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9" r:id="rId5"/>
    <p:sldId id="258" r:id="rId6"/>
    <p:sldId id="259" r:id="rId7"/>
    <p:sldId id="260" r:id="rId8"/>
    <p:sldId id="262" r:id="rId9"/>
    <p:sldId id="261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2" y="-2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CA2CF387-E387-47FF-8C48-9DCE02A0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94E4CF5D-4FC9-4786-BFE1-A042442BA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14DF7440-F239-4EDC-9AA4-4DCB08C96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8C4A4F-EBF7-49FE-BB86-BE6B8010B9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38762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85ED74B-2659-4A5F-B93F-E1986C3C226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CC69399-95CE-4ACD-83DB-C8D8E56C893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9ECBF45-FC40-4C9D-B4FF-639970F0DDD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8306196E-A7AF-4896-AD22-B422C5BE647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89319E4-2B8E-469A-B23E-53453F2000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DEAFB946-99CF-49FD-B3D6-1D0C24A0EE1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B32956D-3F11-4875-896A-CE2FA25DDA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11D415-DB7C-4C23-B588-30E22483309C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D75722D8-3AE3-4F20-98D2-01361BF71B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E5C1D11-67DD-4F9C-91FD-45DF467DFF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7E36D18-6327-41F7-A02B-9AE4E579DD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89A52-F855-4048-A1DE-2E8A715FBA98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ED1FF5D-3002-4370-9397-1DE1976AF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D45A6C5-714E-415F-ADF2-F8D2B38F1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D90EEA8-6F83-4835-9CE1-B9C083C3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00DACA0-D5F1-40C9-B3F1-3B001E61AFF6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51FEBC3-8872-49F0-84BE-8FB2542187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5296C-FDE5-482D-AE01-9749BB97CEA2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8C3775C-C65E-4C1F-A165-7606FDD8C9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ADC6081-C715-4856-B76B-B735C83867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3D554A9-2848-4CB3-AB20-51480C043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909DA8D-E3EA-477A-B7D4-592E6FAF0FC0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651FEBC3-8872-49F0-84BE-8FB2542187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C5296C-FDE5-482D-AE01-9749BB97CEA2}" type="slidenum">
              <a:rPr lang="de-DE" altLang="de-DE"/>
              <a:pPr/>
              <a:t>12</a:t>
            </a:fld>
            <a:endParaRPr lang="de-DE" altLang="de-D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88C3775C-C65E-4C1F-A165-7606FDD8C9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AADC6081-C715-4856-B76B-B735C83867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3D554A9-2848-4CB3-AB20-51480C043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909DA8D-E3EA-477A-B7D4-592E6FAF0FC0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4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2C419307-97FC-4D05-8405-B62F2B5A45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536EE4-1E39-4D3B-BD00-BB99A6D4AC54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B1333F4-BC4B-4470-8E3E-B67C026DA7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7471E92-28F4-4A57-90D6-DF93AF750B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73D1CEE-16B9-42D3-8521-AAF41A785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7941B407-E826-4AB7-8D90-3D7235EBD4F5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37E36D18-6327-41F7-A02B-9AE4E579DD5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89A52-F855-4048-A1DE-2E8A715FBA9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ED1FF5D-3002-4370-9397-1DE1976AF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D45A6C5-714E-415F-ADF2-F8D2B38F1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D90EEA8-6F83-4835-9CE1-B9C083C3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00DACA0-D5F1-40C9-B3F1-3B001E61AFF6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16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C30D9CDA-517B-4D11-9F43-A5DC250785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33B2A-37E5-43A1-B7FF-7E6E6235BC4D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914FB541-1AD2-4B80-A9DF-16D993A0D4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8E0BAE99-1221-4CDD-868C-48687BE7AE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Zu den Personalzusatzkosten zählen alle Aufwendungen Der Arbeitgeber, welche für die Mitarbeiter neben dem reinen Arbeitsentgelt anfallen, auch als Lohnnebenkosten bezeichnet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Beispiel: max mustermann soll Techniker gehaltsvorstellung nennen. Am besten nicht zu hoch, da es im ausland viel günstiger möglich ist.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1FCB7CD3-032B-4606-BC4E-6DC37126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B9B564E-DB37-46C0-8BA3-739A3C1434F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E32E61E1-F053-4FAB-BA73-002FAD0ADF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A2A08D-01B9-499D-BFDE-7496304B4632}" type="slidenum">
              <a:rPr lang="de-DE" altLang="de-DE"/>
              <a:pPr/>
              <a:t>5</a:t>
            </a:fld>
            <a:endParaRPr lang="de-DE" altLang="de-D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CC45085-1178-47B1-8322-95C98A0EE3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589E667-0977-46BE-BA41-52595540C5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dirty="0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E8D7059-17FE-49F8-927B-C349BB51F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4AE26F21-D239-4303-985C-CDDC7FB17FE3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A2F209FD-A782-41B1-82E7-679C0D1F1E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718E0-45CF-4DD5-8900-F6F5E86C0CCA}" type="slidenum">
              <a:rPr lang="de-DE" altLang="de-DE"/>
              <a:pPr/>
              <a:t>6</a:t>
            </a:fld>
            <a:endParaRPr lang="de-DE" altLang="de-DE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B26E0045-19E7-4F8E-82CF-BABD396CF9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25332EF9-BC14-4D06-81ED-55D0BD3CC3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8D04D18-D741-4618-804E-EA284DE78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D8BE48A8-609F-4226-AD28-9757F26D3BC4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AB483A2-09B8-45C2-9063-F20392D5E2F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5DAE2B-8B69-4608-80D0-E78BDF792D10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475E1558-BF6B-4F30-9EA3-2C8E1E6484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627CCBA1-4688-423F-BACB-754840DA1C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8A70EB9-C756-4B17-A34E-EA7FAA59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66E53E8-FD57-442B-9598-2353D411F50F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5ED1BDB8-CD52-47A2-97D9-1E5A7E8DC4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8F9472-FEB4-456A-A80B-5B9A26D7551A}" type="slidenum">
              <a:rPr lang="de-DE" altLang="de-DE"/>
              <a:pPr/>
              <a:t>8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6F882385-2843-49B7-930D-B7A726DB8F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E3D4108D-8056-477A-AA3C-4362E14EAA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62F66F9-E678-4B8C-B4E0-F937EF7C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3625F84-1B18-489E-BF8A-13E77429442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5ED1BDB8-CD52-47A2-97D9-1E5A7E8DC4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8F9472-FEB4-456A-A80B-5B9A26D7551A}" type="slidenum">
              <a:rPr lang="de-DE" altLang="de-DE"/>
              <a:pPr/>
              <a:t>9</a:t>
            </a:fld>
            <a:endParaRPr lang="de-DE" altLang="de-D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6F882385-2843-49B7-930D-B7A726DB8F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E3D4108D-8056-477A-AA3C-4362E14EAA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2010 laut BFM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Nominallohnsteigerung – Preissteigerung = Reallohnsteigerung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Nettolohn = Nominallohn = Bruttolohn – Lohnabzüge</a:t>
            </a: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endParaRPr lang="de-DE" altLang="de-DE" sz="200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15900" indent="-209550" eaLnBrk="1">
              <a:spcBef>
                <a:spcPct val="0"/>
              </a:spcBef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</a:pPr>
            <a:r>
              <a:rPr lang="de-DE" altLang="de-DE" sz="2000">
                <a:latin typeface="Arial" panose="020B0604020202020204" pitchFamily="34" charset="0"/>
                <a:ea typeface="Microsoft YaHei" panose="020B0503020204020204" pitchFamily="34" charset="-122"/>
              </a:rPr>
              <a:t>Kaufkraftverlust führt zur Nachfrageverringerung und dadurch Wohlstandsminderung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562F66F9-E678-4B8C-B4E0-F937EF7C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63625F84-1B18-489E-BF8A-13E77429442E}" type="slidenum">
              <a:rPr lang="de-DE" altLang="de-DE"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de-DE" altLang="de-DE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1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471B1-895E-4A3C-841B-B0B549A53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EA8ED0-6B26-45F7-A887-7C4C32EC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C13F2-DB92-4235-8EF6-9EE9B3597A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B2F660-D0A2-4DFD-8DE9-6475C0E96E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49EBCAE-7641-4EA4-9B4A-984A7FE1423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36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35E88-826E-41DF-ADBE-56C80883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F8A4B-0298-41E1-A511-CCF5F048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CCDB0-004E-4782-8808-7077D55176E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9C575-6A8E-43A5-8502-AA1C95C741A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B7DE44E-D5A2-4AA4-A80A-7602A1C8DA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306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615B3B-E436-438F-817A-DF48388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5812" cy="45196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724A6-55D3-4C6D-A8A4-8B62B5E2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96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28119-F010-468B-9C16-711E54217F7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FC4DB-5346-46F0-91B2-908FDC1F5EA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C60C9AE-5D31-4886-901B-3AD10EC4E4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2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8D760-F7C8-4059-960E-BAE1B559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6050" cy="146367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94EC84-0598-426E-816C-3A17D82D19E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27250" cy="358775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0559D1-D69D-4AE5-BDC8-D423AF4BF18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27250" cy="358775"/>
          </a:xfrm>
        </p:spPr>
        <p:txBody>
          <a:bodyPr/>
          <a:lstStyle>
            <a:lvl1pPr>
              <a:defRPr/>
            </a:lvl1pPr>
          </a:lstStyle>
          <a:p>
            <a:fld id="{752757A2-0233-4A6F-8092-6CB1DDBC9A6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1147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4045C-BADD-4818-A8D6-5E2D14DD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0B29CE-08F2-4A11-9C2B-80C68B880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13277-2B95-4BBD-823C-EA56D4E57EB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B8BCA3-595C-49B2-B570-B594AE1C09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48AA48-872B-4472-BF76-57E516D689E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005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B573D-A313-45C4-BCF7-DD1E83EE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68F6E-8F15-4C16-9330-88897B95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0B8A8-67B8-4DEC-AF52-304E1226CF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EF9334-E332-4A03-B86D-2DD085672D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981F52-A13B-4593-97EA-1EB4CDB84F2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32153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71329-23D7-4C18-B798-8401444B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A91E1-390C-4616-A90A-875C228FF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035D0-77E5-4C38-8374-B8AFFF4ADB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E0A8BA-9232-4219-8329-A16848DFEB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84B390-A309-4ADA-A9D4-9894F9C220F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574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8730-50C8-4B0D-9B73-8787C85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4811FA-F549-4268-B880-D57819020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19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698E4C-9906-4678-B87A-3CCEAE85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19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409B7-18A3-44C5-B0B0-D14BD1DC90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6827A6-2FDD-4881-B309-8E0C4678F29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0BD6ED0-09C8-44E7-8556-4D72328C12A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9868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48EED-BCE2-439B-A274-996D234F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95A329-A193-494C-A407-DE9331EBC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12116-EC36-4D48-BD2F-596621F1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ABC037-AC8E-402D-8F6C-6A6299CB8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FA8D2-230C-4AE8-997B-DE0467A95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B05030-42FF-4A97-93A0-734F67267B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A596E9-E549-4F56-A3CE-CDC796EC10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73632C1-404D-4DB2-AE70-B4CF4DAED19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2158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73FDE-BBB5-4E15-A8D1-3DF7289F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88E717-E277-448C-9885-C1185D3F9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7BAF8-B985-483E-A03D-5CC1397EC2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409C6C-D36A-4511-B516-0B39F7B9F623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026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1B44C7-FBC4-4B26-8724-88262CA361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0896A0-4A62-4897-98C5-43C72506D21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0F385E1-68B8-4194-925F-DA7A9E22097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438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B712A-207D-4A7A-BB27-4275A6EF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AC727-0354-4834-8699-AC5753DC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D5FBE0-F1D5-464F-A1F7-F866E86100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B2FB62-0FC6-4DFC-B73D-3ED18BB5D0B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B4E24BE-8EB3-472D-BA10-87FEBEA9DBC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64495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87931-8D39-4D44-9A09-48E2F04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DBB7C-3FF7-43C4-9E2E-745922E64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ABF714-5032-4E08-86E8-970F66D8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DAF427-40B8-409F-BB76-DAAFC76898A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3AD3B-A627-47B8-9C34-5C2C1D480D5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322BE3-D204-4C74-BB35-FBC31D50C2B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11626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72933-74CC-4C92-BD28-292A09CA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A587CC-A848-4CE2-9BFD-115FF5D2D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C35033-B668-4A05-8AB4-4412C52C1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67616B-8646-4259-8E05-DC1212A76F6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DADB7-10B7-4E01-BA92-62A1A67764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CEE84E-58D2-4AB7-9C0A-7E45AE56624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9238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101B-078C-421A-B4AA-2DC8FD49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5F1F4B-ED9A-4F03-B50C-FE5E1083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FE8CB-12A0-4FA0-8370-552CBA1DDF0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A3569-1C76-4B63-956A-0468B69172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AA17DC5-C3CD-4681-BCA0-B0739CE1F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9239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34D45-D72C-4C20-98F0-174D4F57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5812" cy="584517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CE2729-ECB8-46B2-9DF7-047ADEEC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51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5B8A6-8391-43DA-B82E-439B773C6A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AB2697-EF1F-45AF-90B0-AF601B4FB18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926C3B0-04F4-4708-98B3-3B2686D86B6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675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C951A-7007-478A-9EB3-8AA75EC2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BB5D6-515A-46A9-97E1-A760206F1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884DB-644D-4F91-9826-882AE64779A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7393EC-A127-4E06-AA7C-1D20276D192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564102B-9940-4682-B6C0-AE5828406AD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12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539D3-2B46-4DBB-B08F-F41C3BB4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049D0-D8B0-4D05-BE8D-A6574391D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E28B7-C7AC-42A9-88F9-982CFD39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6A7A8F-22D6-4EEF-A6AF-C13C183C5C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5EBBF-46BC-4B63-AF94-B9629E4D6D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2E82D9D-8050-49C1-ADDB-CE4E63D0388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42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A214B-2783-4A8B-865F-A9E3D879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33870-53B3-4550-AD15-583A79D5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083DE1-3F93-4157-A9EC-3C8FEFFB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E29BFF-5DFC-41BF-9503-FC4FB75F5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55131F-BD08-43BF-816A-F8A8642F6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7B57BC-EE19-4BBA-8C0B-524CA82AC0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DE8E3C-6293-4695-AF9E-B9AE6BD83D3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EEE4AE3-D686-4EDB-BF02-9671950DD13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66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4B4AE-F97F-4813-9DB0-4B7DFE6C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4A7415-2F0F-4EA0-8FD7-F9C2769CE7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B41186-1382-47FE-9023-8326CF5D957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CF70231-62AD-4328-A206-3957D174528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08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A8F4D5-F835-4932-850B-F9E0354B50C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74DE94-B61F-43D7-8B3C-01A89FA2FE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C50DFA7-9405-48A9-9A19-AF833CA0C0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715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60F57-A893-4299-A745-56FB68CD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3CA17A-5B07-4F4F-9708-86D1C75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58C336-3F22-4149-8C66-8C75CC6D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6AC914-B8F7-4E89-9020-D560F247E5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3F754-C255-43A6-8340-428CCB5F31A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380C665-CBA7-493C-96EC-28376E289D9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62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F7A33-94E1-481D-800B-F0B4DEA0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FAF21-CAB4-459B-9461-B4F83FD57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89A601-F1DE-48FF-AD1C-9040698D2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555E93-7917-41BB-800A-8769CEDFC3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A201D-47FD-430F-9585-7B65FE68067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688075-75A4-45AC-B72B-3EDE9395AA9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1143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D399EFA0-9025-41F5-9F38-FDB3149CB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660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9287A2-223C-4810-B150-126FE5E12DD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9D1A4BFA-4530-4E69-8A40-F6A8DCF68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BBF1D8-47FA-482A-AB5C-04AAEB5BCA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18A56E8C-E1F9-4A37-97DB-6786E647792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FD84A2-930C-4AAA-9BFE-DC5790DDE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F16437E-8CC7-4521-B412-7D4C27B1D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D170F7D-1DFA-4B50-AB49-8F872F7F6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  <a:p>
            <a:pPr lvl="4"/>
            <a:r>
              <a:rPr lang="en-GB" altLang="de-DE"/>
              <a:t>Achte Gliederungsebene</a:t>
            </a:r>
          </a:p>
          <a:p>
            <a:pPr lvl="4"/>
            <a:r>
              <a:rPr lang="en-GB" altLang="de-DE"/>
              <a:t>Neunte Gliederungsebene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3AF1C2F-57FF-4BE3-9E53-357439489EA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de-DE" altLang="de-DE"/>
              <a:t>05.09.20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30D7E8C6-8724-4C54-8B81-DC6F4780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E0F5C73-9691-4FB8-8902-3D95BF7853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55123486-3B50-4CC1-B072-230C54D0253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e.wikipedia.org/wiki/Strahlung" TargetMode="Externa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FB8161C5-FA72-411D-842C-6050A5E20F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5175" y="403225"/>
            <a:ext cx="77724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z="3600" dirty="0" err="1">
                <a:latin typeface="Aharoni" panose="020B0604020202020204" pitchFamily="2" charset="-79"/>
              </a:rPr>
              <a:t>Presentation</a:t>
            </a:r>
            <a:r>
              <a:rPr lang="de-DE" altLang="de-DE" sz="3600" dirty="0">
                <a:latin typeface="Aharoni" panose="020B0604020202020204" pitchFamily="2" charset="-79"/>
              </a:rPr>
              <a:t> </a:t>
            </a:r>
            <a:r>
              <a:rPr lang="de-DE" altLang="de-DE" sz="3600" dirty="0" err="1">
                <a:latin typeface="Aharoni" panose="020B0604020202020204" pitchFamily="2" charset="-79"/>
              </a:rPr>
              <a:t>about</a:t>
            </a:r>
            <a:r>
              <a:rPr lang="de-DE" altLang="de-DE" sz="3600" dirty="0">
                <a:latin typeface="Aharoni" panose="020B0604020202020204" pitchFamily="2" charset="-79"/>
              </a:rPr>
              <a:t>: People </a:t>
            </a:r>
            <a:r>
              <a:rPr lang="de-DE" altLang="de-DE" sz="3600" dirty="0" err="1">
                <a:latin typeface="Aharoni" panose="020B0604020202020204" pitchFamily="2" charset="-79"/>
              </a:rPr>
              <a:t>counter</a:t>
            </a:r>
            <a:endParaRPr lang="de-DE" altLang="de-DE" sz="3600" dirty="0">
              <a:latin typeface="Aharoni" panose="020B0604020202020204" pitchFamily="2" charset="-79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DBADD23-35EE-4955-BE4B-BD7F97D9F74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439863" y="6070600"/>
            <a:ext cx="6400800" cy="787400"/>
          </a:xfrm>
          <a:ln/>
        </p:spPr>
        <p:txBody>
          <a:bodyPr lIns="90000" tIns="45000" rIns="90000" bIns="45000"/>
          <a:lstStyle/>
          <a:p>
            <a:pPr marL="0" indent="0" algn="ctr">
              <a:lnSpc>
                <a:spcPct val="10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de-DE" altLang="de-DE" sz="4400" dirty="0">
                <a:latin typeface="Agency FB" panose="020B0503020202020204" pitchFamily="34" charset="0"/>
              </a:rPr>
              <a:t>By Rojat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5BFC9E-0464-4C19-9EDF-314EC99F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7966" y="1556792"/>
            <a:ext cx="3595743" cy="442254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68BC4A6-D775-407F-888F-1FC3525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0C36B8-7156-4DC6-8621-023B2000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Summary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387757-1608-4C43-A3FE-23F49A28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Project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School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Technology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Learning </a:t>
            </a:r>
            <a:r>
              <a:rPr lang="de-DE" altLang="de-DE" sz="2000" dirty="0" err="1">
                <a:latin typeface="Sylfaen" panose="010A0502050306030303" pitchFamily="18" charset="0"/>
              </a:rPr>
              <a:t>area</a:t>
            </a:r>
            <a:r>
              <a:rPr lang="de-DE" altLang="de-DE" sz="2000" dirty="0">
                <a:latin typeface="Sylfaen" panose="010A0502050306030303" pitchFamily="18" charset="0"/>
              </a:rPr>
              <a:t> 12.3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People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Arduino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11CC21-CF1C-467F-80A6-BDDC0883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8/10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55D64EF3-9C64-4FF6-A8BF-2F0690E7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4C20C612-FAC6-4B59-9D7D-40FA52AD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81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C452A76-955E-4EDB-B739-86D2600B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9655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Sensors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LCD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Infrared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Cancer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Mine </a:t>
            </a:r>
            <a:r>
              <a:rPr lang="de-DE" altLang="de-DE" sz="2000" dirty="0" err="1">
                <a:latin typeface="Sylfaen" panose="010A0502050306030303" pitchFamily="18" charset="0"/>
              </a:rPr>
              <a:t>doesnt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69E8E3-E039-4FAF-80A7-2EA2B415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264" y="1888924"/>
            <a:ext cx="1757758" cy="14355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DB5396-E5C7-4F3B-98F0-23F8AC4DE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161" y="4313581"/>
            <a:ext cx="1589988" cy="1589988"/>
          </a:xfrm>
          <a:prstGeom prst="rect">
            <a:avLst/>
          </a:prstGeom>
        </p:spPr>
      </p:pic>
      <p:sp>
        <p:nvSpPr>
          <p:cNvPr id="39" name="Rectangle 5">
            <a:extLst>
              <a:ext uri="{FF2B5EF4-FFF2-40B4-BE49-F238E27FC236}">
                <a16:creationId xmlns:a16="http://schemas.microsoft.com/office/drawing/2014/main" id="{FB664E79-C873-486D-A5AF-A767A992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8DA90F1-B8EA-4B5B-BADB-2E0C3CEE0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40EFC44C-56EC-4F69-BC53-1F165C0B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EB685702-36A2-4635-8A55-489123CB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5A35A599-4890-4E2C-9F36-C896313E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AB5863DE-407C-43BD-8C4D-6339ABA89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E765B42E-86E0-4847-8D0F-56EDD463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BFAE58D7-42A8-4E16-B4C0-43684D1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F3FABFCE-F0BB-4652-A477-964886B1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025B86AB-66DD-4921-9565-20BC86E7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9635252F-56AC-403D-A401-E0020326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298" y="6433133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0220034B-13C5-443E-9492-E82E4AD6E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88760" y="6283908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A2955101-2E90-4144-86C7-3825DF901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1C123C17-4C0E-48DE-BA3A-225A1307B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70045676-7BE4-48C0-82F4-236EBF0CE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EAFF386A-1144-4A22-AF6B-0BBBC888E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FC3E4D26-4650-4347-A840-4EABF96F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055A5B68-BBB8-4D15-B8BA-29E61ABE3E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73E663F4-183A-4782-BE7E-AAF127CB4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7C57CF4D-8362-496E-B83C-CB61A74199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3" name="Line 15">
            <a:extLst>
              <a:ext uri="{FF2B5EF4-FFF2-40B4-BE49-F238E27FC236}">
                <a16:creationId xmlns:a16="http://schemas.microsoft.com/office/drawing/2014/main" id="{2C1B274E-35C6-43F8-8328-94DC2273D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303B3AE5-4E65-42D7-9396-BF34AA55E4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10150C19-5DE4-4579-89F5-FF3F8CC0C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A97E384D-5A6F-43D7-9059-AAB316F6BC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7" name="Line 15">
            <a:extLst>
              <a:ext uri="{FF2B5EF4-FFF2-40B4-BE49-F238E27FC236}">
                <a16:creationId xmlns:a16="http://schemas.microsoft.com/office/drawing/2014/main" id="{AD546E73-A4AE-4314-B6C9-570876A6D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Line 16">
            <a:extLst>
              <a:ext uri="{FF2B5EF4-FFF2-40B4-BE49-F238E27FC236}">
                <a16:creationId xmlns:a16="http://schemas.microsoft.com/office/drawing/2014/main" id="{AAAF2426-1CC6-40CF-A2F3-05B578035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53F4AE9B-85AC-4B49-974B-02465F5F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9/10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447FA32-8F73-4CF0-8819-72F8AEE4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2481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 err="1">
                <a:latin typeface="Sylfaen" panose="010A0502050306030303" pitchFamily="18" charset="0"/>
              </a:rPr>
              <a:t>If</a:t>
            </a:r>
            <a:r>
              <a:rPr lang="de-DE" altLang="de-DE" sz="1600" dirty="0">
                <a:latin typeface="Sylfaen" panose="010A0502050306030303" pitchFamily="18" charset="0"/>
              </a:rPr>
              <a:t>(fragen==0){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 err="1">
                <a:latin typeface="Sylfaen" panose="010A0502050306030303" pitchFamily="18" charset="0"/>
              </a:rPr>
              <a:t>next</a:t>
            </a:r>
            <a:r>
              <a:rPr lang="de-DE" altLang="de-DE" sz="1600" dirty="0">
                <a:latin typeface="Sylfaen" panose="010A0502050306030303" pitchFamily="18" charset="0"/>
              </a:rPr>
              <a:t>();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600" dirty="0">
                <a:latin typeface="Sylfaen" panose="010A0502050306030303" pitchFamily="18" charset="0"/>
              </a:rPr>
              <a:t>};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934E168C-6092-441D-9C97-B7D7CB20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20850"/>
            <a:ext cx="345598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B8C1007-CA26-4A7C-89CB-4E66C214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" name="Rectangle 4">
            <a:extLst>
              <a:ext uri="{FF2B5EF4-FFF2-40B4-BE49-F238E27FC236}">
                <a16:creationId xmlns:a16="http://schemas.microsoft.com/office/drawing/2014/main" id="{A072DE4D-08F8-474A-9771-EBE3B01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0988"/>
            <a:ext cx="41687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2000" dirty="0">
                <a:latin typeface="Sylfaen" panose="010A0502050306030303" pitchFamily="18" charset="0"/>
              </a:rPr>
              <a:t>Any </a:t>
            </a:r>
            <a:r>
              <a:rPr lang="de-DE" altLang="de-DE" sz="2000" dirty="0" err="1">
                <a:latin typeface="Sylfaen" panose="010A0502050306030303" pitchFamily="18" charset="0"/>
              </a:rPr>
              <a:t>questions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25DB19E8-7FB8-4C48-B7A5-F28B9E9C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Questions</a:t>
            </a:r>
          </a:p>
        </p:txBody>
      </p:sp>
      <p:sp>
        <p:nvSpPr>
          <p:cNvPr id="147" name="Rectangle 5">
            <a:extLst>
              <a:ext uri="{FF2B5EF4-FFF2-40B4-BE49-F238E27FC236}">
                <a16:creationId xmlns:a16="http://schemas.microsoft.com/office/drawing/2014/main" id="{F53DB043-6CA4-4E13-833E-AF7F7B92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8" name="Rectangle 5">
            <a:extLst>
              <a:ext uri="{FF2B5EF4-FFF2-40B4-BE49-F238E27FC236}">
                <a16:creationId xmlns:a16="http://schemas.microsoft.com/office/drawing/2014/main" id="{0FFCC8DD-8D64-4D62-B5FB-8291FBC9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2D7E8A80-DADD-47ED-A3E7-0B7B0EC22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0" name="Rectangle 7">
            <a:extLst>
              <a:ext uri="{FF2B5EF4-FFF2-40B4-BE49-F238E27FC236}">
                <a16:creationId xmlns:a16="http://schemas.microsoft.com/office/drawing/2014/main" id="{5749FE57-8BDA-4FF0-A4B2-32F04528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79D68CB2-C9A0-4D5B-AADA-E5606D56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2" name="Rectangle 5">
            <a:extLst>
              <a:ext uri="{FF2B5EF4-FFF2-40B4-BE49-F238E27FC236}">
                <a16:creationId xmlns:a16="http://schemas.microsoft.com/office/drawing/2014/main" id="{5B8C868B-8935-43B8-BF2E-3C41A712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3" name="Rectangle 6">
            <a:extLst>
              <a:ext uri="{FF2B5EF4-FFF2-40B4-BE49-F238E27FC236}">
                <a16:creationId xmlns:a16="http://schemas.microsoft.com/office/drawing/2014/main" id="{1529CA77-075E-4D4B-9ECA-AF370BAD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4" name="Rectangle 7">
            <a:extLst>
              <a:ext uri="{FF2B5EF4-FFF2-40B4-BE49-F238E27FC236}">
                <a16:creationId xmlns:a16="http://schemas.microsoft.com/office/drawing/2014/main" id="{178CBBAC-D1DF-4757-A306-D07340858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5" name="Rectangle 8">
            <a:extLst>
              <a:ext uri="{FF2B5EF4-FFF2-40B4-BE49-F238E27FC236}">
                <a16:creationId xmlns:a16="http://schemas.microsoft.com/office/drawing/2014/main" id="{33B0B4F5-8A80-4997-9607-937CD011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6" name="Rectangle 5">
            <a:extLst>
              <a:ext uri="{FF2B5EF4-FFF2-40B4-BE49-F238E27FC236}">
                <a16:creationId xmlns:a16="http://schemas.microsoft.com/office/drawing/2014/main" id="{7414CDF8-E528-47E7-A8C8-4FF6B61F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7" name="Line 11">
            <a:extLst>
              <a:ext uri="{FF2B5EF4-FFF2-40B4-BE49-F238E27FC236}">
                <a16:creationId xmlns:a16="http://schemas.microsoft.com/office/drawing/2014/main" id="{9314D38D-6596-4E63-8780-385B5252E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2911" y="643990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8" name="Line 12">
            <a:extLst>
              <a:ext uri="{FF2B5EF4-FFF2-40B4-BE49-F238E27FC236}">
                <a16:creationId xmlns:a16="http://schemas.microsoft.com/office/drawing/2014/main" id="{31902391-39A6-4B3B-85C5-618E524F2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7373" y="629068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9" name="Line 15">
            <a:extLst>
              <a:ext uri="{FF2B5EF4-FFF2-40B4-BE49-F238E27FC236}">
                <a16:creationId xmlns:a16="http://schemas.microsoft.com/office/drawing/2014/main" id="{97B672F2-38E0-4151-BCED-02A083765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0" name="Line 16">
            <a:extLst>
              <a:ext uri="{FF2B5EF4-FFF2-40B4-BE49-F238E27FC236}">
                <a16:creationId xmlns:a16="http://schemas.microsoft.com/office/drawing/2014/main" id="{43BE78B6-B52A-4412-A47D-E9DAF773BF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1" name="Line 15">
            <a:extLst>
              <a:ext uri="{FF2B5EF4-FFF2-40B4-BE49-F238E27FC236}">
                <a16:creationId xmlns:a16="http://schemas.microsoft.com/office/drawing/2014/main" id="{186AB954-5109-4D18-9E16-91C0D705C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2" name="Line 16">
            <a:extLst>
              <a:ext uri="{FF2B5EF4-FFF2-40B4-BE49-F238E27FC236}">
                <a16:creationId xmlns:a16="http://schemas.microsoft.com/office/drawing/2014/main" id="{FC5528C7-A179-41A3-8612-802AFEF6B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" name="Line 15">
            <a:extLst>
              <a:ext uri="{FF2B5EF4-FFF2-40B4-BE49-F238E27FC236}">
                <a16:creationId xmlns:a16="http://schemas.microsoft.com/office/drawing/2014/main" id="{885752F8-47D5-46BF-B187-F420F550D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" name="Line 16">
            <a:extLst>
              <a:ext uri="{FF2B5EF4-FFF2-40B4-BE49-F238E27FC236}">
                <a16:creationId xmlns:a16="http://schemas.microsoft.com/office/drawing/2014/main" id="{D86828C2-3695-4FB2-881F-7B221D327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5" name="Line 15">
            <a:extLst>
              <a:ext uri="{FF2B5EF4-FFF2-40B4-BE49-F238E27FC236}">
                <a16:creationId xmlns:a16="http://schemas.microsoft.com/office/drawing/2014/main" id="{867FB14C-1344-4EA4-B7A3-22575CB21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6" name="Line 16">
            <a:extLst>
              <a:ext uri="{FF2B5EF4-FFF2-40B4-BE49-F238E27FC236}">
                <a16:creationId xmlns:a16="http://schemas.microsoft.com/office/drawing/2014/main" id="{357D831F-6778-418A-B227-631915857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7" name="Line 15">
            <a:extLst>
              <a:ext uri="{FF2B5EF4-FFF2-40B4-BE49-F238E27FC236}">
                <a16:creationId xmlns:a16="http://schemas.microsoft.com/office/drawing/2014/main" id="{AF4D2900-AE55-4A42-94A7-962830780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8" name="Line 16">
            <a:extLst>
              <a:ext uri="{FF2B5EF4-FFF2-40B4-BE49-F238E27FC236}">
                <a16:creationId xmlns:a16="http://schemas.microsoft.com/office/drawing/2014/main" id="{9B6915DE-C4F5-45B6-94B5-04C73B924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9" name="Line 15">
            <a:extLst>
              <a:ext uri="{FF2B5EF4-FFF2-40B4-BE49-F238E27FC236}">
                <a16:creationId xmlns:a16="http://schemas.microsoft.com/office/drawing/2014/main" id="{80AB2B1A-A4CF-47E1-A08D-04C196389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0" name="Line 16">
            <a:extLst>
              <a:ext uri="{FF2B5EF4-FFF2-40B4-BE49-F238E27FC236}">
                <a16:creationId xmlns:a16="http://schemas.microsoft.com/office/drawing/2014/main" id="{3C987F2F-9908-4C44-A9F0-BD1127ED7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1" name="Line 15">
            <a:extLst>
              <a:ext uri="{FF2B5EF4-FFF2-40B4-BE49-F238E27FC236}">
                <a16:creationId xmlns:a16="http://schemas.microsoft.com/office/drawing/2014/main" id="{103349A4-51E1-4B4F-B95F-A4318B13A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2" name="Line 16">
            <a:extLst>
              <a:ext uri="{FF2B5EF4-FFF2-40B4-BE49-F238E27FC236}">
                <a16:creationId xmlns:a16="http://schemas.microsoft.com/office/drawing/2014/main" id="{1B9F9CAF-B2EB-42C5-8C96-D20BA35AA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3" name="Line 15">
            <a:extLst>
              <a:ext uri="{FF2B5EF4-FFF2-40B4-BE49-F238E27FC236}">
                <a16:creationId xmlns:a16="http://schemas.microsoft.com/office/drawing/2014/main" id="{AC5BDEF7-E495-4B2F-B272-C08DEFD57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67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" name="Line 16">
            <a:extLst>
              <a:ext uri="{FF2B5EF4-FFF2-40B4-BE49-F238E27FC236}">
                <a16:creationId xmlns:a16="http://schemas.microsoft.com/office/drawing/2014/main" id="{AA26AFC2-A286-43D7-A0D9-BA4D10EBCE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67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E5F750-3C45-4753-A36A-BE134200167C}"/>
              </a:ext>
            </a:extLst>
          </p:cNvPr>
          <p:cNvSpPr/>
          <p:nvPr/>
        </p:nvSpPr>
        <p:spPr bwMode="auto">
          <a:xfrm>
            <a:off x="1259633" y="2924944"/>
            <a:ext cx="2232248" cy="43204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53F4AE9B-85AC-4B49-974B-02465F5F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818008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10/10</a:t>
            </a:r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447FA32-8F73-4CF0-8819-72F8AEE45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35247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Title https://www.nicepng.com/png/detail/90-902051_clip-black-and-white-stopwatch-clipart-black-and.png</a:t>
            </a:r>
            <a:br>
              <a:rPr lang="de-DE" altLang="de-DE" sz="600" dirty="0">
                <a:latin typeface="Sylfaen" panose="010A0502050306030303" pitchFamily="18" charset="0"/>
              </a:rPr>
            </a:br>
            <a:r>
              <a:rPr lang="de-DE" altLang="de-DE" sz="600" dirty="0" err="1">
                <a:latin typeface="Sylfaen" panose="010A0502050306030303" pitchFamily="18" charset="0"/>
              </a:rPr>
              <a:t>brett</a:t>
            </a:r>
            <a:r>
              <a:rPr lang="de-DE" altLang="de-DE" sz="600" dirty="0">
                <a:latin typeface="Sylfaen" panose="010A0502050306030303" pitchFamily="18" charset="0"/>
              </a:rPr>
              <a:t>	https://media.istockphoto.com/vectors/project-management-icon-to-do-list-symbol-vector-id1175727223?k=6&amp;m=1175727223&amp;s=612x612&amp;w=0&amp;h=9RZaSsT3wnPeWHjBRDjfk6FiSMNeGLALBND8HM5na2o=</a:t>
            </a:r>
            <a:br>
              <a:rPr lang="de-DE" altLang="de-DE" sz="600" dirty="0">
                <a:latin typeface="Sylfaen" panose="010A0502050306030303" pitchFamily="18" charset="0"/>
              </a:rPr>
            </a:br>
            <a:r>
              <a:rPr lang="de-DE" altLang="de-DE" sz="600" dirty="0" err="1">
                <a:latin typeface="Sylfaen" panose="010A0502050306030303" pitchFamily="18" charset="0"/>
              </a:rPr>
              <a:t>goal</a:t>
            </a:r>
            <a:r>
              <a:rPr lang="de-DE" altLang="de-DE" sz="600" dirty="0">
                <a:latin typeface="Sylfaen" panose="010A0502050306030303" pitchFamily="18" charset="0"/>
              </a:rPr>
              <a:t> https://www.clipartkey.com/mpngs/m/20-200954_clip-art-goals-clipart-black-and-white-goal.png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Click https://previews.123rf.com/images/giamportone/giamportone1712/giamportone171200057/91662195-click-hand-icon-with-black-outline-on-white-background.jpg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Button	https://previews.123rf.com/images/arctina/arctina1806/arctina180600050/103754816-finger-push-button-flat-vector-icon-illustration-simple-black-symbol-on-white-background-finger-push.jpg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Sensor	https://media.istockphoto.com/vectors/sensor-icon-vector-id926133126?k=6&amp;m=926133126&amp;s=612x612&amp;w=0&amp;h=H9c6dvp7Mrh-nE7IYGj_BZs0WgegKFvRXJvJhZICKl4=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Glas	https://www.clipartkey.com/mpngs/m/133-1339215_black-and-white-icon-data-analysis-clipart-png.png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Outside	https://lh3.googleusercontent.com/proxy/JvsKBefb6uS_8fyL-VrwHRdgfS3oGzTRxHcxncOiVw5UWumEXAZ5RvP34auXt9g_2Z5iWkY_xVSe3fw0Kph5-t9r0hqAun3wBUzCf9-CtHJkJBGc1vl3ZxrIGdArciKV4Cqn7ZBa-pH-tJPhaf52vifcY1udthkomw_zk8lBlWfmvhR3WYFGlw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Move	https://thumbs.dreamstime.com/b/man-stands-walk-run-icon-human-movement-sign-vector-isolated-white-background-eps-196250374.jpg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 err="1">
                <a:latin typeface="Sylfaen" panose="010A0502050306030303" pitchFamily="18" charset="0"/>
              </a:rPr>
              <a:t>Physic</a:t>
            </a:r>
            <a:r>
              <a:rPr lang="de-DE" altLang="de-DE" sz="600" dirty="0">
                <a:latin typeface="Sylfaen" panose="010A0502050306030303" pitchFamily="18" charset="0"/>
              </a:rPr>
              <a:t> https://lh3.googleusercontent.com/proxy/X2_RL8lYfgoZ3sjOpbXb3N_Ib26vw_OmuXu4iYMeg7NGamDYJxe2YOGzMU5MeDJUnFq2FditW9-sagheR-CmEZs3e_t0_zU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Tanning	https://www.clipartkey.com/mpngs/m/50-503916_beach-sunbathing-sun-tanning-svg-png-icon-free.png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Test	https://www.clipartkey.com/mpngs/m/37-375972_test-clipart-survey-survey-clipart-black-and-white.png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600" dirty="0">
                <a:latin typeface="Sylfaen" panose="010A0502050306030303" pitchFamily="18" charset="0"/>
              </a:rPr>
              <a:t>Project	https://www.clipartkey.com/mpngs/m/216-2166126_plan-for-positive-results-group-work-clipart-black.png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de-DE" altLang="de-DE" sz="600" dirty="0">
              <a:latin typeface="Sylfaen" panose="010A0502050306030303" pitchFamily="18" charset="0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934E168C-6092-441D-9C97-B7D7CB20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20850"/>
            <a:ext cx="3455988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B8C1007-CA26-4A7C-89CB-4E66C214B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" name="Rectangle 4">
            <a:extLst>
              <a:ext uri="{FF2B5EF4-FFF2-40B4-BE49-F238E27FC236}">
                <a16:creationId xmlns:a16="http://schemas.microsoft.com/office/drawing/2014/main" id="{A072DE4D-08F8-474A-9771-EBE3B01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0988"/>
            <a:ext cx="4168775" cy="147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500" dirty="0">
                <a:latin typeface="Sylfaen" panose="010A0502050306030303" pitchFamily="18" charset="0"/>
              </a:rPr>
              <a:t>https://www.bfs.de/DE/themen/opt/ir/einfuehrung/einfuehrung_node.html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500" dirty="0">
                <a:latin typeface="Sylfaen" panose="010A0502050306030303" pitchFamily="18" charset="0"/>
              </a:rPr>
              <a:t>https://de.wikipedia.org/wiki/Handz%C3%A4hler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500" dirty="0">
                <a:latin typeface="Sylfaen" panose="010A0502050306030303" pitchFamily="18" charset="0"/>
              </a:rPr>
              <a:t>https://de.wikipedia.org/wiki/Strahlung</a:t>
            </a:r>
            <a:endParaRPr lang="de-DE" altLang="de-DE" sz="1500" dirty="0">
              <a:latin typeface="Sylfaen" panose="010A0502050306030303" pitchFamily="18" charset="0"/>
              <a:hlinkClick r:id="rId5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1500" dirty="0">
                <a:latin typeface="Sylfaen" panose="010A0502050306030303" pitchFamily="18" charset="0"/>
              </a:rPr>
              <a:t>https://de.wikipedia.org/wiki/Mechanik</a:t>
            </a:r>
          </a:p>
          <a:p>
            <a:pPr hangingPunct="1">
              <a:lnSpc>
                <a:spcPct val="100000"/>
              </a:lnSpc>
              <a:buClrTx/>
              <a:buFontTx/>
              <a:buNone/>
            </a:pPr>
            <a:endParaRPr lang="de-DE" altLang="de-DE" sz="1500" dirty="0">
              <a:latin typeface="Sylfaen" panose="010A0502050306030303" pitchFamily="18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25DB19E8-7FB8-4C48-B7A5-F28B9E9C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Imprint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2A682A59-069C-4BC2-942D-410319A9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2F8C650C-0C6B-4F0F-97AE-8C348A1F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3BC142D-BD38-4D28-9BF5-0ED1B542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" name="Rectangle 7">
            <a:extLst>
              <a:ext uri="{FF2B5EF4-FFF2-40B4-BE49-F238E27FC236}">
                <a16:creationId xmlns:a16="http://schemas.microsoft.com/office/drawing/2014/main" id="{7C6A8A80-2906-4F79-ABA3-FC305AB7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5" name="Rectangle 8">
            <a:extLst>
              <a:ext uri="{FF2B5EF4-FFF2-40B4-BE49-F238E27FC236}">
                <a16:creationId xmlns:a16="http://schemas.microsoft.com/office/drawing/2014/main" id="{3A1A4EED-D58D-4369-A457-C22B1892D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828F6D20-A318-4874-85BB-33D7FF1D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1AC1824F-29F6-4B46-859A-40929CC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3975F9A9-FE19-4EBD-9226-2FFA4F22D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40B156B2-84F9-4DB0-8BBA-0AF8F95D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FE070F78-0336-410A-B7AE-E5546732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" name="Line 11">
            <a:extLst>
              <a:ext uri="{FF2B5EF4-FFF2-40B4-BE49-F238E27FC236}">
                <a16:creationId xmlns:a16="http://schemas.microsoft.com/office/drawing/2014/main" id="{B39D7787-43B4-4E32-A1DE-590E6AE8C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340" y="6448003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82" name="Line 12">
            <a:extLst>
              <a:ext uri="{FF2B5EF4-FFF2-40B4-BE49-F238E27FC236}">
                <a16:creationId xmlns:a16="http://schemas.microsoft.com/office/drawing/2014/main" id="{F6D559D3-9CB7-4FAC-91E7-8000D3E27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0802" y="6298778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7375BDBF-5590-43ED-A33E-16B2F9EAC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" name="Line 16">
            <a:extLst>
              <a:ext uri="{FF2B5EF4-FFF2-40B4-BE49-F238E27FC236}">
                <a16:creationId xmlns:a16="http://schemas.microsoft.com/office/drawing/2014/main" id="{80806C07-7D75-4D6B-AE9D-B73B138000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3D16F6A9-CE09-4A14-93D1-990CD1799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6" name="Line 16">
            <a:extLst>
              <a:ext uri="{FF2B5EF4-FFF2-40B4-BE49-F238E27FC236}">
                <a16:creationId xmlns:a16="http://schemas.microsoft.com/office/drawing/2014/main" id="{2284B516-B2B7-4ADE-A2B4-EA8AB78D19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3B42126C-85B6-4FC7-ACD3-4B0E9B380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8" name="Line 16">
            <a:extLst>
              <a:ext uri="{FF2B5EF4-FFF2-40B4-BE49-F238E27FC236}">
                <a16:creationId xmlns:a16="http://schemas.microsoft.com/office/drawing/2014/main" id="{DFF59C52-950B-437E-BC5B-53DFE5810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6C62A646-22F4-4335-A773-9DF2992C3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5DB2BC4C-E5C1-405A-A5F2-2ECCCE043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1" name="Line 15">
            <a:extLst>
              <a:ext uri="{FF2B5EF4-FFF2-40B4-BE49-F238E27FC236}">
                <a16:creationId xmlns:a16="http://schemas.microsoft.com/office/drawing/2014/main" id="{72D5ED6C-269B-4CEC-8242-518433F7B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B2D16542-C35E-4CA5-843F-78797A4A3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74F315C5-CD86-42F2-BE86-C3CEAF0FD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4" name="Line 16">
            <a:extLst>
              <a:ext uri="{FF2B5EF4-FFF2-40B4-BE49-F238E27FC236}">
                <a16:creationId xmlns:a16="http://schemas.microsoft.com/office/drawing/2014/main" id="{27B9290C-A41A-4E2B-B4C7-DA0D7E09D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EF54BD28-E6E1-44B2-BC1A-0B7F363C7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91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6" name="Line 16">
            <a:extLst>
              <a:ext uri="{FF2B5EF4-FFF2-40B4-BE49-F238E27FC236}">
                <a16:creationId xmlns:a16="http://schemas.microsoft.com/office/drawing/2014/main" id="{786DEE36-726D-419C-8E78-2B435E1D3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491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7" name="Line 15">
            <a:extLst>
              <a:ext uri="{FF2B5EF4-FFF2-40B4-BE49-F238E27FC236}">
                <a16:creationId xmlns:a16="http://schemas.microsoft.com/office/drawing/2014/main" id="{F91B45FE-A414-4522-986E-DC4C34598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674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Line 16">
            <a:extLst>
              <a:ext uri="{FF2B5EF4-FFF2-40B4-BE49-F238E27FC236}">
                <a16:creationId xmlns:a16="http://schemas.microsoft.com/office/drawing/2014/main" id="{9181DB66-742A-49D6-91F8-C82FB9ADC0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1674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79CAE905-C0CB-4769-AAFB-47F7BC0ED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074" y="6301159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0" name="Line 16">
            <a:extLst>
              <a:ext uri="{FF2B5EF4-FFF2-40B4-BE49-F238E27FC236}">
                <a16:creationId xmlns:a16="http://schemas.microsoft.com/office/drawing/2014/main" id="{A1FF8DE2-417F-427E-8EE0-CCBF4F5151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1074" y="6297984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53A86E-E2D5-4F5B-B4A9-A1BC7D92EEE2}"/>
              </a:ext>
            </a:extLst>
          </p:cNvPr>
          <p:cNvSpPr/>
          <p:nvPr/>
        </p:nvSpPr>
        <p:spPr bwMode="auto">
          <a:xfrm>
            <a:off x="1259633" y="2924944"/>
            <a:ext cx="2232248" cy="43204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690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03B5919-A29C-4551-B44B-4CEA9612A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3CF3EDD-A7B0-4BBD-B1BE-44872456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dirty="0" err="1">
                <a:latin typeface="Sylfaen" panose="010A0502050306030303" pitchFamily="18" charset="0"/>
              </a:rPr>
              <a:t>Why</a:t>
            </a:r>
            <a:r>
              <a:rPr lang="de-DE" altLang="de-DE" dirty="0">
                <a:latin typeface="Sylfaen" panose="010A0502050306030303" pitchFamily="18" charset="0"/>
              </a:rPr>
              <a:t> not </a:t>
            </a:r>
            <a:r>
              <a:rPr lang="de-DE" altLang="de-DE" dirty="0" err="1">
                <a:latin typeface="Sylfaen" panose="010A0502050306030303" pitchFamily="18" charset="0"/>
              </a:rPr>
              <a:t>another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kind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of</a:t>
            </a:r>
            <a:r>
              <a:rPr lang="de-DE" altLang="de-DE" dirty="0">
                <a:latin typeface="Sylfaen" panose="010A0502050306030303" pitchFamily="18" charset="0"/>
              </a:rPr>
              <a:t> </a:t>
            </a:r>
            <a:r>
              <a:rPr lang="de-DE" altLang="de-DE" dirty="0" err="1">
                <a:latin typeface="Sylfaen" panose="010A0502050306030303" pitchFamily="18" charset="0"/>
              </a:rPr>
              <a:t>sensor</a:t>
            </a:r>
            <a:r>
              <a:rPr lang="de-DE" altLang="de-DE" dirty="0">
                <a:latin typeface="Sylfaen" panose="010A0502050306030303" pitchFamily="18" charset="0"/>
              </a:rPr>
              <a:t>?</a:t>
            </a:r>
            <a:endParaRPr lang="de-DE" altLang="de-DE" sz="19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Demonstration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Summary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Questions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1900" dirty="0">
                <a:latin typeface="Sylfaen" panose="010A0502050306030303" pitchFamily="18" charset="0"/>
              </a:rPr>
              <a:t>Imprint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A3BCE9-126C-4DC3-96F5-80550FE16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Project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What‘s</a:t>
            </a:r>
            <a:r>
              <a:rPr lang="de-DE" altLang="de-DE" sz="2000" dirty="0">
                <a:latin typeface="Sylfaen" panose="010A0502050306030303" pitchFamily="18" charset="0"/>
              </a:rPr>
              <a:t> a People Counter?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How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does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someone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blocks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?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What‘s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infrared</a:t>
            </a:r>
            <a:r>
              <a:rPr lang="de-DE" altLang="de-DE" sz="2000" dirty="0">
                <a:latin typeface="Sylfaen" panose="010A0502050306030303" pitchFamily="18" charset="0"/>
              </a:rPr>
              <a:t> light?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6A8F07-F40F-4911-A7C6-E2A8F57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725613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376D2F74-F20A-4A71-BEA6-1005A373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4244975"/>
            <a:ext cx="345598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68BC4A6-D775-407F-888F-1FC35259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90C36B8-7156-4DC6-8621-023B2000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Project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387757-1608-4C43-A3FE-23F49A28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Project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School time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Technology </a:t>
            </a:r>
            <a:r>
              <a:rPr lang="de-DE" altLang="de-DE" sz="2000" dirty="0" err="1">
                <a:latin typeface="Sylfaen" panose="010A0502050306030303" pitchFamily="18" charset="0"/>
              </a:rPr>
              <a:t>lessons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Part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Learning </a:t>
            </a:r>
            <a:r>
              <a:rPr lang="de-DE" altLang="de-DE" sz="2000" dirty="0" err="1">
                <a:latin typeface="Sylfaen" panose="010A0502050306030303" pitchFamily="18" charset="0"/>
              </a:rPr>
              <a:t>area</a:t>
            </a:r>
            <a:r>
              <a:rPr lang="de-DE" altLang="de-DE" sz="2000" dirty="0">
                <a:latin typeface="Sylfaen" panose="010A0502050306030303" pitchFamily="18" charset="0"/>
              </a:rPr>
              <a:t> 12.3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E911CC21-CF1C-467F-80A6-BDDC0883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1/10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55D64EF3-9C64-4FF6-A8BF-2F0690E7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1282" name="Rectangle 18">
            <a:extLst>
              <a:ext uri="{FF2B5EF4-FFF2-40B4-BE49-F238E27FC236}">
                <a16:creationId xmlns:a16="http://schemas.microsoft.com/office/drawing/2014/main" id="{4C20C612-FAC6-4B59-9D7D-40FA52AD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8138"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ClrTx/>
              <a:buSzPct val="45000"/>
              <a:buFontTx/>
              <a:buNone/>
            </a:pPr>
            <a:endParaRPr lang="de-DE" altLang="de-DE" sz="2000">
              <a:latin typeface="Sylfaen" panose="010A0502050306030303" pitchFamily="18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3C452A76-955E-4EDB-B739-86D2600B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39655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Goal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Compromise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Having a </a:t>
            </a:r>
            <a:r>
              <a:rPr lang="de-DE" altLang="de-DE" sz="2000" dirty="0" err="1">
                <a:latin typeface="Sylfaen" panose="010A0502050306030303" pitchFamily="18" charset="0"/>
              </a:rPr>
              <a:t>restricted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budget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Project </a:t>
            </a:r>
            <a:r>
              <a:rPr lang="de-DE" altLang="de-DE" sz="2000" dirty="0" err="1">
                <a:latin typeface="Sylfaen" panose="010A0502050306030303" pitchFamily="18" charset="0"/>
              </a:rPr>
              <a:t>documentation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Learn</a:t>
            </a:r>
            <a:r>
              <a:rPr lang="de-DE" altLang="de-DE" sz="2000" dirty="0">
                <a:latin typeface="Sylfaen" panose="010A0502050306030303" pitchFamily="18" charset="0"/>
              </a:rPr>
              <a:t> Arduino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69E8E3-E039-4FAF-80A7-2EA2B415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2391" y="1888924"/>
            <a:ext cx="1435503" cy="14355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DB5396-E5C7-4F3B-98F0-23F8AC4DED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9991" y="4313581"/>
            <a:ext cx="1522328" cy="1589988"/>
          </a:xfrm>
          <a:prstGeom prst="rect">
            <a:avLst/>
          </a:prstGeom>
        </p:spPr>
      </p:pic>
      <p:sp>
        <p:nvSpPr>
          <p:cNvPr id="35" name="Rectangle 5">
            <a:extLst>
              <a:ext uri="{FF2B5EF4-FFF2-40B4-BE49-F238E27FC236}">
                <a16:creationId xmlns:a16="http://schemas.microsoft.com/office/drawing/2014/main" id="{8BD69219-C859-4579-AAB4-2D3FE748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F6E46F2-8865-4A82-B241-8F8CFE12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8FE66916-2888-445E-9F67-47F81FF9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5E6F4E9-9A70-443C-9A88-854B966F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3004E9D0-44FE-4925-8E44-1DA67684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D7E91078-9743-4E78-9247-FBCA1373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E6957DFC-0C8C-4232-A9EE-25C74A2C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9C9AC8FE-21DA-4CCE-B4F1-BB960517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C29E8686-7CD8-4430-B3A9-3CC6A800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9D3D24E6-C837-4416-BFB2-835DE9D4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BE892083-CE74-431E-BFA3-71400C266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93" y="6446417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7C77287A-219F-4067-989B-F4D75199F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55" y="6297192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861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9F617151-200F-49B2-81DE-C838F9354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08F38D-7695-46E7-AA54-D62353E8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2E88928-4986-4FBC-8241-BD0F8E5A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What‘s</a:t>
            </a:r>
            <a:r>
              <a:rPr lang="de-DE" altLang="de-DE" sz="4400" dirty="0">
                <a:latin typeface="Aharoni" panose="020B0604020202020204" pitchFamily="2" charset="-79"/>
              </a:rPr>
              <a:t> a </a:t>
            </a:r>
            <a:r>
              <a:rPr lang="de-DE" altLang="de-DE" sz="4400" dirty="0" err="1">
                <a:latin typeface="Aharoni" panose="020B0604020202020204" pitchFamily="2" charset="-79"/>
              </a:rPr>
              <a:t>people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counter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9985DBC-0D3F-4166-AF51-559D038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55600" indent="-3556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Click </a:t>
            </a:r>
            <a:r>
              <a:rPr lang="de-DE" altLang="de-DE" sz="2000" dirty="0" err="1">
                <a:latin typeface="Sylfaen" panose="010A0502050306030303" pitchFamily="18" charset="0"/>
              </a:rPr>
              <a:t>counter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Mechanic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Used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Count </a:t>
            </a:r>
            <a:r>
              <a:rPr lang="de-DE" altLang="de-DE" sz="2000" dirty="0" err="1">
                <a:latin typeface="Sylfaen" panose="010A0502050306030303" pitchFamily="18" charset="0"/>
              </a:rPr>
              <a:t>readings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With</a:t>
            </a:r>
            <a:r>
              <a:rPr lang="de-DE" altLang="de-DE" sz="2000" dirty="0">
                <a:latin typeface="Sylfaen" panose="010A0502050306030303" pitchFamily="18" charset="0"/>
              </a:rPr>
              <a:t> a </a:t>
            </a:r>
            <a:r>
              <a:rPr lang="de-DE" altLang="de-DE" sz="2000" dirty="0" err="1">
                <a:latin typeface="Sylfaen" panose="010A0502050306030303" pitchFamily="18" charset="0"/>
              </a:rPr>
              <a:t>button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5307FFCD-2300-4586-BA04-1FA731A69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2/10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6EA21F79-E61B-4C8A-A507-4B6DAF058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Pressed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by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hand</a:t>
            </a:r>
            <a:r>
              <a:rPr lang="de-DE" altLang="de-DE" sz="2000" dirty="0">
                <a:latin typeface="Sylfaen" panose="010A0502050306030303" pitchFamily="18" charset="0"/>
              </a:rPr>
              <a:t>.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It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allows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Multiple </a:t>
            </a:r>
            <a:r>
              <a:rPr lang="de-DE" altLang="de-DE" sz="2000" dirty="0" err="1">
                <a:latin typeface="Sylfaen" panose="010A0502050306030303" pitchFamily="18" charset="0"/>
              </a:rPr>
              <a:t>countings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Used</a:t>
            </a:r>
            <a:r>
              <a:rPr lang="de-DE" altLang="de-DE" sz="2000" dirty="0">
                <a:latin typeface="Sylfaen" panose="010A0502050306030303" pitchFamily="18" charset="0"/>
              </a:rPr>
              <a:t> on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Events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Research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EABA48-7B67-498C-8DB7-AC93A33FC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6837" y="1932795"/>
            <a:ext cx="1364025" cy="1364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37787E-3319-4215-BBF3-6199D7E28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216" y="4437112"/>
            <a:ext cx="1398120" cy="1398120"/>
          </a:xfrm>
          <a:prstGeom prst="rect">
            <a:avLst/>
          </a:prstGeom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9AC08959-4D5A-4131-BC89-F96995C3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09FC86FA-BC53-45AB-8FDA-DDA56B953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8213ACF-C955-4B70-9E50-4B631947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33745952-32E2-4EF9-B1B0-2FF1567D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5EC89C58-8DD4-4B93-90F7-CA018B43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60B27F9-61E9-4513-B3D0-085E723D1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830BCCD-78C9-4CD4-871C-9D3A2E46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90BB6F00-9F44-40F9-8347-97AAA166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6D8A5337-28A3-4F2E-9123-ECD5F329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17582E2A-3745-46CA-A22C-4F51441C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163C324C-A004-42DB-AF0F-A6B6E4664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56" y="6449219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EB1B6D47-6F34-4482-9671-93F975D92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618" y="6299994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A0AA4681-C9BE-4E62-98FE-16CE5E3A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2401D064-A88B-4B85-B658-3ACF2FE8C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AB7B5B7-AB65-4955-9302-6972E9D8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How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does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it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work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F6D8790-8510-4557-B709-D03832F7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3/10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FC968ED-D39F-4E56-A282-27A138E4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28B555B-DD14-437E-8395-BD3D3F8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067DF3E2-73C8-447E-A02C-0DB1F4E0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55600" indent="-355600"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55600" algn="l"/>
                <a:tab pos="803275" algn="l"/>
                <a:tab pos="1252538" algn="l"/>
                <a:tab pos="1701800" algn="l"/>
                <a:tab pos="2151063" algn="l"/>
                <a:tab pos="2600325" algn="l"/>
                <a:tab pos="3049588" algn="l"/>
                <a:tab pos="3498850" algn="l"/>
                <a:tab pos="3948113" algn="l"/>
                <a:tab pos="4397375" algn="l"/>
                <a:tab pos="4846638" algn="l"/>
                <a:tab pos="5295900" algn="l"/>
                <a:tab pos="5745163" algn="l"/>
                <a:tab pos="6194425" algn="l"/>
                <a:tab pos="6643688" algn="l"/>
                <a:tab pos="7092950" algn="l"/>
                <a:tab pos="7542213" algn="l"/>
                <a:tab pos="7991475" algn="l"/>
                <a:tab pos="8440738" algn="l"/>
                <a:tab pos="8890000" algn="l"/>
                <a:tab pos="93392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Sensors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Infrared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Detect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motion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>
                <a:latin typeface="Sylfaen" panose="010A0502050306030303" pitchFamily="18" charset="0"/>
              </a:rPr>
              <a:t>Send </a:t>
            </a:r>
            <a:r>
              <a:rPr lang="de-DE" altLang="de-DE" sz="2000" dirty="0" err="1">
                <a:latin typeface="Sylfaen" panose="010A0502050306030303" pitchFamily="18" charset="0"/>
              </a:rPr>
              <a:t>signal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Symbol" panose="05050102010706020507" pitchFamily="18" charset="2"/>
              <a:buChar char=""/>
            </a:pPr>
            <a:r>
              <a:rPr lang="de-DE" altLang="de-DE" sz="2000" dirty="0" err="1">
                <a:latin typeface="Sylfaen" panose="010A0502050306030303" pitchFamily="18" charset="0"/>
              </a:rPr>
              <a:t>to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the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arduino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1BD2C921-198C-4DA4-8400-5DF1E65C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Arduino </a:t>
            </a:r>
            <a:r>
              <a:rPr lang="de-DE" altLang="de-DE" sz="2000" dirty="0" err="1">
                <a:latin typeface="Sylfaen" panose="010A0502050306030303" pitchFamily="18" charset="0"/>
              </a:rPr>
              <a:t>analyzes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data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Creates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record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On SD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Outputs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Amount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of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people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On </a:t>
            </a:r>
            <a:r>
              <a:rPr lang="de-DE" altLang="de-DE" sz="2000" dirty="0" err="1">
                <a:latin typeface="Sylfaen" panose="010A0502050306030303" pitchFamily="18" charset="0"/>
              </a:rPr>
              <a:t>lcd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DE66957-1068-4C1F-9680-F54DF83B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753" y="1777304"/>
            <a:ext cx="1576193" cy="15761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FF1C323-6C31-4D9F-885F-955187C59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5044" y="4268054"/>
            <a:ext cx="1632223" cy="1657614"/>
          </a:xfrm>
          <a:prstGeom prst="rect">
            <a:avLst/>
          </a:prstGeom>
        </p:spPr>
      </p:pic>
      <p:sp>
        <p:nvSpPr>
          <p:cNvPr id="31" name="Rectangle 5">
            <a:extLst>
              <a:ext uri="{FF2B5EF4-FFF2-40B4-BE49-F238E27FC236}">
                <a16:creationId xmlns:a16="http://schemas.microsoft.com/office/drawing/2014/main" id="{ADB1A8F7-D27C-4CEC-8E5F-EA511560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79C34EF5-69F3-4C4C-97A0-6A867667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0DE9780-41A3-4F63-9E59-A0AE1151D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F73519EC-0C79-4718-AB68-74FA27E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3BDC927-D01F-4560-8247-55E6B27C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032CA180-6D06-4EE9-9E69-6BC33EF1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0D7AD5A9-8657-46DC-81E0-3DBEE3BC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CCE3F3B3-4161-4137-8D0A-FA13D24C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0209B2D9-198F-4041-A22B-57BDED9B1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AAB1118B-5764-4721-854E-B77DAE988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3B7492A7-628E-4D83-9353-ABDFE7CA8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680" y="643112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AF885E2F-0D96-4817-AB75-422422EC02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142" y="628190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B1280167-B372-4897-87FF-0AF879D0A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6ADFCD13-0A25-4AB7-86C0-06FA5391C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38D64600-F155-4D2B-9B7F-5F041DAB9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89B1C7F0-A7DF-4602-AF4E-E7A7949D1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19F3B9A-8E0B-4421-9A85-DEEEB9C4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FCFAE1A-EA01-436E-96A4-5092CC9DC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if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someone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blocks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it</a:t>
            </a:r>
            <a:r>
              <a:rPr lang="de-DE" altLang="de-DE" sz="4400" dirty="0">
                <a:latin typeface="Aharoni" panose="020B0604020202020204" pitchFamily="2" charset="-79"/>
              </a:rPr>
              <a:t>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AAC9BA7-4F1A-4D17-8213-C6E73090D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„beweg dich“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„</a:t>
            </a:r>
            <a:r>
              <a:rPr lang="de-DE" altLang="de-DE" sz="2000" dirty="0" err="1">
                <a:latin typeface="Sylfaen" panose="010A0502050306030303" pitchFamily="18" charset="0"/>
              </a:rPr>
              <a:t>move</a:t>
            </a:r>
            <a:r>
              <a:rPr lang="de-DE" altLang="de-DE" sz="2000" dirty="0">
                <a:latin typeface="Sylfaen" panose="010A0502050306030303" pitchFamily="18" charset="0"/>
              </a:rPr>
              <a:t>“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Recorded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Disappears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No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longer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blocked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626781E8-0B72-4C55-A223-21238D765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Outside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Nothing </a:t>
            </a:r>
            <a:r>
              <a:rPr lang="de-DE" altLang="de-DE" sz="2000" dirty="0" err="1">
                <a:latin typeface="Sylfaen" panose="010A0502050306030303" pitchFamily="18" charset="0"/>
              </a:rPr>
              <a:t>happens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Middle Sensor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Output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Third </a:t>
            </a:r>
            <a:r>
              <a:rPr lang="de-DE" altLang="de-DE" sz="2000" dirty="0" err="1">
                <a:latin typeface="Sylfaen" panose="010A0502050306030303" pitchFamily="18" charset="0"/>
              </a:rPr>
              <a:t>line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DDC6C1C-CA4C-4363-A2B0-A14E965C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4/10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2391DA3D-D3DD-4296-843A-0EFA6692E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rgbClr val="FFFFFF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332ED5-23A6-418C-9B2C-2632282D9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48" y="1798066"/>
            <a:ext cx="1477541" cy="15727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717BE6-0EB0-4E24-A61A-7E85FC63B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075" y="4365103"/>
            <a:ext cx="2431293" cy="1458775"/>
          </a:xfrm>
          <a:prstGeom prst="rect">
            <a:avLst/>
          </a:prstGeom>
        </p:spPr>
      </p:pic>
      <p:sp>
        <p:nvSpPr>
          <p:cNvPr id="39" name="Rectangle 5">
            <a:extLst>
              <a:ext uri="{FF2B5EF4-FFF2-40B4-BE49-F238E27FC236}">
                <a16:creationId xmlns:a16="http://schemas.microsoft.com/office/drawing/2014/main" id="{09919811-25D9-42FE-818B-DA4B2A19A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FFD5B519-88F3-4E88-A911-B93CEE3A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C0E59FEC-CF74-40C4-BFFE-21DD9760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3E82B2E4-24E5-4BF5-8342-ADBD380B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93F53F7D-3C25-4144-8E87-30E4B9FA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C2B8CBB2-8EDD-4E26-AD39-A4C98281C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FD8254B6-B4C2-42C2-97FC-43A23EB7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7">
            <a:extLst>
              <a:ext uri="{FF2B5EF4-FFF2-40B4-BE49-F238E27FC236}">
                <a16:creationId xmlns:a16="http://schemas.microsoft.com/office/drawing/2014/main" id="{608C9551-5BC0-4800-BA67-041D96CA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50FBD403-41FB-4A87-902A-1823A5D6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BB3F816A-33E4-4FE2-8597-75169402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Line 11">
            <a:extLst>
              <a:ext uri="{FF2B5EF4-FFF2-40B4-BE49-F238E27FC236}">
                <a16:creationId xmlns:a16="http://schemas.microsoft.com/office/drawing/2014/main" id="{7144A693-AD88-4137-AA6C-25CF980CB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5389" y="644525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0707DA9C-3FAB-4FD8-A094-467340076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9851" y="629602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7" name="Line 15">
            <a:extLst>
              <a:ext uri="{FF2B5EF4-FFF2-40B4-BE49-F238E27FC236}">
                <a16:creationId xmlns:a16="http://schemas.microsoft.com/office/drawing/2014/main" id="{27F5A095-7016-4E32-9B3D-B5C907317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EFA9F2A1-0132-4235-AF99-047590224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E9D82EFB-8CCA-436A-8387-256AC27FF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D06F759F-0DB6-40F4-9D87-75354A64E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C7185634-6494-4B59-A5E3-A52E62DF2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FE982895-7F60-472B-82C6-4F4BA65EA1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95F53A10-C923-4BDE-8C64-79733BC2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E166219D-AFB0-42AB-891D-1723BC8C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 err="1">
                <a:latin typeface="Aharoni" panose="020B0604020202020204" pitchFamily="2" charset="-79"/>
              </a:rPr>
              <a:t>What‘s</a:t>
            </a:r>
            <a:r>
              <a:rPr lang="de-DE" altLang="de-DE" sz="4400" dirty="0">
                <a:latin typeface="Aharoni" panose="020B0604020202020204" pitchFamily="2" charset="-79"/>
              </a:rPr>
              <a:t> </a:t>
            </a:r>
            <a:r>
              <a:rPr lang="de-DE" altLang="de-DE" sz="4400" dirty="0" err="1">
                <a:latin typeface="Aharoni" panose="020B0604020202020204" pitchFamily="2" charset="-79"/>
              </a:rPr>
              <a:t>infrared</a:t>
            </a:r>
            <a:r>
              <a:rPr lang="de-DE" altLang="de-DE" sz="4400" dirty="0">
                <a:latin typeface="Aharoni" panose="020B0604020202020204" pitchFamily="2" charset="-79"/>
              </a:rPr>
              <a:t> light?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0E364C-4EE5-42C2-95C6-E39094A7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5"/>
            <a:ext cx="4038600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Physics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Electromagnetic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radiaton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Sinus </a:t>
            </a:r>
            <a:r>
              <a:rPr lang="de-DE" altLang="de-DE" sz="2000" dirty="0" err="1">
                <a:latin typeface="Sylfaen" panose="010A0502050306030303" pitchFamily="18" charset="0"/>
              </a:rPr>
              <a:t>wave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Heat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Sun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0D34C70-41C3-4EA3-BF73-84956C403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5/10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A880588-1A47-40FD-AE74-F173EC970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BFA265-DBBB-4DFE-B09B-DD8A3D3F1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Great </a:t>
            </a:r>
            <a:r>
              <a:rPr lang="de-DE" altLang="de-DE" sz="2000" dirty="0" err="1">
                <a:latin typeface="Sylfaen" panose="010A0502050306030303" pitchFamily="18" charset="0"/>
              </a:rPr>
              <a:t>for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skin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Too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much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Unheatlhy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cancer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D69AEB6-E292-47B6-9A37-FFAF0E19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5415" y="1683161"/>
            <a:ext cx="1528167" cy="1727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60960F-1728-45E0-A928-BCA6019B9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4366" y="4387340"/>
            <a:ext cx="1473578" cy="1442470"/>
          </a:xfrm>
          <a:prstGeom prst="rect">
            <a:avLst/>
          </a:prstGeom>
        </p:spPr>
      </p:pic>
      <p:sp>
        <p:nvSpPr>
          <p:cNvPr id="47" name="Rectangle 5">
            <a:extLst>
              <a:ext uri="{FF2B5EF4-FFF2-40B4-BE49-F238E27FC236}">
                <a16:creationId xmlns:a16="http://schemas.microsoft.com/office/drawing/2014/main" id="{BF14F0CD-2420-4ED5-A64A-43E07857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1415B111-D3FE-49B5-9728-D2B650DDD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1311BAC7-0DC9-41F8-93C8-5BB94734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16CB6547-4F11-444B-8C0A-9778AA7FC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E1ED51CB-EE33-4CF7-85F3-C3ED67D09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A76BA4CA-1BF3-4C58-9448-772C7DCA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1B07B1B1-C398-4F91-B3F5-C89820BA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A93608FA-EC91-4529-97FD-D8837BBE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813FD3A-F52F-4855-A988-F9C19FEE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E50A2B27-C416-49ED-A312-7913C140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Line 11">
            <a:extLst>
              <a:ext uri="{FF2B5EF4-FFF2-40B4-BE49-F238E27FC236}">
                <a16:creationId xmlns:a16="http://schemas.microsoft.com/office/drawing/2014/main" id="{2E6D2107-A0B5-4E1B-AE71-6CE700201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409" y="644396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58" name="Line 12">
            <a:extLst>
              <a:ext uri="{FF2B5EF4-FFF2-40B4-BE49-F238E27FC236}">
                <a16:creationId xmlns:a16="http://schemas.microsoft.com/office/drawing/2014/main" id="{E0207FFA-2F22-4236-B60C-50CF17024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6871" y="629473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9" name="Line 15">
            <a:extLst>
              <a:ext uri="{FF2B5EF4-FFF2-40B4-BE49-F238E27FC236}">
                <a16:creationId xmlns:a16="http://schemas.microsoft.com/office/drawing/2014/main" id="{014AB62D-B7D2-4BF6-ADC0-6F001DAB6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EF341034-D169-4641-B7A5-07CCA40B5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4A7A0E7C-C91B-4151-A970-F68247CE0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B902FD45-47F1-425C-8B71-420B917E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736B37EC-1E86-4B64-A9F4-82D92CF2F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262ABD4D-8D76-40BE-86A7-041AD65C06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F57F40C3-7104-4A6D-98AD-909C64E70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78471CB2-9332-46F8-B48F-82181ECF65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FF"/>
            </a:gs>
            <a:gs pos="100000">
              <a:srgbClr val="97979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849F3D-C62F-4306-ABD4-4EBB037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</a:pP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Why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not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another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kind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of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de-DE" alt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sensor</a:t>
            </a:r>
            <a:r>
              <a:rPr lang="de-DE" alt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21423B8-C1D1-4F01-AC78-94A20405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6/10</a:t>
            </a:r>
          </a:p>
        </p:txBody>
      </p:sp>
      <p:sp>
        <p:nvSpPr>
          <p:cNvPr id="51" name="Rectangle 1">
            <a:extLst>
              <a:ext uri="{FF2B5EF4-FFF2-40B4-BE49-F238E27FC236}">
                <a16:creationId xmlns:a16="http://schemas.microsoft.com/office/drawing/2014/main" id="{FEAD6B85-3112-42FB-A209-3CF77546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AA318086-1760-4CC7-A881-2886ED33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4"/>
            <a:ext cx="4038600" cy="25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PIR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Passive </a:t>
            </a:r>
            <a:r>
              <a:rPr lang="de-DE" altLang="de-DE" sz="2000" dirty="0" err="1">
                <a:latin typeface="Sylfaen" panose="010A0502050306030303" pitchFamily="18" charset="0"/>
              </a:rPr>
              <a:t>infrared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Cooldown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Not Realtime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Didnt</a:t>
            </a:r>
            <a:r>
              <a:rPr lang="de-DE" altLang="de-DE" sz="2000" dirty="0">
                <a:latin typeface="Sylfaen" panose="010A0502050306030303" pitchFamily="18" charset="0"/>
              </a:rPr>
              <a:t> </a:t>
            </a:r>
            <a:r>
              <a:rPr lang="de-DE" altLang="de-DE" sz="2000" dirty="0" err="1">
                <a:latin typeface="Sylfaen" panose="010A0502050306030303" pitchFamily="18" charset="0"/>
              </a:rPr>
              <a:t>work</a:t>
            </a:r>
            <a:endParaRPr lang="de-DE" altLang="de-DE" sz="2000" dirty="0">
              <a:latin typeface="Sylfaen" panose="010A0502050306030303" pitchFamily="18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E6CDBAE1-D18C-4D96-98BA-7D70B7ED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0DD24583-2003-41F1-A454-B641D727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Buttons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Press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Noone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Corona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D7876-8259-430B-99CC-3DC879A0A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645" y="1955465"/>
            <a:ext cx="1272257" cy="12722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DF0437-765A-4F0E-83B8-5DEE59770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0152" y="4331640"/>
            <a:ext cx="1422358" cy="1422358"/>
          </a:xfrm>
          <a:prstGeom prst="rect">
            <a:avLst/>
          </a:prstGeom>
        </p:spPr>
      </p:pic>
      <p:sp>
        <p:nvSpPr>
          <p:cNvPr id="45" name="Rectangle 5">
            <a:extLst>
              <a:ext uri="{FF2B5EF4-FFF2-40B4-BE49-F238E27FC236}">
                <a16:creationId xmlns:a16="http://schemas.microsoft.com/office/drawing/2014/main" id="{23610CE5-7A46-4C37-A97D-03A6BC46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2782C9DB-8E37-4117-B087-AF730521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4810081B-162A-47C3-A5A6-08D1E197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01D2E9E4-5114-4A06-832A-F0E51801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D67C963-2BE0-488D-B714-7493201E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3160D9EB-DD25-4426-BAB1-228A58914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1DEC8305-1626-4F78-94A8-FC93CB49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8CFDBDA0-77E1-476F-8A21-82869C8D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43243C6D-6846-48BB-BC30-AFE354F1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A7DC1970-44A4-4343-B840-244D3494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B138FE3D-3987-43A4-B11D-B97EFCA42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646" y="6430331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2274F437-491B-4877-B5A2-6A5252DE2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9108" y="6281106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" name="Line 15">
            <a:extLst>
              <a:ext uri="{FF2B5EF4-FFF2-40B4-BE49-F238E27FC236}">
                <a16:creationId xmlns:a16="http://schemas.microsoft.com/office/drawing/2014/main" id="{B99F6D32-68C9-4284-B3F5-03BA825D1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" name="Line 16">
            <a:extLst>
              <a:ext uri="{FF2B5EF4-FFF2-40B4-BE49-F238E27FC236}">
                <a16:creationId xmlns:a16="http://schemas.microsoft.com/office/drawing/2014/main" id="{CC09FE0B-F45A-4BB5-ACA4-D6AC270F6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9C9C01FA-8C32-421B-BB9F-255ECDCCB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30584043-A9A2-4B29-A549-D407BBAB9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5" name="Line 15">
            <a:extLst>
              <a:ext uri="{FF2B5EF4-FFF2-40B4-BE49-F238E27FC236}">
                <a16:creationId xmlns:a16="http://schemas.microsoft.com/office/drawing/2014/main" id="{C3883E67-E756-418E-BAFF-42941715C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3F972C57-F57A-4106-9177-616A29988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7" name="Line 15">
            <a:extLst>
              <a:ext uri="{FF2B5EF4-FFF2-40B4-BE49-F238E27FC236}">
                <a16:creationId xmlns:a16="http://schemas.microsoft.com/office/drawing/2014/main" id="{1F46F37F-30FC-4539-821B-E0F5455A2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8" name="Line 16">
            <a:extLst>
              <a:ext uri="{FF2B5EF4-FFF2-40B4-BE49-F238E27FC236}">
                <a16:creationId xmlns:a16="http://schemas.microsoft.com/office/drawing/2014/main" id="{BD8F848B-BFEA-485E-80A9-38C958E9D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D7870981-BA79-4521-8442-E72D667C8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0" name="Line 16">
            <a:extLst>
              <a:ext uri="{FF2B5EF4-FFF2-40B4-BE49-F238E27FC236}">
                <a16:creationId xmlns:a16="http://schemas.microsoft.com/office/drawing/2014/main" id="{C6AB3D83-DBB3-4715-ADA1-B5BF764B86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849F3D-C62F-4306-ABD4-4EBB0374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27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sz="4400" dirty="0">
                <a:latin typeface="Aharoni" panose="020B0604020202020204" pitchFamily="2" charset="-79"/>
              </a:rPr>
              <a:t>Demonstration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21423B8-C1D1-4F01-AC78-94A20405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6310313"/>
            <a:ext cx="708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r>
              <a:rPr lang="de-DE" altLang="de-DE" dirty="0">
                <a:latin typeface="Calibri" panose="020F0502020204030204" pitchFamily="34" charset="0"/>
              </a:rPr>
              <a:t>7/10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2AA3920-0450-4460-9BBB-F50121F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44975"/>
            <a:ext cx="3455987" cy="1727200"/>
          </a:xfrm>
          <a:prstGeom prst="rect">
            <a:avLst/>
          </a:prstGeom>
          <a:solidFill>
            <a:schemeClr val="bg1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215ACA2C-408B-4707-B2F0-1F7C747F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1552574"/>
            <a:ext cx="4038600" cy="25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Test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Count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Up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State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Down</a:t>
            </a: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C9252214-C136-4D7D-B641-B61B53B4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720850"/>
            <a:ext cx="3455988" cy="172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1C89FE36-3772-4E8D-BCD4-82E4AA3A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3813175"/>
            <a:ext cx="40386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Check 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Excel</a:t>
            </a: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 err="1">
                <a:latin typeface="Sylfaen" panose="010A0502050306030303" pitchFamily="18" charset="0"/>
              </a:rPr>
              <a:t>Diagram</a:t>
            </a:r>
            <a:endParaRPr lang="de-DE" altLang="de-DE" sz="2000" dirty="0">
              <a:latin typeface="Sylfaen" panose="010A0502050306030303" pitchFamily="18" charset="0"/>
            </a:endParaRPr>
          </a:p>
          <a:p>
            <a:pPr hangingPunct="1">
              <a:lnSpc>
                <a:spcPct val="100000"/>
              </a:lnSpc>
              <a:spcBef>
                <a:spcPts val="563"/>
              </a:spcBef>
              <a:buSzPct val="45000"/>
              <a:buFont typeface="Arial" panose="020B0604020202020204" pitchFamily="34" charset="0"/>
              <a:buChar char="•"/>
            </a:pPr>
            <a:r>
              <a:rPr lang="de-DE" altLang="de-DE" sz="2000" dirty="0">
                <a:latin typeface="Sylfaen" panose="010A0502050306030303" pitchFamily="18" charset="0"/>
              </a:rPr>
              <a:t>Show </a:t>
            </a: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BE472825-0B7F-4E49-A499-505704F3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12" y="6297192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93650A9-D5C1-4C0E-9666-AFBBD91F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02" y="6295604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E866CE62-B1AC-4E68-944A-C068B267A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0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5" name="Rectangle 7">
            <a:extLst>
              <a:ext uri="{FF2B5EF4-FFF2-40B4-BE49-F238E27FC236}">
                <a16:creationId xmlns:a16="http://schemas.microsoft.com/office/drawing/2014/main" id="{2E87F701-55DB-4904-AA0A-7FBF291A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90" y="6294016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865D3E30-CD1E-4C4B-878E-59E2A570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7" y="6294016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E09556C-6E96-4C1F-8D93-59E4590C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27" y="6292429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CDE79BD0-A34E-4192-B754-E39AE26B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9" name="Rectangle 7">
            <a:extLst>
              <a:ext uri="{FF2B5EF4-FFF2-40B4-BE49-F238E27FC236}">
                <a16:creationId xmlns:a16="http://schemas.microsoft.com/office/drawing/2014/main" id="{9D7997D5-18F7-40BF-8208-8E71C155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15" y="6290841"/>
            <a:ext cx="287337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F248B45F-AC09-4184-9A25-B035EDA2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52" y="6290841"/>
            <a:ext cx="287338" cy="287338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17D94AAF-F9D5-49B5-BE21-C7C6E67A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552" y="6294016"/>
            <a:ext cx="287338" cy="287337"/>
          </a:xfrm>
          <a:prstGeom prst="rect">
            <a:avLst/>
          </a:prstGeom>
          <a:solidFill>
            <a:srgbClr val="D9D9D9"/>
          </a:solidFill>
          <a:ln w="255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2" name="Line 11">
            <a:extLst>
              <a:ext uri="{FF2B5EF4-FFF2-40B4-BE49-F238E27FC236}">
                <a16:creationId xmlns:a16="http://schemas.microsoft.com/office/drawing/2014/main" id="{05378757-6883-4C52-BC43-E5BCAFB23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0890" y="6433555"/>
            <a:ext cx="144462" cy="144462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5DD3E9C7-0300-4D1D-88E7-48A03888D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5352" y="6284330"/>
            <a:ext cx="138113" cy="300037"/>
          </a:xfrm>
          <a:prstGeom prst="line">
            <a:avLst/>
          </a:prstGeom>
          <a:noFill/>
          <a:ln w="3816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4" name="Line 15">
            <a:extLst>
              <a:ext uri="{FF2B5EF4-FFF2-40B4-BE49-F238E27FC236}">
                <a16:creationId xmlns:a16="http://schemas.microsoft.com/office/drawing/2014/main" id="{EADB137F-194D-4C1A-B52A-0DA2A100C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03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5" name="Line 16">
            <a:extLst>
              <a:ext uri="{FF2B5EF4-FFF2-40B4-BE49-F238E27FC236}">
                <a16:creationId xmlns:a16="http://schemas.microsoft.com/office/drawing/2014/main" id="{AA98AE95-6325-44D9-89D8-8BD7F737A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703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6" name="Line 15">
            <a:extLst>
              <a:ext uri="{FF2B5EF4-FFF2-40B4-BE49-F238E27FC236}">
                <a16:creationId xmlns:a16="http://schemas.microsoft.com/office/drawing/2014/main" id="{F633D210-11F3-470C-B5DD-8584DB85B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65" y="6300367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7" name="Line 16">
            <a:extLst>
              <a:ext uri="{FF2B5EF4-FFF2-40B4-BE49-F238E27FC236}">
                <a16:creationId xmlns:a16="http://schemas.microsoft.com/office/drawing/2014/main" id="{28FEC243-061D-425E-8641-C3703DEBA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165" y="6297192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60805946-CF51-4D9A-8FCE-81CD32CC3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863" y="6306555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9" name="Line 16">
            <a:extLst>
              <a:ext uri="{FF2B5EF4-FFF2-40B4-BE49-F238E27FC236}">
                <a16:creationId xmlns:a16="http://schemas.microsoft.com/office/drawing/2014/main" id="{E71A85F1-7CC7-4850-BB48-A79DC8C2D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863" y="6303380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CC307D9A-B712-4C93-AD09-4829BACE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758" y="6297030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1" name="Line 16">
            <a:extLst>
              <a:ext uri="{FF2B5EF4-FFF2-40B4-BE49-F238E27FC236}">
                <a16:creationId xmlns:a16="http://schemas.microsoft.com/office/drawing/2014/main" id="{65C6BEE7-0A06-4016-948C-CABDA5FD5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1758" y="6293855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7661FFF6-C86E-431C-95E3-BE2469A9D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314" y="6290258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" name="Line 16">
            <a:extLst>
              <a:ext uri="{FF2B5EF4-FFF2-40B4-BE49-F238E27FC236}">
                <a16:creationId xmlns:a16="http://schemas.microsoft.com/office/drawing/2014/main" id="{A3F7FBD7-9FBE-464D-8FCA-262D421E2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4314" y="6287083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5B0EDC4B-888E-4BA6-898A-9D2FDC53D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755" y="6295603"/>
            <a:ext cx="280988" cy="2873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" name="Line 16">
            <a:extLst>
              <a:ext uri="{FF2B5EF4-FFF2-40B4-BE49-F238E27FC236}">
                <a16:creationId xmlns:a16="http://schemas.microsoft.com/office/drawing/2014/main" id="{5B39FD04-4DDC-4C40-BD59-5F3331232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9755" y="6292428"/>
            <a:ext cx="280988" cy="300037"/>
          </a:xfrm>
          <a:prstGeom prst="line">
            <a:avLst/>
          </a:prstGeom>
          <a:noFill/>
          <a:ln w="381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46E333-4C2C-478B-8BC3-6920A2EA7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65" y="1824934"/>
            <a:ext cx="1711050" cy="15190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5C7A32C-9007-435F-B883-892DBD93E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68" y="4316487"/>
            <a:ext cx="158417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60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Bildschirmpräsentation (4:3)</PresentationFormat>
  <Paragraphs>209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Agency FB</vt:lpstr>
      <vt:lpstr>Aharoni</vt:lpstr>
      <vt:lpstr>Arial</vt:lpstr>
      <vt:lpstr>Calibri</vt:lpstr>
      <vt:lpstr>Sylfaen</vt:lpstr>
      <vt:lpstr>Symbol</vt:lpstr>
      <vt:lpstr>Times New Roman</vt:lpstr>
      <vt:lpstr>Office</vt:lpstr>
      <vt:lpstr>Office</vt:lpstr>
      <vt:lpstr>Presentation about: People counter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zu: ESL und League</dc:title>
  <dc:creator>Rojat Kadah</dc:creator>
  <cp:lastModifiedBy>Rojat Kadah</cp:lastModifiedBy>
  <cp:revision>493</cp:revision>
  <cp:lastPrinted>1601-01-01T00:00:00Z</cp:lastPrinted>
  <dcterms:created xsi:type="dcterms:W3CDTF">1601-01-01T00:00:00Z</dcterms:created>
  <dcterms:modified xsi:type="dcterms:W3CDTF">2021-06-17T22:52:37Z</dcterms:modified>
</cp:coreProperties>
</file>