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59" r:id="rId3"/>
    <p:sldId id="360" r:id="rId4"/>
    <p:sldId id="257" r:id="rId5"/>
    <p:sldId id="361" r:id="rId6"/>
    <p:sldId id="334" r:id="rId7"/>
    <p:sldId id="380" r:id="rId8"/>
    <p:sldId id="363" r:id="rId9"/>
    <p:sldId id="362" r:id="rId10"/>
    <p:sldId id="804" r:id="rId11"/>
    <p:sldId id="332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9" r:id="rId24"/>
    <p:sldId id="299" r:id="rId25"/>
    <p:sldId id="376" r:id="rId26"/>
    <p:sldId id="799" r:id="rId27"/>
    <p:sldId id="802" r:id="rId28"/>
    <p:sldId id="377" r:id="rId29"/>
    <p:sldId id="378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FA7C-BE1D-4761-B374-962E11A586C5}" type="datetimeFigureOut">
              <a:rPr lang="nl-NL" smtClean="0"/>
              <a:t>11-1-2023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6A5B-32AA-4DB8-9766-C6778978F3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4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79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6A5B-32AA-4DB8-9766-C6778978F3C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1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5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521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79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60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572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665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928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59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3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0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35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1818640"/>
          </a:xfrm>
        </p:spPr>
        <p:txBody>
          <a:bodyPr/>
          <a:lstStyle/>
          <a:p>
            <a:r>
              <a:rPr lang="en-US" dirty="0"/>
              <a:t>Python for Data Processing</a:t>
            </a:r>
            <a:endParaRPr lang="en-NL" dirty="0"/>
          </a:p>
        </p:txBody>
      </p:sp>
      <p:pic>
        <p:nvPicPr>
          <p:cNvPr id="1026" name="Picture 2" descr="Python &amp; Django Development - LogiCore Tech - Professional Services">
            <a:extLst>
              <a:ext uri="{FF2B5EF4-FFF2-40B4-BE49-F238E27FC236}">
                <a16:creationId xmlns:a16="http://schemas.microsoft.com/office/drawing/2014/main" id="{5A898559-239B-169D-8DF1-464A3DFC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10" y="2341245"/>
            <a:ext cx="5788377" cy="3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71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F79D0-47E9-3819-A327-59A364502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Questions?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FBE598-00AC-FA99-0DBE-52760F984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49D6CC-9C7C-2090-A1E1-193CF8287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02100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dirty="0"/>
              <a:t>Python basics (part 1)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 (basics)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Variables are containers for storing data values</a:t>
            </a:r>
          </a:p>
          <a:p>
            <a:r>
              <a:rPr lang="en-US" dirty="0"/>
              <a:t>They have a name and a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variable is created the moment you first assign a value to it</a:t>
            </a:r>
          </a:p>
          <a:p>
            <a:pPr lvl="1"/>
            <a:r>
              <a:rPr lang="en-US" dirty="0"/>
              <a:t>Using the equal sign:	</a:t>
            </a:r>
            <a:r>
              <a:rPr lang="en-US" sz="2800" dirty="0"/>
              <a:t>=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72DA01B-E0BC-BF55-8871-FE4F66A1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65" y="2847017"/>
            <a:ext cx="3241526" cy="19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2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Rules:</a:t>
            </a:r>
          </a:p>
          <a:p>
            <a:pPr lvl="1"/>
            <a:r>
              <a:rPr lang="en-US" dirty="0"/>
              <a:t>Give logical and meaningful names</a:t>
            </a:r>
          </a:p>
          <a:p>
            <a:pPr lvl="1"/>
            <a:r>
              <a:rPr lang="en-US" dirty="0"/>
              <a:t>Names cannot start with a number, don’t do this:</a:t>
            </a:r>
          </a:p>
          <a:p>
            <a:pPr lvl="1"/>
            <a:endParaRPr lang="en-US" dirty="0"/>
          </a:p>
          <a:p>
            <a:r>
              <a:rPr lang="en-US" dirty="0"/>
              <a:t>There are multiple </a:t>
            </a:r>
            <a:r>
              <a:rPr lang="en-US" b="1" dirty="0"/>
              <a:t>types</a:t>
            </a:r>
            <a:r>
              <a:rPr lang="en-US" dirty="0"/>
              <a:t> of variables, this morning we will discuss: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GB" dirty="0"/>
              <a:t>Booleans</a:t>
            </a:r>
          </a:p>
          <a:p>
            <a:pPr lvl="1"/>
            <a:r>
              <a:rPr lang="en-GB" dirty="0"/>
              <a:t>Lists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09A20-F61C-78E6-983D-45257271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917" y="2672471"/>
            <a:ext cx="250542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GB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419B4D75-FCCA-BBFC-B4F5-EF927550E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521" y="1856728"/>
            <a:ext cx="10112957" cy="42115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599FCC6-7B8A-D69C-45D3-109C6BFE43E7}"/>
              </a:ext>
            </a:extLst>
          </p:cNvPr>
          <p:cNvSpPr/>
          <p:nvPr/>
        </p:nvSpPr>
        <p:spPr>
          <a:xfrm>
            <a:off x="1083076" y="273432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D77664D-2D88-75D6-114D-E0A0D3B2E52B}"/>
              </a:ext>
            </a:extLst>
          </p:cNvPr>
          <p:cNvSpPr/>
          <p:nvPr/>
        </p:nvSpPr>
        <p:spPr>
          <a:xfrm>
            <a:off x="1083076" y="4224472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148E483-9B91-D78F-6A3D-131C85614330}"/>
              </a:ext>
            </a:extLst>
          </p:cNvPr>
          <p:cNvSpPr/>
          <p:nvPr/>
        </p:nvSpPr>
        <p:spPr>
          <a:xfrm>
            <a:off x="1083076" y="5694758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Methods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You can </a:t>
            </a:r>
            <a:r>
              <a:rPr lang="nl-NL" dirty="0" err="1"/>
              <a:t>apply</a:t>
            </a:r>
            <a:r>
              <a:rPr lang="nl-NL" dirty="0"/>
              <a:t> different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string</a:t>
            </a:r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put a .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name and </a:t>
            </a:r>
            <a:r>
              <a:rPr lang="nl-NL" dirty="0" err="1"/>
              <a:t>brackets</a:t>
            </a:r>
            <a:r>
              <a:rPr lang="nl-NL" dirty="0"/>
              <a:t> ()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There</a:t>
            </a:r>
            <a:r>
              <a:rPr lang="nl-NL" dirty="0"/>
              <a:t> are many different </a:t>
            </a:r>
            <a:r>
              <a:rPr lang="nl-NL" dirty="0" err="1"/>
              <a:t>methods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.</a:t>
            </a:r>
            <a:r>
              <a:rPr lang="nl-NL" dirty="0" err="1"/>
              <a:t>upper</a:t>
            </a:r>
            <a:r>
              <a:rPr lang="nl-NL" dirty="0"/>
              <a:t>() .</a:t>
            </a:r>
            <a:r>
              <a:rPr lang="nl-NL" dirty="0" err="1"/>
              <a:t>lower</a:t>
            </a:r>
            <a:r>
              <a:rPr lang="nl-NL" dirty="0"/>
              <a:t>() .</a:t>
            </a:r>
            <a:r>
              <a:rPr lang="nl-NL" dirty="0" err="1"/>
              <a:t>capitalize</a:t>
            </a:r>
            <a:r>
              <a:rPr lang="nl-NL" dirty="0"/>
              <a:t>() .</a:t>
            </a:r>
            <a:r>
              <a:rPr lang="nl-NL" dirty="0" err="1"/>
              <a:t>islower</a:t>
            </a:r>
            <a:r>
              <a:rPr lang="nl-NL" dirty="0"/>
              <a:t>() .</a:t>
            </a:r>
            <a:r>
              <a:rPr lang="nl-NL" dirty="0" err="1"/>
              <a:t>startswith</a:t>
            </a:r>
            <a:r>
              <a:rPr lang="nl-NL" dirty="0"/>
              <a:t>() .</a:t>
            </a:r>
            <a:r>
              <a:rPr lang="nl-NL" dirty="0" err="1"/>
              <a:t>replace</a:t>
            </a:r>
            <a:r>
              <a:rPr lang="nl-NL" dirty="0"/>
              <a:t>()</a:t>
            </a:r>
          </a:p>
          <a:p>
            <a:pPr lvl="1"/>
            <a:r>
              <a:rPr lang="nl-NL" dirty="0" err="1"/>
              <a:t>There</a:t>
            </a:r>
            <a:r>
              <a:rPr lang="nl-NL" dirty="0"/>
              <a:t> are many more!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b="1" dirty="0"/>
              <a:t>tab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To</a:t>
            </a:r>
            <a:r>
              <a:rPr lang="nl-NL" dirty="0"/>
              <a:t> get information on a </a:t>
            </a:r>
            <a:r>
              <a:rPr lang="nl-NL" dirty="0" err="1"/>
              <a:t>method</a:t>
            </a:r>
            <a:r>
              <a:rPr lang="nl-NL" dirty="0"/>
              <a:t>, type ?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: </a:t>
            </a:r>
          </a:p>
          <a:p>
            <a:pPr lvl="1"/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C3CB735-4C02-BD73-9F0D-5754FA74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58" y="2814125"/>
            <a:ext cx="3848637" cy="137179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BD69DDD-6A05-04C2-F8A1-74F90B32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216" y="5571745"/>
            <a:ext cx="2991267" cy="48584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150A184-E6EA-32CE-462C-505948DA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216" y="365125"/>
            <a:ext cx="3943900" cy="3677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DCE49897-38B8-39A7-5D67-A712F59DDCD0}"/>
              </a:ext>
            </a:extLst>
          </p:cNvPr>
          <p:cNvSpPr/>
          <p:nvPr/>
        </p:nvSpPr>
        <p:spPr>
          <a:xfrm>
            <a:off x="2299317" y="379713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6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Operators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can be used to perform "mathematics" with words</a:t>
            </a:r>
          </a:p>
          <a:p>
            <a:r>
              <a:rPr lang="nl-NL" dirty="0"/>
              <a:t>+ </a:t>
            </a:r>
            <a:r>
              <a:rPr lang="nl-NL" dirty="0" err="1"/>
              <a:t>joins</a:t>
            </a:r>
            <a:r>
              <a:rPr lang="nl-NL" dirty="0"/>
              <a:t>/</a:t>
            </a:r>
            <a:r>
              <a:rPr lang="nl-NL" dirty="0" err="1"/>
              <a:t>concatenates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strings </a:t>
            </a:r>
            <a:r>
              <a:rPr lang="nl-NL" dirty="0" err="1"/>
              <a:t>together</a:t>
            </a:r>
            <a:endParaRPr lang="nl-NL" dirty="0"/>
          </a:p>
          <a:p>
            <a:r>
              <a:rPr lang="nl-NL" dirty="0"/>
              <a:t>* </a:t>
            </a:r>
            <a:r>
              <a:rPr lang="nl-NL" dirty="0" err="1"/>
              <a:t>repetition</a:t>
            </a:r>
            <a:r>
              <a:rPr lang="nl-NL" dirty="0"/>
              <a:t> of a string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3EB5985-868B-205E-B4D3-CBEDC15B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86" y="3429000"/>
            <a:ext cx="2934109" cy="94310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B021F7F9-818A-7599-E2EC-D79673222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81" y="3419474"/>
            <a:ext cx="2400635" cy="952633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271C0078-674E-FBFF-2EC8-5CAD9D5411FD}"/>
              </a:ext>
            </a:extLst>
          </p:cNvPr>
          <p:cNvSpPr/>
          <p:nvPr/>
        </p:nvSpPr>
        <p:spPr>
          <a:xfrm>
            <a:off x="2187586" y="3987615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FCD57DD3-EE5D-8992-F4EB-971EC2DC9966}"/>
              </a:ext>
            </a:extLst>
          </p:cNvPr>
          <p:cNvSpPr/>
          <p:nvPr/>
        </p:nvSpPr>
        <p:spPr>
          <a:xfrm>
            <a:off x="6804381" y="3987614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7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Operators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 string is a list of </a:t>
            </a:r>
            <a:r>
              <a:rPr lang="nl-NL" dirty="0" err="1"/>
              <a:t>characters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can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selected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square </a:t>
            </a:r>
            <a:r>
              <a:rPr lang="nl-NL" dirty="0" err="1"/>
              <a:t>brackets</a:t>
            </a:r>
            <a:r>
              <a:rPr lang="nl-NL" dirty="0"/>
              <a:t> [ ]</a:t>
            </a:r>
          </a:p>
          <a:p>
            <a:r>
              <a:rPr lang="nl-NL" dirty="0"/>
              <a:t>Trick question: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Python </a:t>
            </a:r>
            <a:r>
              <a:rPr lang="nl-NL" dirty="0" err="1"/>
              <a:t>indexing</a:t>
            </a:r>
            <a:endParaRPr lang="nl-NL" dirty="0"/>
          </a:p>
          <a:p>
            <a:pPr lvl="1"/>
            <a:r>
              <a:rPr lang="nl-NL" b="1" dirty="0"/>
              <a:t>Python starts </a:t>
            </a:r>
            <a:r>
              <a:rPr lang="nl-NL" b="1" dirty="0" err="1"/>
              <a:t>counting</a:t>
            </a:r>
            <a:r>
              <a:rPr lang="nl-NL" b="1" dirty="0"/>
              <a:t> at 0</a:t>
            </a:r>
          </a:p>
          <a:p>
            <a:pPr lvl="1"/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5C6CF11-457B-76B7-190F-1313370F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2656518"/>
            <a:ext cx="2743583" cy="103837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FCD57DD3-EE5D-8992-F4EB-971EC2DC9966}"/>
              </a:ext>
            </a:extLst>
          </p:cNvPr>
          <p:cNvSpPr/>
          <p:nvPr/>
        </p:nvSpPr>
        <p:spPr>
          <a:xfrm>
            <a:off x="3352417" y="3355090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B274E5DA-9037-A12A-2631-109D2302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4328466"/>
            <a:ext cx="6757988" cy="1214919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5D7038B-01C6-F8C0-B2D5-1754B606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4" y="5374733"/>
            <a:ext cx="2695951" cy="1286054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351D4CEE-679A-A139-90B8-07923460FF53}"/>
              </a:ext>
            </a:extLst>
          </p:cNvPr>
          <p:cNvSpPr/>
          <p:nvPr/>
        </p:nvSpPr>
        <p:spPr>
          <a:xfrm>
            <a:off x="1864638" y="6153303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4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Operators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D15D57-05F2-DFF0-02F4-A7749A34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Accessing</a:t>
            </a:r>
            <a:r>
              <a:rPr lang="nl-NL" dirty="0"/>
              <a:t> multiple </a:t>
            </a:r>
            <a:r>
              <a:rPr lang="nl-NL" dirty="0" err="1"/>
              <a:t>characters</a:t>
            </a:r>
            <a:r>
              <a:rPr lang="nl-NL" dirty="0"/>
              <a:t>: </a:t>
            </a:r>
            <a:r>
              <a:rPr lang="nl-NL" dirty="0" err="1"/>
              <a:t>slicing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[</a:t>
            </a:r>
            <a:r>
              <a:rPr lang="nl-NL" dirty="0" err="1">
                <a:sym typeface="Wingdings" panose="05000000000000000000" pitchFamily="2" charset="2"/>
              </a:rPr>
              <a:t>start:end</a:t>
            </a:r>
            <a:r>
              <a:rPr lang="nl-NL" dirty="0">
                <a:sym typeface="Wingdings" panose="05000000000000000000" pitchFamily="2" charset="2"/>
              </a:rPr>
              <a:t>]</a:t>
            </a:r>
            <a:endParaRPr lang="nl-NL" dirty="0"/>
          </a:p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B44343B-B2E4-08D0-F45A-92849212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19" y="1825625"/>
            <a:ext cx="2591162" cy="1247949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FCD57DD3-EE5D-8992-F4EB-971EC2DC9966}"/>
              </a:ext>
            </a:extLst>
          </p:cNvPr>
          <p:cNvSpPr/>
          <p:nvPr/>
        </p:nvSpPr>
        <p:spPr>
          <a:xfrm>
            <a:off x="939619" y="2595096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30C9CA3-E7A6-1171-1590-5AF978CC1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3" y="4302198"/>
            <a:ext cx="2448267" cy="120031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855E606B-B2F1-E14A-6F8E-6BD3AD60BB11}"/>
              </a:ext>
            </a:extLst>
          </p:cNvPr>
          <p:cNvSpPr/>
          <p:nvPr/>
        </p:nvSpPr>
        <p:spPr>
          <a:xfrm>
            <a:off x="466123" y="507934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3505D86E-C297-54D9-942F-B4D57138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808" y="4292962"/>
            <a:ext cx="2753109" cy="1333686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6F7F4AC7-1DF1-DFA4-6ABD-4B1348099E35}"/>
              </a:ext>
            </a:extLst>
          </p:cNvPr>
          <p:cNvSpPr/>
          <p:nvPr/>
        </p:nvSpPr>
        <p:spPr>
          <a:xfrm>
            <a:off x="3007592" y="5079341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A14397EB-1E7F-FC07-EDD1-02B3A1EA7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701" y="4302198"/>
            <a:ext cx="3038899" cy="1257475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DA405216-F73B-FF26-F7B4-B83150B5B7EC}"/>
              </a:ext>
            </a:extLst>
          </p:cNvPr>
          <p:cNvSpPr/>
          <p:nvPr/>
        </p:nvSpPr>
        <p:spPr>
          <a:xfrm>
            <a:off x="5784335" y="5067713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7E81623-9728-FD4C-5492-91C2FE737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234" y="4284306"/>
            <a:ext cx="2924583" cy="1238423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1DDE77BE-6B2F-FC64-E602-ABE567EFBF2D}"/>
              </a:ext>
            </a:extLst>
          </p:cNvPr>
          <p:cNvSpPr/>
          <p:nvPr/>
        </p:nvSpPr>
        <p:spPr>
          <a:xfrm>
            <a:off x="11046781" y="4511171"/>
            <a:ext cx="523266" cy="3194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B3BF0F63-CD05-3266-C50E-00C13B490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150" y="524993"/>
            <a:ext cx="5594900" cy="10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6" grpId="0" animBg="1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There are two types of numbers</a:t>
            </a:r>
          </a:p>
          <a:p>
            <a:pPr lvl="1"/>
            <a:r>
              <a:rPr lang="en-GB" dirty="0"/>
              <a:t>Integers: whole numbers (e.g., 1, 20, 100)</a:t>
            </a:r>
          </a:p>
          <a:p>
            <a:pPr lvl="1"/>
            <a:r>
              <a:rPr lang="en-GB" dirty="0"/>
              <a:t>Floats: numbers with decimals (e.g., 1.5, 32.6, 0.99)</a:t>
            </a:r>
          </a:p>
          <a:p>
            <a:r>
              <a:rPr lang="en-GB" dirty="0"/>
              <a:t>Python can do math (x = 5.0 and y = 2.0):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FBC6882-CF70-7B36-B84D-FEA5F6EC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3"/>
          <a:stretch/>
        </p:blipFill>
        <p:spPr>
          <a:xfrm>
            <a:off x="1479147" y="3593053"/>
            <a:ext cx="7131453" cy="24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7E4-DD9A-46E4-BAA1-2898EEE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1296-5CF7-4293-B618-0D149860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b="1" dirty="0"/>
              <a:t>programming language:</a:t>
            </a:r>
            <a:r>
              <a:rPr lang="en-US" dirty="0"/>
              <a:t> </a:t>
            </a:r>
            <a:r>
              <a:rPr lang="en-US" i="1" dirty="0"/>
              <a:t>talk with your computer</a:t>
            </a:r>
            <a:endParaRPr lang="en-US" dirty="0"/>
          </a:p>
          <a:p>
            <a:r>
              <a:rPr lang="en-US" dirty="0"/>
              <a:t>With Python, you can do </a:t>
            </a:r>
            <a:r>
              <a:rPr lang="en-US" b="1" i="1" dirty="0"/>
              <a:t>anything</a:t>
            </a:r>
            <a:endParaRPr lang="en-US" dirty="0"/>
          </a:p>
          <a:p>
            <a:r>
              <a:rPr lang="en-US" dirty="0"/>
              <a:t>As with any language: you cannot learn it during a course</a:t>
            </a:r>
          </a:p>
          <a:p>
            <a:pPr lvl="1"/>
            <a:r>
              <a:rPr lang="en-US" dirty="0"/>
              <a:t>Practice, practice, practice!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A0A2-C63B-4BCE-9EDF-1811BCD3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</a:t>
            </a:r>
            <a:r>
              <a:rPr lang="en-US" b="1" dirty="0">
                <a:solidFill>
                  <a:srgbClr val="44546A"/>
                </a:solidFill>
                <a:latin typeface="Calibri" panose="020F0502020204030204"/>
              </a:rPr>
              <a:t>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07A63-2E51-474B-B91A-6A0E98EC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Python &amp; Django Development - LogiCore Tech - Professional Services">
            <a:extLst>
              <a:ext uri="{FF2B5EF4-FFF2-40B4-BE49-F238E27FC236}">
                <a16:creationId xmlns:a16="http://schemas.microsoft.com/office/drawing/2014/main" id="{C3CDD38C-ACFF-E411-5005-920329816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80" y="3777774"/>
            <a:ext cx="3520439" cy="19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If needed, we can change the data type of a variable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DA93B25-937D-5778-4A4D-34B93A1A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40" y="2359196"/>
            <a:ext cx="5287668" cy="104683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8920AD9-1075-40EC-EC96-4531ECA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3" y="3444031"/>
            <a:ext cx="2438740" cy="118126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A6A151A-2970-2E1C-4F05-DBE1B84C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110" y="3410261"/>
            <a:ext cx="1619476" cy="128605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2221AAC-7FBF-1416-5D16-8BBF0A4A7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263" y="3406032"/>
            <a:ext cx="3362794" cy="1571844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35A0D3A3-5D9A-AAA0-0A53-EBB4DF95F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079" y="3432017"/>
            <a:ext cx="3286584" cy="1590897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B10F9A8B-AB6C-9566-01F9-1CB55832AA69}"/>
              </a:ext>
            </a:extLst>
          </p:cNvPr>
          <p:cNvSpPr/>
          <p:nvPr/>
        </p:nvSpPr>
        <p:spPr>
          <a:xfrm>
            <a:off x="588681" y="4191954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295B22F2-F833-515C-5F29-880BB5346970}"/>
              </a:ext>
            </a:extLst>
          </p:cNvPr>
          <p:cNvSpPr/>
          <p:nvPr/>
        </p:nvSpPr>
        <p:spPr>
          <a:xfrm>
            <a:off x="3268411" y="4206725"/>
            <a:ext cx="136573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1B80286-FEAE-BC89-A907-23246A5654F5}"/>
              </a:ext>
            </a:extLst>
          </p:cNvPr>
          <p:cNvSpPr/>
          <p:nvPr/>
        </p:nvSpPr>
        <p:spPr>
          <a:xfrm>
            <a:off x="4949351" y="4550977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BD52831B-9B28-CC18-F366-75E5FDC7495B}"/>
              </a:ext>
            </a:extLst>
          </p:cNvPr>
          <p:cNvSpPr/>
          <p:nvPr/>
        </p:nvSpPr>
        <p:spPr>
          <a:xfrm>
            <a:off x="8495020" y="4540332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81C6D2B7-BAA7-7C28-A1F4-0B033B88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05155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If needed, we can change the data type of a variable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DA93B25-937D-5778-4A4D-34B93A1A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40" y="2359196"/>
            <a:ext cx="5287668" cy="1046836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D9EAEAFC-2689-B0AA-C7C1-E9077AEE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40" y="3764180"/>
            <a:ext cx="2581635" cy="1533739"/>
          </a:xfrm>
          <a:prstGeom prst="rect">
            <a:avLst/>
          </a:prstGeom>
        </p:spPr>
      </p:pic>
      <p:sp>
        <p:nvSpPr>
          <p:cNvPr id="27" name="Rechthoek 26">
            <a:extLst>
              <a:ext uri="{FF2B5EF4-FFF2-40B4-BE49-F238E27FC236}">
                <a16:creationId xmlns:a16="http://schemas.microsoft.com/office/drawing/2014/main" id="{46311D7C-44B1-1D12-5749-DE2788B885FF}"/>
              </a:ext>
            </a:extLst>
          </p:cNvPr>
          <p:cNvSpPr/>
          <p:nvPr/>
        </p:nvSpPr>
        <p:spPr>
          <a:xfrm>
            <a:off x="1459328" y="4871734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7D94-9362-DDD1-092A-6184E5DE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F46AB8F-0598-FA40-A283-234DDA363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69" y="3764180"/>
            <a:ext cx="2095792" cy="120984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1AC6498-5927-F81F-4BBD-3E754ACC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367" y="3773706"/>
            <a:ext cx="3696216" cy="1190791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5D428BE-5648-7BB9-6DD2-39400CA404A0}"/>
              </a:ext>
            </a:extLst>
          </p:cNvPr>
          <p:cNvSpPr/>
          <p:nvPr/>
        </p:nvSpPr>
        <p:spPr>
          <a:xfrm>
            <a:off x="4488093" y="4531049"/>
            <a:ext cx="1931097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CDADB763-0B70-1FAC-B575-037F66AD5D02}"/>
              </a:ext>
            </a:extLst>
          </p:cNvPr>
          <p:cNvSpPr/>
          <p:nvPr/>
        </p:nvSpPr>
        <p:spPr>
          <a:xfrm>
            <a:off x="6966988" y="4531048"/>
            <a:ext cx="229043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9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Booleans represent one of two values: True or False</a:t>
            </a:r>
          </a:p>
          <a:p>
            <a:r>
              <a:rPr lang="en-GB" dirty="0"/>
              <a:t>For expression that are true or false, e.g.:</a:t>
            </a:r>
          </a:p>
          <a:p>
            <a:pPr lvl="1"/>
            <a:r>
              <a:rPr lang="en-GB" dirty="0"/>
              <a:t>3 &gt; 2		True</a:t>
            </a:r>
          </a:p>
          <a:p>
            <a:pPr lvl="1"/>
            <a:r>
              <a:rPr lang="en-GB" dirty="0"/>
              <a:t>4 &lt; 2		False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7D94-9362-DDD1-092A-6184E5DE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205EA4A-BD5F-7C11-0455-55C113F1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83" y="3233153"/>
            <a:ext cx="4536697" cy="269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065C1E0-8304-1ACC-EBEB-7BF54557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5" y="4023518"/>
            <a:ext cx="1457528" cy="1648055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1D01FA3-E2C9-BEF8-5F1E-ABE1FD8AC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450" y="4023518"/>
            <a:ext cx="1724266" cy="160995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CA4B54EB-F070-01F6-1CAB-DAFE29647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387" y="4023518"/>
            <a:ext cx="1352739" cy="1962424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A3975540-2BB8-785D-EF1C-BC591F9C53B9}"/>
              </a:ext>
            </a:extLst>
          </p:cNvPr>
          <p:cNvSpPr/>
          <p:nvPr/>
        </p:nvSpPr>
        <p:spPr>
          <a:xfrm>
            <a:off x="301841" y="5161704"/>
            <a:ext cx="126950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FFB5765-1745-242E-D80E-18F3CE9B1937}"/>
              </a:ext>
            </a:extLst>
          </p:cNvPr>
          <p:cNvSpPr/>
          <p:nvPr/>
        </p:nvSpPr>
        <p:spPr>
          <a:xfrm>
            <a:off x="2623880" y="5496352"/>
            <a:ext cx="119351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C30447-C571-4194-CB7B-9C11679E705A}"/>
              </a:ext>
            </a:extLst>
          </p:cNvPr>
          <p:cNvSpPr/>
          <p:nvPr/>
        </p:nvSpPr>
        <p:spPr>
          <a:xfrm>
            <a:off x="4666801" y="5161704"/>
            <a:ext cx="154756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7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You can also combine or change expressions/booleans by using: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47D94-9362-DDD1-092A-6184E5DE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390D76-EB5A-8222-0AD4-84B64B32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79" y="2380190"/>
            <a:ext cx="7441159" cy="117363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C13803A-1C78-B6AB-3586-121C16EB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12" y="4029009"/>
            <a:ext cx="2223229" cy="920949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A3975540-2BB8-785D-EF1C-BC591F9C53B9}"/>
              </a:ext>
            </a:extLst>
          </p:cNvPr>
          <p:cNvSpPr/>
          <p:nvPr/>
        </p:nvSpPr>
        <p:spPr>
          <a:xfrm>
            <a:off x="1775534" y="4609660"/>
            <a:ext cx="126950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83CA48B-6E43-6D33-8330-E2C11889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796" y="4065456"/>
            <a:ext cx="1269508" cy="1494392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627CDB3A-366F-77CE-EAFB-F2D88C81CBF6}"/>
              </a:ext>
            </a:extLst>
          </p:cNvPr>
          <p:cNvSpPr/>
          <p:nvPr/>
        </p:nvSpPr>
        <p:spPr>
          <a:xfrm>
            <a:off x="5019695" y="5155830"/>
            <a:ext cx="112365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EE60F6E9-21D9-9DBB-F35C-12482642E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468" y="4023518"/>
            <a:ext cx="3369266" cy="1517622"/>
          </a:xfrm>
          <a:prstGeom prst="rect">
            <a:avLst/>
          </a:prstGeom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3F0155F8-BBF1-7924-FB61-B00AF8F8931D}"/>
              </a:ext>
            </a:extLst>
          </p:cNvPr>
          <p:cNvSpPr/>
          <p:nvPr/>
        </p:nvSpPr>
        <p:spPr>
          <a:xfrm>
            <a:off x="7391734" y="5155830"/>
            <a:ext cx="1123652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FC1F-2169-4CC1-8C20-DB4421F9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34AB-6645-4832-B18F-695FB472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type of sequence: list</a:t>
            </a:r>
          </a:p>
          <a:p>
            <a:r>
              <a:rPr lang="en-US" dirty="0"/>
              <a:t>Start and end it with square brackets [ ] </a:t>
            </a:r>
          </a:p>
          <a:p>
            <a:r>
              <a:rPr lang="en-US" dirty="0"/>
              <a:t>Separate the different elements with a comma 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contain all types</a:t>
            </a:r>
          </a:p>
          <a:p>
            <a:r>
              <a:rPr lang="en-US" dirty="0"/>
              <a:t>You can access it in the same way as a string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DA62A-D424-4917-B51D-46E9CCB1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7070-D7F1-42B8-9A82-F5449C908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24</a:t>
            </a:fld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1C0E38A-6AB3-6EAA-6E34-9CF429EA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28" y="3517776"/>
            <a:ext cx="4105848" cy="5620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42EA0D4-4AA3-5E77-D4FB-45CF4D51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71" y="4545493"/>
            <a:ext cx="1867161" cy="12670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917AEDE-86D1-707C-BFE5-56573AA5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828" y="4545493"/>
            <a:ext cx="2172003" cy="129558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9911F0CD-E4D9-D96B-E18C-6B7E6F5F617A}"/>
              </a:ext>
            </a:extLst>
          </p:cNvPr>
          <p:cNvSpPr/>
          <p:nvPr/>
        </p:nvSpPr>
        <p:spPr>
          <a:xfrm>
            <a:off x="7713778" y="5244324"/>
            <a:ext cx="1726178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13843FE-AFFF-E1F4-59F0-7DB799F06AFA}"/>
              </a:ext>
            </a:extLst>
          </p:cNvPr>
          <p:cNvSpPr/>
          <p:nvPr/>
        </p:nvSpPr>
        <p:spPr>
          <a:xfrm>
            <a:off x="11215756" y="4803893"/>
            <a:ext cx="474427" cy="25637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6261B77-487E-415A-C7C1-AB90E0ED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946" y="282784"/>
            <a:ext cx="6333810" cy="12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950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Writing a script is solving a problem step by step</a:t>
            </a:r>
          </a:p>
          <a:p>
            <a:r>
              <a:rPr lang="en-GB" dirty="0"/>
              <a:t>Try to understand what is happening</a:t>
            </a:r>
          </a:p>
          <a:p>
            <a:r>
              <a:rPr lang="en-GB" dirty="0"/>
              <a:t>Try to do it yourself, experiment and play around</a:t>
            </a:r>
          </a:p>
          <a:p>
            <a:r>
              <a:rPr lang="en-GB" dirty="0"/>
              <a:t>When the code does not work:</a:t>
            </a:r>
          </a:p>
          <a:p>
            <a:pPr lvl="1"/>
            <a:r>
              <a:rPr lang="en-GB" dirty="0"/>
              <a:t>Try to understand the error message</a:t>
            </a:r>
          </a:p>
          <a:p>
            <a:pPr lvl="1"/>
            <a:r>
              <a:rPr lang="en-GB" dirty="0"/>
              <a:t>Check code line by line: </a:t>
            </a:r>
            <a:r>
              <a:rPr lang="en-GB" i="1" dirty="0" err="1"/>
              <a:t>rubberducking</a:t>
            </a:r>
            <a:endParaRPr lang="en-GB" i="1" dirty="0"/>
          </a:p>
          <a:p>
            <a:pPr lvl="1"/>
            <a:r>
              <a:rPr lang="en-GB" dirty="0"/>
              <a:t>Check parts in a new cell</a:t>
            </a:r>
          </a:p>
          <a:p>
            <a:pPr lvl="1"/>
            <a:r>
              <a:rPr lang="en-GB" dirty="0"/>
              <a:t>Ask a neighbour</a:t>
            </a:r>
          </a:p>
          <a:p>
            <a:pPr lvl="1"/>
            <a:r>
              <a:rPr lang="en-GB" dirty="0"/>
              <a:t>Ask the teacher or assistant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Fun Time Ducks – Infantino">
            <a:extLst>
              <a:ext uri="{FF2B5EF4-FFF2-40B4-BE49-F238E27FC236}">
                <a16:creationId xmlns:a16="http://schemas.microsoft.com/office/drawing/2014/main" id="{DC4367E1-1889-FAB4-377E-209005E13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076" y="2814221"/>
            <a:ext cx="3191522" cy="31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B420-B0BA-2A78-5CA1-E5D1B524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First, start Jupyter Notebook</a:t>
            </a:r>
          </a:p>
          <a:p>
            <a:pPr lvl="1"/>
            <a:r>
              <a:rPr lang="nl-NL" dirty="0"/>
              <a:t>Option 1: start button </a:t>
            </a:r>
            <a:r>
              <a:rPr lang="nl-NL" dirty="0">
                <a:sym typeface="Wingdings" panose="05000000000000000000" pitchFamily="2" charset="2"/>
              </a:rPr>
              <a:t> Jupyter Notebook 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Option 2: Anaconda Prompt   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It should open some page in your webbrowser, with your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BDCD1-072C-66F9-5407-E5C94A0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Jupyter Notebook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5744E-CAB5-3ECD-9E73-36BD6C3F3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26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1B9F3-B109-B1BF-52B9-E17918004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94"/>
          <a:stretch/>
        </p:blipFill>
        <p:spPr>
          <a:xfrm>
            <a:off x="1975862" y="3583690"/>
            <a:ext cx="8240275" cy="3137785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A111532F-41CE-89A5-7EEE-A3F69CA00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12" t="2412"/>
          <a:stretch/>
        </p:blipFill>
        <p:spPr>
          <a:xfrm>
            <a:off x="5493588" y="2683578"/>
            <a:ext cx="2131492" cy="3556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C5895948-BAF8-CC7C-313A-138BC418E823}"/>
              </a:ext>
            </a:extLst>
          </p:cNvPr>
          <p:cNvSpPr txBox="1"/>
          <p:nvPr/>
        </p:nvSpPr>
        <p:spPr>
          <a:xfrm>
            <a:off x="6406009" y="5871367"/>
            <a:ext cx="347967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l-NL" dirty="0"/>
              <a:t>Open: Day_1_Exercises_Final.ipynb</a:t>
            </a:r>
          </a:p>
        </p:txBody>
      </p:sp>
    </p:spTree>
    <p:extLst>
      <p:ext uri="{BB962C8B-B14F-4D97-AF65-F5344CB8AC3E}">
        <p14:creationId xmlns:p14="http://schemas.microsoft.com/office/powerpoint/2010/main" val="3672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DCD1-072C-66F9-5407-E5C94A0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B420-B0BA-2A78-5CA1-E5D1B524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First, start Jupyter Notebook</a:t>
            </a:r>
          </a:p>
          <a:p>
            <a:r>
              <a:rPr lang="nl-NL" dirty="0"/>
              <a:t>Then, open a .iypnb file inside the Jupyter browser window</a:t>
            </a:r>
          </a:p>
          <a:p>
            <a:pPr lvl="1"/>
            <a:r>
              <a:rPr lang="nl-NL" dirty="0" err="1"/>
              <a:t>Python_training</a:t>
            </a:r>
            <a:r>
              <a:rPr lang="nl-NL" dirty="0"/>
              <a:t> folder </a:t>
            </a:r>
            <a:r>
              <a:rPr lang="nl-NL" dirty="0" err="1"/>
              <a:t>stored</a:t>
            </a:r>
            <a:r>
              <a:rPr lang="nl-NL" dirty="0"/>
              <a:t> on another Disk/Drive? In the Anaconda Promt instead run: </a:t>
            </a:r>
            <a:r>
              <a:rPr lang="nl-NL" b="1" dirty="0" err="1"/>
              <a:t>jupyter</a:t>
            </a:r>
            <a:r>
              <a:rPr lang="nl-NL" b="1" dirty="0"/>
              <a:t>-notebook --notebook-dir=D:/ </a:t>
            </a:r>
          </a:p>
          <a:p>
            <a:pPr lvl="2"/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your </a:t>
            </a:r>
            <a:r>
              <a:rPr lang="nl-NL" dirty="0" err="1"/>
              <a:t>Python_training</a:t>
            </a:r>
            <a:r>
              <a:rPr lang="nl-NL" dirty="0"/>
              <a:t> folder is on the D:/ drive)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864A0-22B2-24FA-6BB6-F8D17772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5744E-CAB5-3ECD-9E73-36BD6C3F3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7AD5609-607D-4CD1-904A-8E2759BC51F4}" type="slidenum">
              <a:rPr lang="en-NL" smtClean="0"/>
              <a:t>27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11AB4-C4E9-56AE-67E4-08E2A278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29" y="4170680"/>
            <a:ext cx="9437941" cy="3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950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Running a cell: </a:t>
            </a:r>
            <a:r>
              <a:rPr lang="en-GB" b="1" dirty="0"/>
              <a:t>CTRL + ENTER </a:t>
            </a:r>
            <a:r>
              <a:rPr lang="en-GB" dirty="0"/>
              <a:t>or                          (on top of page)</a:t>
            </a:r>
          </a:p>
          <a:p>
            <a:endParaRPr lang="en-GB" dirty="0"/>
          </a:p>
          <a:p>
            <a:r>
              <a:rPr lang="en-GB" dirty="0"/>
              <a:t>When Python is stuck: </a:t>
            </a:r>
          </a:p>
          <a:p>
            <a:pPr lvl="1"/>
            <a:r>
              <a:rPr lang="en-GB" dirty="0"/>
              <a:t>Restart the kernel: </a:t>
            </a:r>
            <a:r>
              <a:rPr lang="en-GB" b="1" dirty="0"/>
              <a:t>Kernel </a:t>
            </a:r>
            <a:r>
              <a:rPr lang="en-GB" b="1" dirty="0">
                <a:sym typeface="Wingdings" panose="05000000000000000000" pitchFamily="2" charset="2"/>
              </a:rPr>
              <a:t> Restart &amp; Clear Output</a:t>
            </a:r>
          </a:p>
          <a:p>
            <a:pPr lvl="1"/>
            <a:endParaRPr lang="en-GB" b="1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A87C70-EAF7-6C79-ED02-5FD0CEEC4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6" r="3930" b="-1"/>
          <a:stretch/>
        </p:blipFill>
        <p:spPr>
          <a:xfrm>
            <a:off x="5802381" y="1710784"/>
            <a:ext cx="1964995" cy="62581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AA3DD473-6993-3F15-22AE-FA717695E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8" b="19150"/>
          <a:stretch/>
        </p:blipFill>
        <p:spPr>
          <a:xfrm>
            <a:off x="4431765" y="2810861"/>
            <a:ext cx="1165167" cy="47295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E8830591-E923-CFCF-625A-98A174B12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7"/>
          <a:stretch/>
        </p:blipFill>
        <p:spPr>
          <a:xfrm>
            <a:off x="8892791" y="2582268"/>
            <a:ext cx="2208752" cy="3019846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E4709FDE-E7D3-728B-7350-CE65D850DF8E}"/>
              </a:ext>
            </a:extLst>
          </p:cNvPr>
          <p:cNvSpPr/>
          <p:nvPr/>
        </p:nvSpPr>
        <p:spPr>
          <a:xfrm>
            <a:off x="9073662" y="3758084"/>
            <a:ext cx="1879041" cy="291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C9DF9F7-0BD7-8935-B952-9521FCBCB015}"/>
              </a:ext>
            </a:extLst>
          </p:cNvPr>
          <p:cNvSpPr/>
          <p:nvPr/>
        </p:nvSpPr>
        <p:spPr>
          <a:xfrm>
            <a:off x="8892791" y="2634680"/>
            <a:ext cx="874207" cy="389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477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7E4-DD9A-46E4-BAA1-2898EEE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Python do? – Examples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A0A2-C63B-4BCE-9EDF-1811BCD3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</a:t>
            </a:r>
            <a:r>
              <a:rPr lang="en-US" b="1" dirty="0">
                <a:solidFill>
                  <a:srgbClr val="44546A"/>
                </a:solidFill>
                <a:latin typeface="Calibri" panose="020F0502020204030204"/>
              </a:rPr>
              <a:t>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07A63-2E51-474B-B91A-6A0E98EC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0E58145-571A-F7B5-455F-A3D250E7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6" y="1718118"/>
            <a:ext cx="5539756" cy="443324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CF61B6F-04B7-69CC-325B-F8D75703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18" y="1718118"/>
            <a:ext cx="4320726" cy="43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92C6-6A22-439C-B17D-C3ECAFE2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training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2710-B119-451A-B2F7-0E6B4CB1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Python for </a:t>
            </a:r>
            <a:r>
              <a:rPr lang="en-US" b="1" dirty="0"/>
              <a:t>Data Processing</a:t>
            </a:r>
            <a:endParaRPr lang="en-US" dirty="0"/>
          </a:p>
          <a:p>
            <a:pPr lvl="1"/>
            <a:r>
              <a:rPr lang="en-US" dirty="0"/>
              <a:t>Goal: application in your work field (basics)</a:t>
            </a:r>
          </a:p>
          <a:p>
            <a:r>
              <a:rPr lang="en-US" dirty="0"/>
              <a:t>Introducing myself</a:t>
            </a:r>
          </a:p>
          <a:p>
            <a:pPr lvl="1"/>
            <a:r>
              <a:rPr lang="en-US" dirty="0"/>
              <a:t>Name: Nimrod de Wit</a:t>
            </a:r>
          </a:p>
          <a:p>
            <a:pPr lvl="1"/>
            <a:r>
              <a:rPr lang="en-US" dirty="0"/>
              <a:t>Background: Molecular Life Sciences</a:t>
            </a:r>
          </a:p>
          <a:p>
            <a:pPr lvl="1"/>
            <a:r>
              <a:rPr lang="en-US" dirty="0"/>
              <a:t>Expertise: Bioinformatics</a:t>
            </a:r>
          </a:p>
          <a:p>
            <a:pPr lvl="1"/>
            <a:r>
              <a:rPr lang="en-US" dirty="0"/>
              <a:t>Python experience: courses and genetics research</a:t>
            </a:r>
          </a:p>
          <a:p>
            <a:r>
              <a:rPr lang="en-US" dirty="0" err="1"/>
              <a:t>Demiso</a:t>
            </a:r>
            <a:r>
              <a:rPr lang="en-US" dirty="0"/>
              <a:t> and </a:t>
            </a:r>
            <a:r>
              <a:rPr lang="en-US" dirty="0" err="1"/>
              <a:t>Israël</a:t>
            </a:r>
            <a:r>
              <a:rPr lang="en-US" dirty="0"/>
              <a:t> will be assisting in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7B8BB-4720-428F-A1B5-8B6495F8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26204-AE55-487C-877A-6DDDECE1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9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7E4-DD9A-46E4-BAA1-2898EEE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like exercising – you need practice!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A0A2-C63B-4BCE-9EDF-1811BCD3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</a:t>
            </a:r>
            <a:r>
              <a:rPr lang="en-US" b="1" dirty="0">
                <a:solidFill>
                  <a:srgbClr val="44546A"/>
                </a:solidFill>
                <a:latin typeface="Calibri" panose="020F0502020204030204"/>
              </a:rPr>
              <a:t>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07A63-2E51-474B-B91A-6A0E98ECE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4E0AD9C3-1094-0D4E-DCB3-BBEAEAE15D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4058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Lecture Capture and Why Do Students Love It? - cielo24">
            <a:extLst>
              <a:ext uri="{FF2B5EF4-FFF2-40B4-BE49-F238E27FC236}">
                <a16:creationId xmlns:a16="http://schemas.microsoft.com/office/drawing/2014/main" id="{93FCAD26-F315-DF25-B21E-27C15068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2" y="2064058"/>
            <a:ext cx="580452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Kruis 5">
            <a:extLst>
              <a:ext uri="{FF2B5EF4-FFF2-40B4-BE49-F238E27FC236}">
                <a16:creationId xmlns:a16="http://schemas.microsoft.com/office/drawing/2014/main" id="{BCF280D5-A847-9D93-D816-2B29B59C6C79}"/>
              </a:ext>
            </a:extLst>
          </p:cNvPr>
          <p:cNvSpPr/>
          <p:nvPr/>
        </p:nvSpPr>
        <p:spPr>
          <a:xfrm rot="2709461">
            <a:off x="315031" y="1076125"/>
            <a:ext cx="5817924" cy="5845550"/>
          </a:xfrm>
          <a:prstGeom prst="plus">
            <a:avLst>
              <a:gd name="adj" fmla="val 45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66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morning:</a:t>
            </a:r>
          </a:p>
          <a:p>
            <a:pPr lvl="1"/>
            <a:r>
              <a:rPr lang="en-US" dirty="0"/>
              <a:t>Short lecture</a:t>
            </a:r>
          </a:p>
          <a:p>
            <a:pPr lvl="1"/>
            <a:r>
              <a:rPr lang="en-US" dirty="0"/>
              <a:t>Practicing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It is a hands on/interactive course! So be active and creative!</a:t>
            </a:r>
          </a:p>
          <a:p>
            <a:r>
              <a:rPr lang="en-US" dirty="0">
                <a:sym typeface="Wingdings" panose="05000000000000000000" pitchFamily="2" charset="2"/>
              </a:rPr>
              <a:t>Focus on the logic of Python</a:t>
            </a:r>
            <a:endParaRPr lang="en-US" dirty="0"/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Python basics (part 1)</a:t>
            </a:r>
          </a:p>
          <a:p>
            <a:r>
              <a:rPr lang="en-US" dirty="0"/>
              <a:t>Module 2: Python basics (part 2)</a:t>
            </a:r>
          </a:p>
          <a:p>
            <a:r>
              <a:rPr lang="en-US" dirty="0"/>
              <a:t>Module 3: Importing, changing and exporting data</a:t>
            </a:r>
          </a:p>
          <a:p>
            <a:r>
              <a:rPr lang="en-US" dirty="0"/>
              <a:t>Module 4: Visualizing data</a:t>
            </a:r>
          </a:p>
          <a:p>
            <a:r>
              <a:rPr lang="en-US" dirty="0"/>
              <a:t>Module 5: Multidimensional data (</a:t>
            </a:r>
            <a:r>
              <a:rPr lang="en-US" dirty="0" err="1"/>
              <a:t>NetCDF</a:t>
            </a:r>
            <a:r>
              <a:rPr lang="en-US" dirty="0"/>
              <a:t>)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2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training successful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Attend all classes</a:t>
            </a:r>
          </a:p>
          <a:p>
            <a:r>
              <a:rPr lang="en-GB" dirty="0"/>
              <a:t>Actively engage during the morning sessions</a:t>
            </a:r>
          </a:p>
          <a:p>
            <a:r>
              <a:rPr lang="en-GB" dirty="0"/>
              <a:t>Carefully read the text</a:t>
            </a:r>
          </a:p>
          <a:p>
            <a:r>
              <a:rPr lang="en-GB" dirty="0"/>
              <a:t>Try things out, try to understand</a:t>
            </a:r>
          </a:p>
          <a:p>
            <a:r>
              <a:rPr lang="en-GB" dirty="0"/>
              <a:t>Practice in your own time (a language isn’t learned in 10 mornings)</a:t>
            </a:r>
          </a:p>
          <a:p>
            <a:endParaRPr lang="en-GB" dirty="0"/>
          </a:p>
          <a:p>
            <a:r>
              <a:rPr lang="en-GB" dirty="0"/>
              <a:t>Certificate:</a:t>
            </a:r>
          </a:p>
          <a:p>
            <a:pPr lvl="1"/>
            <a:r>
              <a:rPr lang="en-GB" dirty="0"/>
              <a:t>At the end there will be a test</a:t>
            </a:r>
          </a:p>
          <a:p>
            <a:pPr lvl="1"/>
            <a:r>
              <a:rPr lang="en-GB" dirty="0"/>
              <a:t>You need to pass the test to earn a certificate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	 Extra motivation to practice a lot	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387C-4FFB-4466-ABC9-133F3BA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schedule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9F0-9FAF-48D4-A503-EDB69DF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mornings per week</a:t>
            </a:r>
          </a:p>
          <a:p>
            <a:r>
              <a:rPr lang="en-US" dirty="0"/>
              <a:t>5 weeks</a:t>
            </a:r>
          </a:p>
          <a:p>
            <a:r>
              <a:rPr lang="en-US" dirty="0"/>
              <a:t>Test afterwards</a:t>
            </a:r>
          </a:p>
          <a:p>
            <a:endParaRPr lang="en-US" dirty="0"/>
          </a:p>
          <a:p>
            <a:r>
              <a:rPr lang="en-US" dirty="0"/>
              <a:t>Practice on your own</a:t>
            </a:r>
          </a:p>
          <a:p>
            <a:r>
              <a:rPr lang="en-US" dirty="0"/>
              <a:t>Upon interest: practice afternoons with assistance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416C-0DD5-469C-99D4-9CB171C3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78377-B830-4C22-9A51-0B779A7A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7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1044</Words>
  <Application>Microsoft Office PowerPoint</Application>
  <PresentationFormat>Breedbeeld</PresentationFormat>
  <Paragraphs>207</Paragraphs>
  <Slides>29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Python for Data Processing</vt:lpstr>
      <vt:lpstr>What is Python?</vt:lpstr>
      <vt:lpstr>What can Python do? – Examples</vt:lpstr>
      <vt:lpstr>This training</vt:lpstr>
      <vt:lpstr>Python is like exercising – you need practice! </vt:lpstr>
      <vt:lpstr>Training structure</vt:lpstr>
      <vt:lpstr>Training outline</vt:lpstr>
      <vt:lpstr>How to make the training successful</vt:lpstr>
      <vt:lpstr>Training schedule</vt:lpstr>
      <vt:lpstr>Questions?</vt:lpstr>
      <vt:lpstr>Module 1 Python basics (part 1)</vt:lpstr>
      <vt:lpstr>Variables</vt:lpstr>
      <vt:lpstr>Variables</vt:lpstr>
      <vt:lpstr>Strings</vt:lpstr>
      <vt:lpstr>Strings – Methods </vt:lpstr>
      <vt:lpstr>Strings – Operators </vt:lpstr>
      <vt:lpstr>Strings – Operators </vt:lpstr>
      <vt:lpstr>Strings – Operators </vt:lpstr>
      <vt:lpstr>Numbers</vt:lpstr>
      <vt:lpstr>Data types</vt:lpstr>
      <vt:lpstr>Data types</vt:lpstr>
      <vt:lpstr>Booleans</vt:lpstr>
      <vt:lpstr>Booleans</vt:lpstr>
      <vt:lpstr>Lists</vt:lpstr>
      <vt:lpstr>Exercises</vt:lpstr>
      <vt:lpstr>Jupyter Notebook</vt:lpstr>
      <vt:lpstr>Jupyter Notebook</vt:lpstr>
      <vt:lpstr>Jupyter Notebook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(basics)</dc:title>
  <dc:creator>Nimrod de Wit</dc:creator>
  <cp:lastModifiedBy>Nimrod de Wit</cp:lastModifiedBy>
  <cp:revision>13</cp:revision>
  <dcterms:created xsi:type="dcterms:W3CDTF">2023-01-09T09:07:08Z</dcterms:created>
  <dcterms:modified xsi:type="dcterms:W3CDTF">2023-01-11T09:15:22Z</dcterms:modified>
</cp:coreProperties>
</file>