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2" r:id="rId2"/>
    <p:sldId id="365" r:id="rId3"/>
    <p:sldId id="366" r:id="rId4"/>
    <p:sldId id="368" r:id="rId5"/>
    <p:sldId id="367" r:id="rId6"/>
    <p:sldId id="371" r:id="rId7"/>
    <p:sldId id="369" r:id="rId8"/>
    <p:sldId id="370" r:id="rId9"/>
    <p:sldId id="372" r:id="rId10"/>
    <p:sldId id="373" r:id="rId11"/>
    <p:sldId id="384" r:id="rId12"/>
    <p:sldId id="374" r:id="rId13"/>
    <p:sldId id="375" r:id="rId14"/>
    <p:sldId id="377" r:id="rId15"/>
    <p:sldId id="378" r:id="rId16"/>
    <p:sldId id="379" r:id="rId17"/>
    <p:sldId id="380" r:id="rId18"/>
    <p:sldId id="381" r:id="rId19"/>
    <p:sldId id="382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2040-E331-4C28-A520-60E67DCA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345E-3F0D-46A2-B5F9-130EEABF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6DBC9-340D-4BF0-8429-4D3A72D42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49"/>
            <a:ext cx="6947263" cy="365125"/>
          </a:xfrm>
        </p:spPr>
        <p:txBody>
          <a:bodyPr/>
          <a:lstStyle/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11E7B6-A66E-4D9F-A9AA-EB94A4A634BE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9756-8E99-4A0F-B5D0-5A4B6B9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6254-546D-414D-ABCD-77DFEF02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2E14-FC44-468C-9C78-85CA53C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60762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07B54-653E-4B96-B51A-9CC65CB94BD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B8CF2-137A-4317-AED2-16C2E298EEFF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7E978C40-6ED9-4831-A664-5FDF8219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9158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46E4-CD23-401C-997C-DCE04145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DB39-6B20-4F4A-8878-24EDBCFD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917A-FB22-4B77-B376-AB49D5A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2C64D-F57C-43F5-BA03-7D51A9FF3D0B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8A26CB54-B2D2-476F-97D8-6C48E666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867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AB1F-CDFE-46E1-A9C8-A513D8D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6BA3-A71E-44E2-B058-FFE4F2E0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92B-A1E1-4D88-A1F8-3881BED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7D2CAD-5E03-4ABD-8DDA-F3F64AB5F233}"/>
              </a:ext>
            </a:extLst>
          </p:cNvPr>
          <p:cNvCxnSpPr/>
          <p:nvPr userDrawn="1"/>
        </p:nvCxnSpPr>
        <p:spPr>
          <a:xfrm>
            <a:off x="838200" y="1696267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1DCF27-EBF2-472F-A292-C1966CE81AA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8768490-8958-4953-BFBD-63F7FD37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4210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A60-E8FC-4BCC-B25A-E8294ED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8775-C7A4-4AE0-971E-445552C8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81F8-4718-4F73-9D00-02E653C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98623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6E5C7BF-0DAE-4067-B0A8-F3FAC63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4495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41F-2560-40B3-AF27-705AE6A8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5A7D-13B8-408B-94C4-FB10B181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D675-64E3-46D7-8A92-CC8D51AA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1A6A-6FAF-4C90-9406-B09557C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37811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7FDF6-BD41-4F7B-848C-A859198B431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CC815-D160-459C-BD59-81105FA1AEB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C604B06-72EE-4B58-A217-4FCD48E2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6253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5F9-2E1F-4D88-8B15-D46C49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1E27-F824-4893-AA80-D26FE7B8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728F-7F40-4907-9453-D02A0227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4DC8-477F-47C4-89FE-68A5C84C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A86E-A56D-4C38-BBB7-5EDEB7386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6A7E5-6FAB-4182-9AEA-167E045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54231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061A3-CE6A-4694-AF9B-9DFFE6F1BF50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CF800-3490-403A-A785-4C3A00F0A9D3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01FA7C61-0115-4612-A4E9-C82515D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710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017-1166-4774-8E96-ACDDE1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2C95-A476-4A0C-BCCF-D63A3EBC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51618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2CB6CE-628C-4249-AB02-99660687BE9E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6BD51-C7D5-47CE-803D-E399947622FD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C04C5E7-3F5A-426F-8A62-BF9EB2CF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4574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8862-12F2-44F3-A77D-01E0E20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63937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0B5E2-6E00-460D-95B6-C02CC8A1D239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3433628-92F4-41E9-A4A3-1F5D839B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249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1B1-C3CB-45AC-A1F0-08412BD3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9760-F7B5-4646-B1AB-6AF9C67F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03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0B1A-1034-4067-8E67-2F031A1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1838-CDE4-4F56-AF08-810A76BC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EFD97-BEF1-4E2E-881F-9FD24BFEEADC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8A287013-805B-4337-86DE-39D3B0305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8274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AF-C3EF-4E90-87DA-44F10AEB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4CDC-371E-425C-9107-EAD1095F9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15D7-B3A5-49EB-AC70-B5DB8B70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1A58-FB24-49C7-950F-0D4D9667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79050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879F6-E20E-47F8-ABC0-58E5CCC0E424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2A47810A-1F41-4B62-9ED6-D7C3C2A0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6851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D7F7-F9E9-47E9-8BBE-7F77E92D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94F2-57DE-4268-BFB3-9CFBB8CF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F0F-D3BA-4AFE-9511-AD270503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7B8BB3-D932-4232-B950-CD03AAE0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851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dirty="0"/>
              <a:t>Importing, exporting and changing data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 (basics)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from others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Python and Anaconda already have many modules (packages) available</a:t>
            </a:r>
          </a:p>
          <a:p>
            <a:pPr lvl="1"/>
            <a:r>
              <a:rPr lang="en-US" sz="2000" dirty="0"/>
              <a:t>For example, </a:t>
            </a:r>
            <a:r>
              <a:rPr lang="en-US" sz="2000" dirty="0" err="1"/>
              <a:t>numpy</a:t>
            </a:r>
            <a:r>
              <a:rPr lang="en-US" sz="2000" dirty="0"/>
              <a:t> and pandas, which we will use</a:t>
            </a:r>
          </a:p>
          <a:p>
            <a:r>
              <a:rPr lang="en-US" sz="2400" dirty="0"/>
              <a:t>Other modules you need to download and install first</a:t>
            </a:r>
          </a:p>
          <a:p>
            <a:r>
              <a:rPr lang="en-US" sz="2400" dirty="0"/>
              <a:t>There are </a:t>
            </a:r>
            <a:r>
              <a:rPr lang="en-US" sz="2400" b="1" dirty="0"/>
              <a:t>many, many, many</a:t>
            </a:r>
            <a:r>
              <a:rPr lang="en-US" sz="2400" dirty="0"/>
              <a:t> modules available with </a:t>
            </a:r>
            <a:r>
              <a:rPr lang="en-US" sz="2400" b="1" dirty="0"/>
              <a:t>many, many, many </a:t>
            </a:r>
            <a:r>
              <a:rPr lang="en-US" sz="2400" dirty="0"/>
              <a:t>functionalities</a:t>
            </a:r>
          </a:p>
          <a:p>
            <a:r>
              <a:rPr lang="en-US" sz="2400" dirty="0"/>
              <a:t>For almost any problem you have, there is a module/function available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E4325AC-0484-ED42-208A-CBB3B57059A5}"/>
              </a:ext>
            </a:extLst>
          </p:cNvPr>
          <p:cNvSpPr/>
          <p:nvPr/>
        </p:nvSpPr>
        <p:spPr>
          <a:xfrm>
            <a:off x="2646351" y="4559109"/>
            <a:ext cx="6899297" cy="1193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>
                <a:solidFill>
                  <a:schemeClr val="tx1"/>
                </a:solidFill>
              </a:rPr>
              <a:t>IMPORTANT: Internet is your </a:t>
            </a:r>
            <a:r>
              <a:rPr lang="nl-NL" sz="3200" dirty="0" err="1">
                <a:solidFill>
                  <a:schemeClr val="tx1"/>
                </a:solidFill>
              </a:rPr>
              <a:t>friend</a:t>
            </a:r>
            <a:r>
              <a:rPr lang="nl-NL" sz="3200" dirty="0">
                <a:solidFill>
                  <a:schemeClr val="tx1"/>
                </a:solidFill>
              </a:rPr>
              <a:t>!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9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– </a:t>
            </a:r>
            <a:r>
              <a:rPr lang="en-US" dirty="0" err="1"/>
              <a:t>Numpy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Python contains many modules </a:t>
            </a:r>
          </a:p>
          <a:p>
            <a:r>
              <a:rPr lang="en-US" dirty="0">
                <a:sym typeface="Wingdings" panose="05000000000000000000" pitchFamily="2" charset="2"/>
              </a:rPr>
              <a:t>One important module (or package) is </a:t>
            </a:r>
            <a:r>
              <a:rPr lang="en-US" b="1" dirty="0" err="1">
                <a:sym typeface="Wingdings" panose="05000000000000000000" pitchFamily="2" charset="2"/>
              </a:rPr>
              <a:t>numpy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To use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en-US" dirty="0">
                <a:sym typeface="Wingdings" panose="05000000000000000000" pitchFamily="2" charset="2"/>
              </a:rPr>
              <a:t> or any other package you need to </a:t>
            </a:r>
            <a:r>
              <a:rPr lang="en-US" b="1" dirty="0">
                <a:sym typeface="Wingdings" panose="05000000000000000000" pitchFamily="2" charset="2"/>
              </a:rPr>
              <a:t>import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r>
              <a:rPr lang="en-US" dirty="0"/>
              <a:t>Otherwise, you will get this error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1CE73C2-0E33-3952-D960-1B88E6E9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13" y="3739719"/>
            <a:ext cx="3934374" cy="74305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D77C871-688F-9D67-5F91-786426E10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13" y="5445909"/>
            <a:ext cx="571579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Mathematics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is a very useful module/package</a:t>
            </a:r>
          </a:p>
          <a:p>
            <a:r>
              <a:rPr lang="en-US" dirty="0">
                <a:sym typeface="Wingdings" panose="05000000000000000000" pitchFamily="2" charset="2"/>
              </a:rPr>
              <a:t>With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en-US" dirty="0">
                <a:sym typeface="Wingdings" panose="05000000000000000000" pitchFamily="2" charset="2"/>
              </a:rPr>
              <a:t> we can do mathematical operations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C48AF03-33CB-153D-283D-9FE32D1D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" y="3905208"/>
            <a:ext cx="2000529" cy="126700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2CB1CC4-DD29-D899-5B86-701D610E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52" y="3886156"/>
            <a:ext cx="2105319" cy="128605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ADC1852-CFAF-C1CD-63DB-7F261FC9A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751" y="3909971"/>
            <a:ext cx="3096057" cy="123842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E6B7D7D-57B4-25E3-4792-E44C74944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808" y="3876628"/>
            <a:ext cx="4677428" cy="1305107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146185" y="4682620"/>
            <a:ext cx="186619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50A7FA3-510A-A3BC-2B0D-6713300A7011}"/>
              </a:ext>
            </a:extLst>
          </p:cNvPr>
          <p:cNvSpPr/>
          <p:nvPr/>
        </p:nvSpPr>
        <p:spPr>
          <a:xfrm>
            <a:off x="2229967" y="4677829"/>
            <a:ext cx="1922087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E6BC11ED-BD3F-E386-D53F-4B82FD5DEF53}"/>
              </a:ext>
            </a:extLst>
          </p:cNvPr>
          <p:cNvSpPr/>
          <p:nvPr/>
        </p:nvSpPr>
        <p:spPr>
          <a:xfrm>
            <a:off x="4405366" y="4680599"/>
            <a:ext cx="2912825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6E8A9911-EB92-21AC-EF49-724D8B635826}"/>
              </a:ext>
            </a:extLst>
          </p:cNvPr>
          <p:cNvSpPr/>
          <p:nvPr/>
        </p:nvSpPr>
        <p:spPr>
          <a:xfrm>
            <a:off x="7535774" y="4677828"/>
            <a:ext cx="4490235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74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Random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can be used for creating random numbers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create fake data, randomize a process, do statistical tests, etc.</a:t>
            </a:r>
          </a:p>
          <a:p>
            <a:r>
              <a:rPr lang="en-US" dirty="0">
                <a:sym typeface="Wingdings" panose="05000000000000000000" pitchFamily="2" charset="2"/>
              </a:rPr>
              <a:t>For example, using </a:t>
            </a:r>
            <a:r>
              <a:rPr lang="en-US" dirty="0" err="1">
                <a:sym typeface="Wingdings" panose="05000000000000000000" pitchFamily="2" charset="2"/>
              </a:rPr>
              <a:t>np.random.randint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There are </a:t>
            </a:r>
            <a:r>
              <a:rPr lang="en-US" b="1" dirty="0">
                <a:sym typeface="Wingdings" panose="05000000000000000000" pitchFamily="2" charset="2"/>
              </a:rPr>
              <a:t>many</a:t>
            </a:r>
            <a:r>
              <a:rPr lang="en-US" dirty="0">
                <a:sym typeface="Wingdings" panose="05000000000000000000" pitchFamily="2" charset="2"/>
              </a:rPr>
              <a:t> options with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Remember: try using </a:t>
            </a:r>
            <a:r>
              <a:rPr lang="en-US" b="1" dirty="0">
                <a:sym typeface="Wingdings" panose="05000000000000000000" pitchFamily="2" charset="2"/>
              </a:rPr>
              <a:t>tab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b="1" dirty="0">
                <a:sym typeface="Wingdings" panose="05000000000000000000" pitchFamily="2" charset="2"/>
              </a:rPr>
              <a:t>?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71FF9A9-0CA4-C0C0-B9B7-84F44982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01" y="3211385"/>
            <a:ext cx="4258269" cy="1276528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7375522" y="3998323"/>
            <a:ext cx="4082943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6A636C2-6D2C-3581-0EA8-6116D472E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4" y="4135829"/>
            <a:ext cx="5959311" cy="635453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63817361-0E00-D3AE-D65D-399ADEDA3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850" y="3307323"/>
            <a:ext cx="3033476" cy="67134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167B8F3-CE61-B5C6-5F97-DD5EDFC48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492" y="4690958"/>
            <a:ext cx="5325218" cy="1295581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650A7FA3-510A-A3BC-2B0D-6713300A7011}"/>
              </a:ext>
            </a:extLst>
          </p:cNvPr>
          <p:cNvSpPr/>
          <p:nvPr/>
        </p:nvSpPr>
        <p:spPr>
          <a:xfrm>
            <a:off x="6795046" y="5451235"/>
            <a:ext cx="5118787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8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en-US" dirty="0">
                <a:sym typeface="Wingdings" panose="05000000000000000000" pitchFamily="2" charset="2"/>
              </a:rPr>
              <a:t> array is a collection of data (just like lists and dictionaries)</a:t>
            </a:r>
          </a:p>
          <a:p>
            <a:r>
              <a:rPr lang="en-US" dirty="0">
                <a:sym typeface="Wingdings" panose="05000000000000000000" pitchFamily="2" charset="2"/>
              </a:rPr>
              <a:t>A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en-US" dirty="0">
                <a:sym typeface="Wingdings" panose="05000000000000000000" pitchFamily="2" charset="2"/>
              </a:rPr>
              <a:t> array can be created by turning some other collection into an array with the method </a:t>
            </a:r>
            <a:r>
              <a:rPr lang="en-US" dirty="0" err="1">
                <a:sym typeface="Wingdings" panose="05000000000000000000" pitchFamily="2" charset="2"/>
              </a:rPr>
              <a:t>np.array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A47339B-A7E3-BDDF-39C0-F4A7E92F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9" y="3358990"/>
            <a:ext cx="4959658" cy="2519331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283854" y="5087236"/>
            <a:ext cx="4769130" cy="8697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5B6150-66BC-DFD2-46AD-D1FB38886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879" y="4434259"/>
            <a:ext cx="2019582" cy="127652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9E26A2F-F971-5CE2-991B-8CC045B5A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364" y="4418002"/>
            <a:ext cx="3267531" cy="1314633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650A7FA3-510A-A3BC-2B0D-6713300A7011}"/>
              </a:ext>
            </a:extLst>
          </p:cNvPr>
          <p:cNvSpPr/>
          <p:nvPr/>
        </p:nvSpPr>
        <p:spPr>
          <a:xfrm>
            <a:off x="6049628" y="5194563"/>
            <a:ext cx="182259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A3A43634-917D-8142-78D2-CBFBB0D0B26C}"/>
              </a:ext>
            </a:extLst>
          </p:cNvPr>
          <p:cNvSpPr/>
          <p:nvPr/>
        </p:nvSpPr>
        <p:spPr>
          <a:xfrm>
            <a:off x="8470113" y="5194563"/>
            <a:ext cx="3068591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9CA6AB6-7A14-54DA-B725-14B63DC97A9C}"/>
              </a:ext>
            </a:extLst>
          </p:cNvPr>
          <p:cNvSpPr txBox="1"/>
          <p:nvPr/>
        </p:nvSpPr>
        <p:spPr>
          <a:xfrm>
            <a:off x="6007245" y="3322989"/>
            <a:ext cx="5346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Accessing</a:t>
            </a:r>
            <a:r>
              <a:rPr lang="nl-NL" sz="2800" dirty="0"/>
              <a:t> and </a:t>
            </a:r>
            <a:r>
              <a:rPr lang="nl-NL" sz="2800" dirty="0" err="1"/>
              <a:t>slicing</a:t>
            </a:r>
            <a:r>
              <a:rPr lang="nl-NL" sz="2800" dirty="0"/>
              <a:t> </a:t>
            </a:r>
            <a:r>
              <a:rPr lang="nl-NL" sz="2800" dirty="0" err="1"/>
              <a:t>works</a:t>
            </a:r>
            <a:r>
              <a:rPr lang="nl-NL" sz="2800" dirty="0"/>
              <a:t> </a:t>
            </a:r>
            <a:r>
              <a:rPr lang="nl-NL" sz="2800" dirty="0" err="1"/>
              <a:t>just</a:t>
            </a:r>
            <a:r>
              <a:rPr lang="nl-NL" sz="2800" dirty="0"/>
              <a:t> as </a:t>
            </a:r>
            <a:r>
              <a:rPr lang="nl-NL" sz="2800" dirty="0" err="1"/>
              <a:t>with</a:t>
            </a:r>
            <a:r>
              <a:rPr lang="nl-NL" sz="2800" dirty="0"/>
              <a:t> </a:t>
            </a:r>
            <a:r>
              <a:rPr lang="nl-NL" sz="2800" dirty="0" err="1"/>
              <a:t>lists</a:t>
            </a:r>
            <a:r>
              <a:rPr lang="nl-NL" sz="2800" dirty="0"/>
              <a:t> (and strings)</a:t>
            </a:r>
          </a:p>
        </p:txBody>
      </p:sp>
    </p:spTree>
    <p:extLst>
      <p:ext uri="{BB962C8B-B14F-4D97-AF65-F5344CB8AC3E}">
        <p14:creationId xmlns:p14="http://schemas.microsoft.com/office/powerpoint/2010/main" val="64793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Mathematical operations are different with </a:t>
            </a:r>
            <a:r>
              <a:rPr lang="en-US" dirty="0" err="1">
                <a:sym typeface="Wingdings" panose="05000000000000000000" pitchFamily="2" charset="2"/>
              </a:rPr>
              <a:t>np.arrays</a:t>
            </a:r>
            <a:r>
              <a:rPr lang="en-US" dirty="0">
                <a:sym typeface="Wingdings" panose="05000000000000000000" pitchFamily="2" charset="2"/>
              </a:rPr>
              <a:t> than with lists!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536BFFF-24FE-8EE4-FA55-7C86AD87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54" y="2374165"/>
            <a:ext cx="4769130" cy="1562917"/>
          </a:xfrm>
          <a:prstGeom prst="rect">
            <a:avLst/>
          </a:prstGeom>
        </p:spPr>
      </p:pic>
      <p:grpSp>
        <p:nvGrpSpPr>
          <p:cNvPr id="18" name="Groep 17">
            <a:extLst>
              <a:ext uri="{FF2B5EF4-FFF2-40B4-BE49-F238E27FC236}">
                <a16:creationId xmlns:a16="http://schemas.microsoft.com/office/drawing/2014/main" id="{7AF9876D-8FDD-326B-AD73-3BF322283E50}"/>
              </a:ext>
            </a:extLst>
          </p:cNvPr>
          <p:cNvGrpSpPr/>
          <p:nvPr/>
        </p:nvGrpSpPr>
        <p:grpSpPr>
          <a:xfrm>
            <a:off x="328241" y="3876964"/>
            <a:ext cx="3897529" cy="1424287"/>
            <a:chOff x="328241" y="3876964"/>
            <a:chExt cx="3897529" cy="1424287"/>
          </a:xfrm>
        </p:grpSpPr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1DB6FE8C-F356-E326-FE6D-2045ED1F0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1589"/>
            <a:stretch/>
          </p:blipFill>
          <p:spPr>
            <a:xfrm>
              <a:off x="328241" y="3876964"/>
              <a:ext cx="3897529" cy="1053109"/>
            </a:xfrm>
            <a:prstGeom prst="rect">
              <a:avLst/>
            </a:prstGeom>
          </p:spPr>
        </p:pic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36AF0F51-A026-5D49-1470-B7DB4A704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133"/>
            <a:stretch/>
          </p:blipFill>
          <p:spPr>
            <a:xfrm>
              <a:off x="328241" y="4925022"/>
              <a:ext cx="3897529" cy="376229"/>
            </a:xfrm>
            <a:prstGeom prst="rect">
              <a:avLst/>
            </a:prstGeom>
          </p:spPr>
        </p:pic>
      </p:grpSp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390617" y="3429000"/>
            <a:ext cx="4598633" cy="4409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AE8F14B-C3F1-AD9D-5E5B-69EC624CEFF9}"/>
              </a:ext>
            </a:extLst>
          </p:cNvPr>
          <p:cNvSpPr/>
          <p:nvPr/>
        </p:nvSpPr>
        <p:spPr>
          <a:xfrm>
            <a:off x="390618" y="4938117"/>
            <a:ext cx="3719744" cy="4409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3FDB288F-D02B-1E8E-5F70-E5F9E76DD6BD}"/>
              </a:ext>
            </a:extLst>
          </p:cNvPr>
          <p:cNvGrpSpPr/>
          <p:nvPr/>
        </p:nvGrpSpPr>
        <p:grpSpPr>
          <a:xfrm>
            <a:off x="328241" y="5416918"/>
            <a:ext cx="3961445" cy="1401389"/>
            <a:chOff x="328241" y="5416918"/>
            <a:chExt cx="3961445" cy="1401389"/>
          </a:xfrm>
        </p:grpSpPr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D6871193-D502-6236-ADE5-1CB5649F7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094"/>
            <a:stretch/>
          </p:blipFill>
          <p:spPr>
            <a:xfrm>
              <a:off x="328241" y="5416918"/>
              <a:ext cx="3897529" cy="1121993"/>
            </a:xfrm>
            <a:prstGeom prst="rect">
              <a:avLst/>
            </a:prstGeom>
          </p:spPr>
        </p:pic>
        <p:pic>
          <p:nvPicPr>
            <p:cNvPr id="22" name="Afbeelding 21">
              <a:extLst>
                <a:ext uri="{FF2B5EF4-FFF2-40B4-BE49-F238E27FC236}">
                  <a16:creationId xmlns:a16="http://schemas.microsoft.com/office/drawing/2014/main" id="{673BA0DA-2F4D-4E74-FA58-A2E43DF12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133"/>
            <a:stretch/>
          </p:blipFill>
          <p:spPr>
            <a:xfrm>
              <a:off x="392157" y="6442078"/>
              <a:ext cx="3897529" cy="376229"/>
            </a:xfrm>
            <a:prstGeom prst="rect">
              <a:avLst/>
            </a:prstGeom>
          </p:spPr>
        </p:pic>
      </p:grpSp>
      <p:sp>
        <p:nvSpPr>
          <p:cNvPr id="24" name="Rechthoek 23">
            <a:extLst>
              <a:ext uri="{FF2B5EF4-FFF2-40B4-BE49-F238E27FC236}">
                <a16:creationId xmlns:a16="http://schemas.microsoft.com/office/drawing/2014/main" id="{B97B7BFF-F924-5F61-4DFA-88BAE18BD3CA}"/>
              </a:ext>
            </a:extLst>
          </p:cNvPr>
          <p:cNvSpPr/>
          <p:nvPr/>
        </p:nvSpPr>
        <p:spPr>
          <a:xfrm>
            <a:off x="435333" y="6458147"/>
            <a:ext cx="3675030" cy="3998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6" name="Afbeelding 25">
            <a:extLst>
              <a:ext uri="{FF2B5EF4-FFF2-40B4-BE49-F238E27FC236}">
                <a16:creationId xmlns:a16="http://schemas.microsoft.com/office/drawing/2014/main" id="{79AC7858-C0A0-7188-F727-3266C54D3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872" y="2367507"/>
            <a:ext cx="4330482" cy="1541509"/>
          </a:xfrm>
          <a:prstGeom prst="rect">
            <a:avLst/>
          </a:prstGeom>
        </p:spPr>
      </p:pic>
      <p:sp>
        <p:nvSpPr>
          <p:cNvPr id="27" name="Rechthoek 26">
            <a:extLst>
              <a:ext uri="{FF2B5EF4-FFF2-40B4-BE49-F238E27FC236}">
                <a16:creationId xmlns:a16="http://schemas.microsoft.com/office/drawing/2014/main" id="{535B20FE-ADC6-004E-2379-2F600359539E}"/>
              </a:ext>
            </a:extLst>
          </p:cNvPr>
          <p:cNvSpPr/>
          <p:nvPr/>
        </p:nvSpPr>
        <p:spPr>
          <a:xfrm>
            <a:off x="6395945" y="3429000"/>
            <a:ext cx="4123712" cy="4409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91DE205C-9CE2-F4B2-927F-D608DDF46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872" y="3895823"/>
            <a:ext cx="4123712" cy="1405428"/>
          </a:xfrm>
          <a:prstGeom prst="rect">
            <a:avLst/>
          </a:prstGeom>
        </p:spPr>
      </p:pic>
      <p:sp>
        <p:nvSpPr>
          <p:cNvPr id="30" name="Rechthoek 29">
            <a:extLst>
              <a:ext uri="{FF2B5EF4-FFF2-40B4-BE49-F238E27FC236}">
                <a16:creationId xmlns:a16="http://schemas.microsoft.com/office/drawing/2014/main" id="{551236D3-C3D2-3D88-2F2B-E612D33E3FF5}"/>
              </a:ext>
            </a:extLst>
          </p:cNvPr>
          <p:cNvSpPr/>
          <p:nvPr/>
        </p:nvSpPr>
        <p:spPr>
          <a:xfrm>
            <a:off x="6396807" y="4908744"/>
            <a:ext cx="3897529" cy="4409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8AF14900-7958-1266-77DC-5106015490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096"/>
          <a:stretch/>
        </p:blipFill>
        <p:spPr>
          <a:xfrm>
            <a:off x="6304872" y="5379041"/>
            <a:ext cx="4863116" cy="1450526"/>
          </a:xfrm>
          <a:prstGeom prst="rect">
            <a:avLst/>
          </a:prstGeom>
        </p:spPr>
      </p:pic>
      <p:sp>
        <p:nvSpPr>
          <p:cNvPr id="33" name="Rechthoek 32">
            <a:extLst>
              <a:ext uri="{FF2B5EF4-FFF2-40B4-BE49-F238E27FC236}">
                <a16:creationId xmlns:a16="http://schemas.microsoft.com/office/drawing/2014/main" id="{F274B2A9-AFD6-7352-934C-92B42D0ED021}"/>
              </a:ext>
            </a:extLst>
          </p:cNvPr>
          <p:cNvSpPr/>
          <p:nvPr/>
        </p:nvSpPr>
        <p:spPr>
          <a:xfrm>
            <a:off x="6368788" y="6457539"/>
            <a:ext cx="4728300" cy="3998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646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9" grpId="0" animBg="1"/>
      <p:bldP spid="19" grpId="1" animBg="1"/>
      <p:bldP spid="24" grpId="0" animBg="1"/>
      <p:bldP spid="24" grpId="1" animBg="1"/>
      <p:bldP spid="27" grpId="0" animBg="1"/>
      <p:bldP spid="27" grpId="1" animBg="1"/>
      <p:bldP spid="30" grpId="0" animBg="1"/>
      <p:bldP spid="30" grpId="1" animBg="1"/>
      <p:bldP spid="33" grpId="0" animBg="1"/>
      <p:bldP spid="3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slicing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With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en-US" dirty="0">
                <a:sym typeface="Wingdings" panose="05000000000000000000" pitchFamily="2" charset="2"/>
              </a:rPr>
              <a:t> arrays you can also slice by using booleans</a:t>
            </a:r>
          </a:p>
          <a:p>
            <a:r>
              <a:rPr lang="en-US" dirty="0"/>
              <a:t>A list (or array) of booleans can be created by using conditional statements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D82B5A9-2D1C-FD7E-1FA9-AD4AD8C8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44" y="0"/>
            <a:ext cx="6134956" cy="161947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1C82ACBB-7819-2967-D9D2-E85AEA6B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67" y="3118787"/>
            <a:ext cx="8049748" cy="1648055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1AE8F14B-C3F1-AD9D-5E5B-69EC624CEFF9}"/>
              </a:ext>
            </a:extLst>
          </p:cNvPr>
          <p:cNvSpPr/>
          <p:nvPr/>
        </p:nvSpPr>
        <p:spPr>
          <a:xfrm>
            <a:off x="1575786" y="4260080"/>
            <a:ext cx="7861177" cy="4409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31222A8-5E61-B302-7FC8-10F35CE1B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30" y="4817788"/>
            <a:ext cx="3267531" cy="1314633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983FE8B8-A702-2996-24E7-05331C196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024" y="4817788"/>
            <a:ext cx="3419952" cy="1305107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7251321A-1571-D80A-F343-D75971947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439" y="4817788"/>
            <a:ext cx="3524742" cy="1276528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B97B7BFF-F924-5F61-4DFA-88BAE18BD3CA}"/>
              </a:ext>
            </a:extLst>
          </p:cNvPr>
          <p:cNvSpPr/>
          <p:nvPr/>
        </p:nvSpPr>
        <p:spPr>
          <a:xfrm>
            <a:off x="914618" y="5601697"/>
            <a:ext cx="3080333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BD5D5B03-05C5-D2F7-EFFF-2BA7D36A9077}"/>
              </a:ext>
            </a:extLst>
          </p:cNvPr>
          <p:cNvSpPr/>
          <p:nvPr/>
        </p:nvSpPr>
        <p:spPr>
          <a:xfrm>
            <a:off x="4476043" y="5601697"/>
            <a:ext cx="3080333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0BF94C11-D0D1-0CF3-307C-3993BCC9E349}"/>
              </a:ext>
            </a:extLst>
          </p:cNvPr>
          <p:cNvSpPr/>
          <p:nvPr/>
        </p:nvSpPr>
        <p:spPr>
          <a:xfrm>
            <a:off x="8197049" y="5591276"/>
            <a:ext cx="3080333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75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4" grpId="0" animBg="1"/>
      <p:bldP spid="24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slicing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You can combine booleans</a:t>
            </a:r>
          </a:p>
          <a:p>
            <a:pPr lvl="1"/>
            <a:r>
              <a:rPr lang="en-US" dirty="0"/>
              <a:t>Watch the and-sign </a:t>
            </a:r>
            <a:r>
              <a:rPr lang="en-US" b="1" dirty="0"/>
              <a:t>&amp;</a:t>
            </a:r>
          </a:p>
          <a:p>
            <a:pPr lvl="1"/>
            <a:r>
              <a:rPr lang="en-US" dirty="0"/>
              <a:t>Put brackets around the conditions </a:t>
            </a:r>
            <a:r>
              <a:rPr lang="en-US" b="1" dirty="0"/>
              <a:t>( 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D82B5A9-2D1C-FD7E-1FA9-AD4AD8C8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44" y="0"/>
            <a:ext cx="6134956" cy="161947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AD3A9E5-62FE-8FD5-0C4E-602AB0B6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171" y="3211757"/>
            <a:ext cx="6306430" cy="1333686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D8B414BC-B43C-5AE9-8845-6469FB9DC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021" y="4731191"/>
            <a:ext cx="7039957" cy="1324160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B97B7BFF-F924-5F61-4DFA-88BAE18BD3CA}"/>
              </a:ext>
            </a:extLst>
          </p:cNvPr>
          <p:cNvSpPr/>
          <p:nvPr/>
        </p:nvSpPr>
        <p:spPr>
          <a:xfrm>
            <a:off x="3146053" y="4052823"/>
            <a:ext cx="6119455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F812CF1-3886-1F9D-2E6D-C12028DFCF25}"/>
              </a:ext>
            </a:extLst>
          </p:cNvPr>
          <p:cNvSpPr/>
          <p:nvPr/>
        </p:nvSpPr>
        <p:spPr>
          <a:xfrm>
            <a:off x="2669508" y="5504224"/>
            <a:ext cx="6862329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32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4" grpId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slicing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Some more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D2696DC-ADA4-5D34-42B6-B8BD4EFC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0" y="2357714"/>
            <a:ext cx="5477639" cy="200052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3AD90A8-237A-298A-FF7D-83F7E717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0848"/>
            <a:ext cx="5801535" cy="229584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22C3809-FD10-3845-011E-15E4B3C1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13" y="4493856"/>
            <a:ext cx="11098174" cy="1629002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1F812CF1-3886-1F9D-2E6D-C12028DFCF25}"/>
              </a:ext>
            </a:extLst>
          </p:cNvPr>
          <p:cNvSpPr/>
          <p:nvPr/>
        </p:nvSpPr>
        <p:spPr>
          <a:xfrm>
            <a:off x="546913" y="3844074"/>
            <a:ext cx="5259083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50FDA43-4F9A-F176-0E52-E6A41975CA51}"/>
              </a:ext>
            </a:extLst>
          </p:cNvPr>
          <p:cNvSpPr/>
          <p:nvPr/>
        </p:nvSpPr>
        <p:spPr>
          <a:xfrm>
            <a:off x="6226836" y="3844073"/>
            <a:ext cx="5547804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BAF6CC5-3AD2-A113-B990-CEFDE9A283E9}"/>
              </a:ext>
            </a:extLst>
          </p:cNvPr>
          <p:cNvSpPr/>
          <p:nvPr/>
        </p:nvSpPr>
        <p:spPr>
          <a:xfrm>
            <a:off x="2510359" y="5082924"/>
            <a:ext cx="3612276" cy="32357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054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Functions</a:t>
            </a:r>
          </a:p>
          <a:p>
            <a:r>
              <a:rPr lang="en-GB" dirty="0"/>
              <a:t>Modules</a:t>
            </a:r>
          </a:p>
          <a:p>
            <a:r>
              <a:rPr lang="en-GB" dirty="0" err="1"/>
              <a:t>Numpy</a:t>
            </a:r>
            <a:endParaRPr lang="en-GB" dirty="0"/>
          </a:p>
          <a:p>
            <a:endParaRPr lang="en-GB" dirty="0"/>
          </a:p>
          <a:p>
            <a:r>
              <a:rPr lang="en-GB" dirty="0"/>
              <a:t>Pandas</a:t>
            </a:r>
          </a:p>
          <a:p>
            <a:pPr lvl="1"/>
            <a:r>
              <a:rPr lang="en-GB" dirty="0"/>
              <a:t>Importing and exporting data</a:t>
            </a:r>
          </a:p>
          <a:p>
            <a:pPr lvl="1"/>
            <a:r>
              <a:rPr lang="en-GB" dirty="0"/>
              <a:t>Working with data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6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A function is a block of organized, reusable code that is used to perform a single, related action</a:t>
            </a:r>
          </a:p>
          <a:p>
            <a:r>
              <a:rPr lang="en-US" dirty="0"/>
              <a:t>There are many prebuilt functions, like print(), </a:t>
            </a:r>
            <a:r>
              <a:rPr lang="en-US" dirty="0" err="1"/>
              <a:t>len</a:t>
            </a:r>
            <a:r>
              <a:rPr lang="en-US" dirty="0"/>
              <a:t>(), range()</a:t>
            </a:r>
          </a:p>
          <a:p>
            <a:pPr lvl="1"/>
            <a:r>
              <a:rPr lang="en-US" dirty="0"/>
              <a:t>Can you name some functions?</a:t>
            </a:r>
          </a:p>
          <a:p>
            <a:r>
              <a:rPr lang="en-US" dirty="0"/>
              <a:t>You can create your own function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7CC1509-CA57-5759-045D-63382EC4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56" y="4256358"/>
            <a:ext cx="2884560" cy="2445972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1946161" y="6198429"/>
            <a:ext cx="2791968" cy="50390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FF1727D-728B-5BFF-61A8-9F22A04A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52" y="3995070"/>
            <a:ext cx="4451976" cy="2726404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6872E60F-837F-2D9B-EBDE-A765F3EB5723}"/>
              </a:ext>
            </a:extLst>
          </p:cNvPr>
          <p:cNvSpPr/>
          <p:nvPr/>
        </p:nvSpPr>
        <p:spPr>
          <a:xfrm>
            <a:off x="6595932" y="6269265"/>
            <a:ext cx="4349495" cy="4522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4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Format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Start defining a function using </a:t>
            </a:r>
            <a:r>
              <a:rPr lang="en-GB" b="1" dirty="0"/>
              <a:t>def</a:t>
            </a:r>
            <a:endParaRPr lang="en-GB" dirty="0"/>
          </a:p>
          <a:p>
            <a:r>
              <a:rPr lang="en-GB" dirty="0"/>
              <a:t>Set function name and input name(s) (between brackets)</a:t>
            </a:r>
          </a:p>
          <a:p>
            <a:r>
              <a:rPr lang="en-GB" dirty="0"/>
              <a:t>Watch colon and indentation!</a:t>
            </a:r>
          </a:p>
          <a:p>
            <a:r>
              <a:rPr lang="en-GB" b="1" dirty="0"/>
              <a:t>return</a:t>
            </a:r>
            <a:r>
              <a:rPr lang="en-GB" dirty="0"/>
              <a:t> the output of the function (optionally)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30D02CA-0F54-673E-67B5-E95BF0F7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67" y="3977635"/>
            <a:ext cx="3753374" cy="2667372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499934" y="6153304"/>
            <a:ext cx="3582540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9FF3B99-29C0-4E92-D04E-3061EB90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19" y="3977635"/>
            <a:ext cx="3705742" cy="2162477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18C0F3A4-6C4B-A759-1EBD-369E0B051BD4}"/>
              </a:ext>
            </a:extLst>
          </p:cNvPr>
          <p:cNvSpPr/>
          <p:nvPr/>
        </p:nvSpPr>
        <p:spPr>
          <a:xfrm>
            <a:off x="4371320" y="6138012"/>
            <a:ext cx="3582540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CED68EBC-7155-DEC6-036E-24AC6306D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639" y="3977635"/>
            <a:ext cx="3715268" cy="2667372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64DE0A49-F483-0AFB-944B-738288456945}"/>
              </a:ext>
            </a:extLst>
          </p:cNvPr>
          <p:cNvSpPr/>
          <p:nvPr/>
        </p:nvSpPr>
        <p:spPr>
          <a:xfrm>
            <a:off x="8215003" y="6138012"/>
            <a:ext cx="3582540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55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Examples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b="1" dirty="0"/>
              <a:t>return </a:t>
            </a:r>
            <a:r>
              <a:rPr lang="en-GB" dirty="0"/>
              <a:t>is crucial for letting Python remember the output of a function</a:t>
            </a:r>
          </a:p>
          <a:p>
            <a:r>
              <a:rPr lang="en-GB" dirty="0"/>
              <a:t>Variables created within a function will not be remembered by Python </a:t>
            </a:r>
            <a:endParaRPr lang="en-GB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0A52B6E-FAB9-DA37-2884-940CFF6A7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7" y="3325342"/>
            <a:ext cx="3475110" cy="2684880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908602" y="5520633"/>
            <a:ext cx="3227154" cy="48959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6F5C9A5-E4C1-50E2-AE69-F3461CC80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236" y="2880691"/>
            <a:ext cx="3429479" cy="3010320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4652056" y="5442051"/>
            <a:ext cx="3236760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F413E044-B6FF-96E0-2FA5-56C045A27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738" y="2880691"/>
            <a:ext cx="2896004" cy="2267266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B23CB9A0-E15B-8A86-DA83-7BDD1B589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075" y="6286463"/>
            <a:ext cx="5963482" cy="504895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C0FCFFC6-2204-BFB2-C130-0399C278BEB7}"/>
              </a:ext>
            </a:extLst>
          </p:cNvPr>
          <p:cNvSpPr/>
          <p:nvPr/>
        </p:nvSpPr>
        <p:spPr>
          <a:xfrm>
            <a:off x="8147490" y="5105400"/>
            <a:ext cx="2723067" cy="5674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82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Examples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Some more examples: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E83CE3-B7FF-1AE2-BA98-BF73A79A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39" y="2579872"/>
            <a:ext cx="5258862" cy="3101602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555352" y="5190154"/>
            <a:ext cx="5142421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2C2D52B-1908-0DE7-4666-F7CE6F41A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547" y="2557854"/>
            <a:ext cx="5758629" cy="3123620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5980621" y="5190154"/>
            <a:ext cx="5656027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F to K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From degrees Fahrenheit to degrees Kelvin</a:t>
            </a:r>
          </a:p>
          <a:p>
            <a:r>
              <a:rPr lang="en-GB" dirty="0"/>
              <a:t>Formula: K = (F + 459.67) * 5/9</a:t>
            </a:r>
          </a:p>
          <a:p>
            <a:r>
              <a:rPr lang="en-GB" dirty="0"/>
              <a:t>Function name? Input?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F2187E40-32C8-11AB-BD4E-D18CD8AD7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4250"/>
            <a:ext cx="4582164" cy="184810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3076E266-FCE6-F8DC-738E-2FFD263C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364" y="3063261"/>
            <a:ext cx="6513576" cy="2986429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5550853" y="4367194"/>
            <a:ext cx="6235763" cy="1682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13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A module is a file with Python code</a:t>
            </a:r>
          </a:p>
          <a:p>
            <a:r>
              <a:rPr lang="en-US" dirty="0"/>
              <a:t>A module allows you to logically organize your Python code</a:t>
            </a:r>
          </a:p>
          <a:p>
            <a:pPr lvl="1"/>
            <a:r>
              <a:rPr lang="en-US" dirty="0"/>
              <a:t>For example, to reuse a handy function that you have built</a:t>
            </a:r>
          </a:p>
          <a:p>
            <a:r>
              <a:rPr lang="en-US" dirty="0">
                <a:sym typeface="Wingdings" panose="05000000000000000000" pitchFamily="2" charset="2"/>
              </a:rPr>
              <a:t>With the </a:t>
            </a:r>
            <a:r>
              <a:rPr lang="en-US" b="1" dirty="0">
                <a:sym typeface="Wingdings" panose="05000000000000000000" pitchFamily="2" charset="2"/>
              </a:rPr>
              <a:t>import</a:t>
            </a:r>
            <a:r>
              <a:rPr lang="en-US" dirty="0">
                <a:sym typeface="Wingdings" panose="05000000000000000000" pitchFamily="2" charset="2"/>
              </a:rPr>
              <a:t> statement, we can import modules, so that we can use the contents of the module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5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– Your own module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In the exercises we will create our own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Copy the code from your function to a text file (notepad)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Save the file in same folder as exercises notebook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.txt into .</a:t>
            </a:r>
            <a:r>
              <a:rPr lang="en-US" dirty="0" err="1">
                <a:sym typeface="Wingdings" panose="05000000000000000000" pitchFamily="2" charset="2"/>
              </a:rPr>
              <a:t>py</a:t>
            </a:r>
            <a:endParaRPr lang="en-US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Import the module using </a:t>
            </a:r>
            <a:r>
              <a:rPr lang="en-US" b="1" dirty="0">
                <a:sym typeface="Wingdings" panose="05000000000000000000" pitchFamily="2" charset="2"/>
              </a:rPr>
              <a:t>import </a:t>
            </a:r>
            <a:r>
              <a:rPr lang="en-US" dirty="0">
                <a:sym typeface="Wingdings" panose="05000000000000000000" pitchFamily="2" charset="2"/>
              </a:rPr>
              <a:t>and the filename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Now you can use you function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6927807" y="4557989"/>
            <a:ext cx="3796420" cy="11465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tx1"/>
                </a:solidFill>
              </a:rPr>
              <a:t>Ask help </a:t>
            </a:r>
            <a:r>
              <a:rPr lang="nl-NL" sz="2800" dirty="0" err="1">
                <a:solidFill>
                  <a:schemeClr val="tx1"/>
                </a:solidFill>
              </a:rPr>
              <a:t>once</a:t>
            </a:r>
            <a:r>
              <a:rPr lang="nl-NL" sz="2800" dirty="0">
                <a:solidFill>
                  <a:schemeClr val="tx1"/>
                </a:solidFill>
              </a:rPr>
              <a:t> you </a:t>
            </a:r>
            <a:r>
              <a:rPr lang="nl-NL" sz="2800" dirty="0" err="1">
                <a:solidFill>
                  <a:schemeClr val="tx1"/>
                </a:solidFill>
              </a:rPr>
              <a:t>arrive</a:t>
            </a:r>
            <a:r>
              <a:rPr lang="nl-NL" sz="2800" dirty="0">
                <a:solidFill>
                  <a:schemeClr val="tx1"/>
                </a:solidFill>
              </a:rPr>
              <a:t> at </a:t>
            </a:r>
            <a:r>
              <a:rPr lang="nl-NL" sz="2800" dirty="0" err="1">
                <a:solidFill>
                  <a:schemeClr val="tx1"/>
                </a:solidFill>
              </a:rPr>
              <a:t>this</a:t>
            </a:r>
            <a:r>
              <a:rPr lang="nl-NL" sz="2800" dirty="0">
                <a:solidFill>
                  <a:schemeClr val="tx1"/>
                </a:solidFill>
              </a:rPr>
              <a:t> </a:t>
            </a:r>
            <a:r>
              <a:rPr lang="nl-NL" sz="2800" dirty="0" err="1">
                <a:solidFill>
                  <a:schemeClr val="tx1"/>
                </a:solidFill>
              </a:rPr>
              <a:t>exercise</a:t>
            </a:r>
            <a:r>
              <a:rPr lang="nl-NL" sz="2800" dirty="0">
                <a:solidFill>
                  <a:schemeClr val="tx1"/>
                </a:solidFill>
              </a:rPr>
              <a:t>!</a:t>
            </a:r>
            <a:r>
              <a:rPr lang="nl-NL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CCCAD19-6B25-4063-70D7-4F488CB6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15" y="4769247"/>
            <a:ext cx="3943900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U_Dingemanse" id="{32EF535F-04AA-4834-A595-0BBACAFD28E3}" vid="{66F7E239-68D9-41B7-83FC-C79895664A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688</Words>
  <Application>Microsoft Office PowerPoint</Application>
  <PresentationFormat>Breedbeeld</PresentationFormat>
  <Paragraphs>127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Module 3 Importing, exporting and changing data</vt:lpstr>
      <vt:lpstr>Content</vt:lpstr>
      <vt:lpstr>Functions</vt:lpstr>
      <vt:lpstr>Functions – Format </vt:lpstr>
      <vt:lpstr>Functions – Examples </vt:lpstr>
      <vt:lpstr>Functions – Examples </vt:lpstr>
      <vt:lpstr>Functions – F to K example</vt:lpstr>
      <vt:lpstr>Modules</vt:lpstr>
      <vt:lpstr>Modules – Your own module</vt:lpstr>
      <vt:lpstr>Modules from others</vt:lpstr>
      <vt:lpstr>Modules – Numpy</vt:lpstr>
      <vt:lpstr>Numpy – Mathematics </vt:lpstr>
      <vt:lpstr>Numpy – Random </vt:lpstr>
      <vt:lpstr>Numpy arrays</vt:lpstr>
      <vt:lpstr>Numpy arrays</vt:lpstr>
      <vt:lpstr>Boolean slicing</vt:lpstr>
      <vt:lpstr>Boolean slicing</vt:lpstr>
      <vt:lpstr>Boolean slicing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Nimrod de Wit</dc:creator>
  <cp:lastModifiedBy>Nimrod de Wit</cp:lastModifiedBy>
  <cp:revision>7</cp:revision>
  <dcterms:created xsi:type="dcterms:W3CDTF">2023-01-23T11:51:10Z</dcterms:created>
  <dcterms:modified xsi:type="dcterms:W3CDTF">2023-01-25T19:05:02Z</dcterms:modified>
</cp:coreProperties>
</file>