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332" r:id="rId2"/>
    <p:sldId id="364" r:id="rId3"/>
    <p:sldId id="502" r:id="rId4"/>
    <p:sldId id="503" r:id="rId5"/>
    <p:sldId id="504" r:id="rId6"/>
    <p:sldId id="505" r:id="rId7"/>
    <p:sldId id="506" r:id="rId8"/>
    <p:sldId id="366" r:id="rId9"/>
    <p:sldId id="507" r:id="rId10"/>
    <p:sldId id="508" r:id="rId11"/>
    <p:sldId id="509" r:id="rId12"/>
    <p:sldId id="510" r:id="rId13"/>
    <p:sldId id="536" r:id="rId14"/>
    <p:sldId id="537" r:id="rId15"/>
    <p:sldId id="511" r:id="rId16"/>
    <p:sldId id="299" r:id="rId17"/>
    <p:sldId id="379" r:id="rId18"/>
    <p:sldId id="538" r:id="rId19"/>
    <p:sldId id="539" r:id="rId20"/>
    <p:sldId id="540" r:id="rId21"/>
    <p:sldId id="541" r:id="rId22"/>
    <p:sldId id="542" r:id="rId23"/>
    <p:sldId id="380" r:id="rId24"/>
    <p:sldId id="543" r:id="rId25"/>
    <p:sldId id="544" r:id="rId26"/>
    <p:sldId id="545" r:id="rId27"/>
    <p:sldId id="378" r:id="rId2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839" autoAdjust="0"/>
  </p:normalViewPr>
  <p:slideViewPr>
    <p:cSldViewPr snapToGrid="0">
      <p:cViewPr varScale="1">
        <p:scale>
          <a:sx n="84" d="100"/>
          <a:sy n="84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7FA7C-BE1D-4761-B374-962E11A586C5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D6A5B-32AA-4DB8-9766-C6778978F3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3478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D6A5B-32AA-4DB8-9766-C6778978F3CA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9377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D6A5B-32AA-4DB8-9766-C6778978F3CA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8595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D6A5B-32AA-4DB8-9766-C6778978F3CA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4029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D6A5B-32AA-4DB8-9766-C6778978F3CA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4992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92040-E331-4C28-A520-60E67DCA0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9345E-3F0D-46A2-B5F9-130EEABF8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5C6DBC9-340D-4BF0-8429-4D3A72D422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199" y="6356349"/>
            <a:ext cx="6947263" cy="365125"/>
          </a:xfrm>
        </p:spPr>
        <p:txBody>
          <a:bodyPr/>
          <a:lstStyle/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11E7B6-A66E-4D9F-A9AA-EB94A4A634BE}"/>
              </a:ext>
            </a:extLst>
          </p:cNvPr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57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59756-8E99-4A0F-B5D0-5A4B6B9CA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F6254-546D-414D-ABCD-77DFEF02A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12E14-FC44-468C-9C78-85CA53CFD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607629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E07B54-653E-4B96-B51A-9CC65CB94BD8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DB8CF2-137A-4317-AED2-16C2E298EEFF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0">
            <a:extLst>
              <a:ext uri="{FF2B5EF4-FFF2-40B4-BE49-F238E27FC236}">
                <a16:creationId xmlns:a16="http://schemas.microsoft.com/office/drawing/2014/main" id="{7E978C40-6ED9-4831-A664-5FDF82195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456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0946E4-CD23-401C-997C-DCE041455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CDB39-6B20-4F4A-8878-24EDBCFD5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E917A-FB22-4B77-B376-AB49D5A1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411686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2C64D-F57C-43F5-BA03-7D51A9FF3D0B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0">
            <a:extLst>
              <a:ext uri="{FF2B5EF4-FFF2-40B4-BE49-F238E27FC236}">
                <a16:creationId xmlns:a16="http://schemas.microsoft.com/office/drawing/2014/main" id="{8A26CB54-B2D2-476F-97D8-6C48E6660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1521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0AB1F-CDFE-46E1-A9C8-A513D8DE8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16BA3-A71E-44E2-B058-FFE4F2E09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D592B-A1E1-4D88-A1F8-3881BEDC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7D2CAD-5E03-4ABD-8DDA-F3F64AB5F233}"/>
              </a:ext>
            </a:extLst>
          </p:cNvPr>
          <p:cNvCxnSpPr/>
          <p:nvPr userDrawn="1"/>
        </p:nvCxnSpPr>
        <p:spPr>
          <a:xfrm>
            <a:off x="838200" y="1696267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1DCF27-EBF2-472F-A292-C1966CE81AA9}"/>
              </a:ext>
            </a:extLst>
          </p:cNvPr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68768490-8958-4953-BFBD-63F7FD375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07985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DA60-E8FC-4BCC-B25A-E8294ED0B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F8775-C7A4-4AE0-971E-445552C8C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C81F8-4718-4F73-9D00-02E653CB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398623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16E5C7BF-0DAE-4067-B0A8-F3FAC6305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6600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8041F-2560-40B3-AF27-705AE6A8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75A7D-13B8-408B-94C4-FB10B181F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5D675-64E3-46D7-8A92-CC8D51AA4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C1A6A-6FAF-4C90-9406-B09557C6E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437811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F7FDF6-BD41-4F7B-848C-A859198B431C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7CC815-D160-459C-BD59-81105FA1AEB2}"/>
              </a:ext>
            </a:extLst>
          </p:cNvPr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6C604B06-72EE-4B58-A217-4FCD48E2B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5724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95F9-2E1F-4D88-8B15-D46C49BF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B1E27-F824-4893-AA80-D26FE7B8F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5728F-7F40-4907-9453-D02A0227A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B14DC8-477F-47C4-89FE-68A5C84C9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EA86E-A56D-4C38-BBB7-5EDEB7386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C6A7E5-6FAB-4182-9AEA-167E045D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542314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3F061A3-CE6A-4694-AF9B-9DFFE6F1BF50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DCF800-3490-403A-A785-4C3A00F0A9D3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01FA7C61-0115-4612-A4E9-C82515D6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6652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7017-1166-4774-8E96-ACDDE146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F2C95-A476-4A0C-BCCF-D63A3EBC3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516189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2CB6CE-628C-4249-AB02-99660687BE9E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66BD51-C7D5-47CE-803D-E399947622FD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2C04C5E7-3F5A-426F-8A62-BF9EB2CF5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9281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C8862-12F2-44F3-A77D-01E0E205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463937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E0B5E2-6E00-460D-95B6-C02CC8A1D239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0">
            <a:extLst>
              <a:ext uri="{FF2B5EF4-FFF2-40B4-BE49-F238E27FC236}">
                <a16:creationId xmlns:a16="http://schemas.microsoft.com/office/drawing/2014/main" id="{F3433628-92F4-41E9-A4A3-1F5D839B0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1597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B1B1-C3CB-45AC-A1F0-08412BD3B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99760-F7B5-4646-B1AB-6AF9C67F9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2034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D0B1A-1034-4067-8E67-2F031A197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13348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B1838-CDE4-4F56-AF08-810A76BC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411686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9EFD97-BEF1-4E2E-881F-9FD24BFEEADC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8A287013-805B-4337-86DE-39D3B0305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01303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85AF-C3EF-4E90-87DA-44F10AEBB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14CDC-371E-425C-9107-EAD1095F9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52034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E15D7-B3A5-49EB-AC70-B5DB8B70A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13348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21A58-FB24-49C7-950F-0D4D96675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790509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1879F6-E20E-47F8-ABC0-58E5CCC0E424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2A47810A-1F41-4B62-9ED6-D7C3C2A05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50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04D7F7-F9E9-47E9-8BBE-7F77E92DC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B94F2-57DE-4268-BFB3-9CFBB8CF8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6BF0F-D3BA-4AFE-9511-AD270503C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E7B8BB3-D932-4232-B950-CD03AAE05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0353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6FE52-8583-4FD7-9C2B-97C3F902A4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2</a:t>
            </a:r>
            <a:br>
              <a:rPr lang="en-US" dirty="0"/>
            </a:br>
            <a:r>
              <a:rPr lang="en-US" dirty="0"/>
              <a:t>Python basics (part 2)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C1E21-B9C9-456F-BB82-DB96802F3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for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1793756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3D26905-1A67-85E9-D449-6B134C09B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function</a:t>
            </a:r>
            <a:r>
              <a:rPr lang="nl-NL" dirty="0"/>
              <a:t> range() is </a:t>
            </a:r>
            <a:r>
              <a:rPr lang="nl-NL" dirty="0" err="1"/>
              <a:t>an</a:t>
            </a:r>
            <a:r>
              <a:rPr lang="nl-NL" dirty="0"/>
              <a:t> easy way </a:t>
            </a:r>
            <a:r>
              <a:rPr lang="nl-NL" dirty="0" err="1"/>
              <a:t>create</a:t>
            </a:r>
            <a:r>
              <a:rPr lang="nl-NL" dirty="0"/>
              <a:t> a list of </a:t>
            </a:r>
            <a:r>
              <a:rPr lang="nl-NL" dirty="0" err="1"/>
              <a:t>numbers</a:t>
            </a:r>
            <a:endParaRPr lang="nl-NL" dirty="0"/>
          </a:p>
          <a:p>
            <a:pPr lvl="1"/>
            <a:r>
              <a:rPr lang="nl-NL" dirty="0"/>
              <a:t>It starts at 0</a:t>
            </a:r>
          </a:p>
          <a:p>
            <a:pPr lvl="1"/>
            <a:r>
              <a:rPr lang="nl-NL" dirty="0"/>
              <a:t>It </a:t>
            </a:r>
            <a:r>
              <a:rPr lang="nl-NL" dirty="0" err="1"/>
              <a:t>ends</a:t>
            </a:r>
            <a:r>
              <a:rPr lang="nl-NL" dirty="0"/>
              <a:t> at input </a:t>
            </a:r>
            <a:r>
              <a:rPr lang="nl-NL" dirty="0" err="1"/>
              <a:t>number</a:t>
            </a:r>
            <a:r>
              <a:rPr lang="nl-NL" dirty="0"/>
              <a:t> – 1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endParaRPr lang="nl-NL" dirty="0"/>
          </a:p>
          <a:p>
            <a:r>
              <a:rPr lang="nl-NL" dirty="0"/>
              <a:t>Range() is </a:t>
            </a:r>
            <a:r>
              <a:rPr lang="nl-NL" dirty="0" err="1"/>
              <a:t>useful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a </a:t>
            </a:r>
            <a:r>
              <a:rPr lang="nl-NL" dirty="0" err="1"/>
              <a:t>for</a:t>
            </a:r>
            <a:r>
              <a:rPr lang="nl-NL" dirty="0"/>
              <a:t> loop:</a:t>
            </a:r>
          </a:p>
          <a:p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– the function range()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41E48AC-2466-CD9B-FA86-60602C779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32" y="3268976"/>
            <a:ext cx="5020376" cy="1305107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0097E66C-BCBE-5F76-6BC6-99CF1025A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069" y="2522649"/>
            <a:ext cx="2740618" cy="4102867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3148E483-9B91-D78F-6A3D-131C85614330}"/>
              </a:ext>
            </a:extLst>
          </p:cNvPr>
          <p:cNvSpPr/>
          <p:nvPr/>
        </p:nvSpPr>
        <p:spPr>
          <a:xfrm>
            <a:off x="6910685" y="3495306"/>
            <a:ext cx="2548275" cy="31302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492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3D26905-1A67-85E9-D449-6B134C09B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function</a:t>
            </a:r>
            <a:r>
              <a:rPr lang="nl-NL" dirty="0"/>
              <a:t> range can also take </a:t>
            </a:r>
            <a:r>
              <a:rPr lang="nl-NL" dirty="0" err="1"/>
              <a:t>two</a:t>
            </a:r>
            <a:r>
              <a:rPr lang="nl-NL" dirty="0"/>
              <a:t> or </a:t>
            </a:r>
            <a:r>
              <a:rPr lang="nl-NL" dirty="0" err="1"/>
              <a:t>three</a:t>
            </a:r>
            <a:r>
              <a:rPr lang="nl-NL" dirty="0"/>
              <a:t> </a:t>
            </a:r>
            <a:r>
              <a:rPr lang="nl-NL" dirty="0" err="1"/>
              <a:t>arguments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– the function range()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21FE1107-674C-58E0-EDC0-E00EF8543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779" y="2398803"/>
            <a:ext cx="3734158" cy="405492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F9D6D8DA-2AF1-46D3-67E1-22394FB6B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28" y="3031080"/>
            <a:ext cx="3105583" cy="1324160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33026980-684E-6082-AC20-949D3F0794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9580" y="3043065"/>
            <a:ext cx="3572374" cy="1238423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9B195859-0285-391B-8104-FEB817F916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5623" y="3043065"/>
            <a:ext cx="4153480" cy="1238423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D73A2629-D742-14CE-B1FF-BD4E43F362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0837" y="4576491"/>
            <a:ext cx="6630325" cy="126700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3148E483-9B91-D78F-6A3D-131C85614330}"/>
              </a:ext>
            </a:extLst>
          </p:cNvPr>
          <p:cNvSpPr/>
          <p:nvPr/>
        </p:nvSpPr>
        <p:spPr>
          <a:xfrm>
            <a:off x="631329" y="3794032"/>
            <a:ext cx="2944991" cy="5588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6BE4679D-1B8A-A1B3-C5FE-0B2C3692BC48}"/>
              </a:ext>
            </a:extLst>
          </p:cNvPr>
          <p:cNvSpPr/>
          <p:nvPr/>
        </p:nvSpPr>
        <p:spPr>
          <a:xfrm>
            <a:off x="3943783" y="3794032"/>
            <a:ext cx="3452697" cy="5588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491231E2-6E7A-011E-536F-1B5364F3A794}"/>
              </a:ext>
            </a:extLst>
          </p:cNvPr>
          <p:cNvSpPr/>
          <p:nvPr/>
        </p:nvSpPr>
        <p:spPr>
          <a:xfrm>
            <a:off x="7759826" y="3794032"/>
            <a:ext cx="4015614" cy="5588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673423B8-B06D-29E1-5D5D-95AB9CFA9319}"/>
              </a:ext>
            </a:extLst>
          </p:cNvPr>
          <p:cNvSpPr/>
          <p:nvPr/>
        </p:nvSpPr>
        <p:spPr>
          <a:xfrm>
            <a:off x="2861837" y="5323160"/>
            <a:ext cx="6470511" cy="5588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810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3D26905-1A67-85E9-D449-6B134C09B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The range() </a:t>
            </a:r>
            <a:r>
              <a:rPr lang="nl-NL" dirty="0" err="1"/>
              <a:t>function</a:t>
            </a:r>
            <a:r>
              <a:rPr lang="nl-NL" dirty="0"/>
              <a:t> is </a:t>
            </a:r>
            <a:r>
              <a:rPr lang="nl-NL" dirty="0" err="1"/>
              <a:t>useful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looping over </a:t>
            </a:r>
            <a:r>
              <a:rPr lang="nl-NL" dirty="0" err="1"/>
              <a:t>the</a:t>
            </a:r>
            <a:r>
              <a:rPr lang="nl-NL" dirty="0"/>
              <a:t> index of a list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– using range() in a for loop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EFFC484-E7A0-4BF7-5E4E-89C595141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529" y="2571648"/>
            <a:ext cx="4447971" cy="2965314"/>
          </a:xfrm>
          <a:prstGeom prst="rect">
            <a:avLst/>
          </a:prstGeom>
        </p:spPr>
      </p:pic>
      <p:sp>
        <p:nvSpPr>
          <p:cNvPr id="19" name="Rechthoek 18">
            <a:extLst>
              <a:ext uri="{FF2B5EF4-FFF2-40B4-BE49-F238E27FC236}">
                <a16:creationId xmlns:a16="http://schemas.microsoft.com/office/drawing/2014/main" id="{6BE4679D-1B8A-A1B3-C5FE-0B2C3692BC48}"/>
              </a:ext>
            </a:extLst>
          </p:cNvPr>
          <p:cNvSpPr/>
          <p:nvPr/>
        </p:nvSpPr>
        <p:spPr>
          <a:xfrm>
            <a:off x="1229633" y="3868128"/>
            <a:ext cx="4283400" cy="192898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030181FF-2343-FE1C-A9A5-04B6AF853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468" y="2539205"/>
            <a:ext cx="5341619" cy="2435150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3148E483-9B91-D78F-6A3D-131C85614330}"/>
              </a:ext>
            </a:extLst>
          </p:cNvPr>
          <p:cNvSpPr/>
          <p:nvPr/>
        </p:nvSpPr>
        <p:spPr>
          <a:xfrm>
            <a:off x="5849569" y="3868128"/>
            <a:ext cx="5109126" cy="192011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805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0F67-857A-4E16-B7F9-D365C576A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understand the logic?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4FA85-4A8F-4518-9585-17B60629B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What will be the value of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in the first iteration? </a:t>
            </a:r>
          </a:p>
          <a:p>
            <a:r>
              <a:rPr lang="en-US" dirty="0">
                <a:solidFill>
                  <a:srgbClr val="FF0000"/>
                </a:solidFill>
              </a:rPr>
              <a:t>And in the fourth?</a:t>
            </a:r>
          </a:p>
          <a:p>
            <a:r>
              <a:rPr lang="en-US" dirty="0">
                <a:solidFill>
                  <a:srgbClr val="FF0000"/>
                </a:solidFill>
              </a:rPr>
              <a:t>How many iterations will there be?</a:t>
            </a:r>
          </a:p>
          <a:p>
            <a:r>
              <a:rPr lang="en-US" dirty="0">
                <a:solidFill>
                  <a:srgbClr val="FF0000"/>
                </a:solidFill>
              </a:rPr>
              <a:t>What will the be the final value of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?</a:t>
            </a:r>
            <a:endParaRPr lang="en-GB" dirty="0">
              <a:solidFill>
                <a:srgbClr val="FF0000"/>
              </a:solidFill>
            </a:endParaRPr>
          </a:p>
          <a:p>
            <a:endParaRPr lang="en-GB" u="sn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474FEA-6CE5-4C09-9A49-435D3011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b="1" dirty="0" err="1"/>
              <a:t>Arba</a:t>
            </a:r>
            <a:r>
              <a:rPr lang="en-US" b="1" dirty="0"/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DD641-F064-4350-BA36-8BF60B490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AD5609-607D-4CD1-904A-8E2759BC51F4}" type="slidenum">
              <a:rPr lang="en-NL" smtClean="0"/>
              <a:t>13</a:t>
            </a:fld>
            <a:endParaRPr lang="en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2295529-11B0-B83A-1DD4-0B412F455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55" y="1825625"/>
            <a:ext cx="517434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0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0F67-857A-4E16-B7F9-D365C576A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understand the logic?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4FA85-4A8F-4518-9585-17B60629B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What will be the value of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in the first iteration? And of j?</a:t>
            </a:r>
          </a:p>
          <a:p>
            <a:r>
              <a:rPr lang="en-US" dirty="0">
                <a:solidFill>
                  <a:srgbClr val="FF0000"/>
                </a:solidFill>
              </a:rPr>
              <a:t>What will be the fourth printed number?</a:t>
            </a:r>
          </a:p>
          <a:p>
            <a:r>
              <a:rPr lang="en-US" dirty="0">
                <a:solidFill>
                  <a:srgbClr val="FF0000"/>
                </a:solidFill>
              </a:rPr>
              <a:t>How many number will be printed?</a:t>
            </a:r>
          </a:p>
          <a:p>
            <a:r>
              <a:rPr lang="en-US" dirty="0">
                <a:solidFill>
                  <a:srgbClr val="FF0000"/>
                </a:solidFill>
              </a:rPr>
              <a:t>What will the be the final value of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? And of j?</a:t>
            </a:r>
            <a:endParaRPr lang="en-GB" dirty="0">
              <a:solidFill>
                <a:srgbClr val="FF0000"/>
              </a:solidFill>
            </a:endParaRPr>
          </a:p>
          <a:p>
            <a:endParaRPr lang="en-GB" u="sn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474FEA-6CE5-4C09-9A49-435D3011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b="1" dirty="0" err="1"/>
              <a:t>Arba</a:t>
            </a:r>
            <a:r>
              <a:rPr lang="en-US" b="1" dirty="0"/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DD641-F064-4350-BA36-8BF60B490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AD5609-607D-4CD1-904A-8E2759BC51F4}" type="slidenum">
              <a:rPr lang="en-NL" smtClean="0"/>
              <a:t>14</a:t>
            </a:fld>
            <a:endParaRPr lang="en-NL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6FAC5512-AAB0-CF7F-A9A0-D4A9B5792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37" y="1781235"/>
            <a:ext cx="4193901" cy="197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5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19E23F-F0F6-BFD0-3DCB-CD1C5D790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7689"/>
            <a:ext cx="9144000" cy="1006474"/>
          </a:xfrm>
        </p:spPr>
        <p:txBody>
          <a:bodyPr/>
          <a:lstStyle/>
          <a:p>
            <a:r>
              <a:rPr lang="nl-NL" dirty="0" err="1"/>
              <a:t>Good</a:t>
            </a:r>
            <a:r>
              <a:rPr lang="nl-NL" dirty="0"/>
              <a:t> </a:t>
            </a:r>
            <a:r>
              <a:rPr lang="nl-NL" dirty="0" err="1"/>
              <a:t>luck</a:t>
            </a:r>
            <a:r>
              <a:rPr lang="nl-NL" dirty="0"/>
              <a:t>!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367FB31-5E9E-9AC1-6EC2-534DCBA40F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02CB25C-9BE1-5531-3CEC-C99EB4ED75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b="1" dirty="0" err="1"/>
              <a:t>Arba</a:t>
            </a:r>
            <a:r>
              <a:rPr lang="en-US" b="1" dirty="0"/>
              <a:t> Minch University | Python training</a:t>
            </a:r>
          </a:p>
        </p:txBody>
      </p:sp>
      <p:pic>
        <p:nvPicPr>
          <p:cNvPr id="5" name="Picture 2" descr="How Often You Should Work Out According to Experts – Cleveland Clinic">
            <a:extLst>
              <a:ext uri="{FF2B5EF4-FFF2-40B4-BE49-F238E27FC236}">
                <a16:creationId xmlns:a16="http://schemas.microsoft.com/office/drawing/2014/main" id="{C8C85A0D-CDE5-1712-B9C1-72D957624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71" y="1937389"/>
            <a:ext cx="5876858" cy="386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933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FC1F-2169-4CC1-8C20-DB4421F93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734AB-6645-4832-B18F-695FB472E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and end it with square brackets [ ] </a:t>
            </a:r>
          </a:p>
          <a:p>
            <a:r>
              <a:rPr lang="en-US" dirty="0"/>
              <a:t>Separate the different elements with a comma ,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contain all types</a:t>
            </a:r>
          </a:p>
          <a:p>
            <a:r>
              <a:rPr lang="en-US" dirty="0"/>
              <a:t>You can access it in the same way as a string</a:t>
            </a:r>
          </a:p>
          <a:p>
            <a:pPr lvl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DA62A-D424-4917-B51D-46E9CCB1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b="1" dirty="0" err="1"/>
              <a:t>Arba</a:t>
            </a:r>
            <a:r>
              <a:rPr lang="en-US" b="1" dirty="0"/>
              <a:t> Minch University | Python training</a:t>
            </a:r>
            <a:endParaRPr lang="en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87070-D7F1-42B8-9A82-F5449C908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AD5609-607D-4CD1-904A-8E2759BC51F4}" type="slidenum">
              <a:rPr lang="en-NL" smtClean="0"/>
              <a:t>16</a:t>
            </a:fld>
            <a:endParaRPr lang="en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1C0E38A-6AB3-6EAA-6E34-9CF429EA8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153" y="3047260"/>
            <a:ext cx="4105848" cy="562053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D42EA0D4-4AA3-5E77-D4FB-45CF4D51A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019" y="4001294"/>
            <a:ext cx="1867161" cy="1267002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9917AEDE-86D1-707C-BFE5-56573AA5F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9576" y="4001294"/>
            <a:ext cx="2172003" cy="1295581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9911F0CD-E4D9-D96B-E18C-6B7E6F5F617A}"/>
              </a:ext>
            </a:extLst>
          </p:cNvPr>
          <p:cNvSpPr/>
          <p:nvPr/>
        </p:nvSpPr>
        <p:spPr>
          <a:xfrm>
            <a:off x="7755526" y="4700125"/>
            <a:ext cx="1726178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513843FE-AFFF-E1F4-59F0-7DB799F06AFA}"/>
              </a:ext>
            </a:extLst>
          </p:cNvPr>
          <p:cNvSpPr/>
          <p:nvPr/>
        </p:nvSpPr>
        <p:spPr>
          <a:xfrm>
            <a:off x="11257504" y="4259694"/>
            <a:ext cx="474427" cy="25637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26261B77-487E-415A-C7C1-AB90E0ED9C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1946" y="282784"/>
            <a:ext cx="6333810" cy="124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9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3D26905-1A67-85E9-D449-6B134C09B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/>
              <a:t>Lists</a:t>
            </a:r>
            <a:r>
              <a:rPr lang="nl-NL" dirty="0"/>
              <a:t> can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modified</a:t>
            </a:r>
            <a:r>
              <a:rPr lang="nl-NL" dirty="0"/>
              <a:t> </a:t>
            </a:r>
            <a:r>
              <a:rPr lang="nl-NL" dirty="0" err="1"/>
              <a:t>just</a:t>
            </a:r>
            <a:r>
              <a:rPr lang="nl-NL" dirty="0"/>
              <a:t> like strings</a:t>
            </a:r>
          </a:p>
          <a:p>
            <a:pPr marL="457200" lvl="1" indent="0">
              <a:buNone/>
            </a:pPr>
            <a:endParaRPr lang="nl-NL" dirty="0"/>
          </a:p>
          <a:p>
            <a:pPr lvl="1"/>
            <a:r>
              <a:rPr lang="nl-NL" dirty="0"/>
              <a:t>Access  				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 err="1"/>
              <a:t>Concatenate</a:t>
            </a:r>
            <a:r>
              <a:rPr lang="nl-NL" dirty="0"/>
              <a:t>			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 err="1"/>
              <a:t>Multiply</a:t>
            </a:r>
            <a:r>
              <a:rPr lang="nl-NL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– Operations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A94E1980-D106-AE71-482E-DC440FC88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030" y="3835411"/>
            <a:ext cx="4574392" cy="131448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2A1D7455-4C19-209A-846E-79E14B576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919" y="5329277"/>
            <a:ext cx="2178797" cy="1314481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6888035F-8F02-2D61-67F8-1EDD42303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033" y="2325097"/>
            <a:ext cx="4267843" cy="1330928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3148E483-9B91-D78F-6A3D-131C85614330}"/>
              </a:ext>
            </a:extLst>
          </p:cNvPr>
          <p:cNvSpPr/>
          <p:nvPr/>
        </p:nvSpPr>
        <p:spPr>
          <a:xfrm>
            <a:off x="2841919" y="3260583"/>
            <a:ext cx="4100419" cy="39544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7163066C-49BC-ADF8-4506-A95F34841FE3}"/>
              </a:ext>
            </a:extLst>
          </p:cNvPr>
          <p:cNvSpPr/>
          <p:nvPr/>
        </p:nvSpPr>
        <p:spPr>
          <a:xfrm>
            <a:off x="3671842" y="4734212"/>
            <a:ext cx="4318061" cy="39544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80BC4644-0CD5-A20F-A405-CE6AD2237EF1}"/>
              </a:ext>
            </a:extLst>
          </p:cNvPr>
          <p:cNvSpPr/>
          <p:nvPr/>
        </p:nvSpPr>
        <p:spPr>
          <a:xfrm>
            <a:off x="2924017" y="6248316"/>
            <a:ext cx="2029724" cy="39544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004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3D26905-1A67-85E9-D449-6B134C09B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nl-NL" dirty="0"/>
              <a:t>Get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length</a:t>
            </a:r>
            <a:r>
              <a:rPr lang="nl-NL" dirty="0"/>
              <a:t> of a list: </a:t>
            </a:r>
            <a:r>
              <a:rPr lang="nl-NL" dirty="0" err="1"/>
              <a:t>len</a:t>
            </a:r>
            <a:r>
              <a:rPr lang="nl-NL" dirty="0"/>
              <a:t>()  				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/>
              <a:t>Get </a:t>
            </a:r>
            <a:r>
              <a:rPr lang="nl-NL" dirty="0" err="1"/>
              <a:t>the</a:t>
            </a:r>
            <a:r>
              <a:rPr lang="nl-NL" dirty="0"/>
              <a:t> maximum </a:t>
            </a:r>
            <a:r>
              <a:rPr lang="nl-NL" dirty="0" err="1"/>
              <a:t>value</a:t>
            </a:r>
            <a:r>
              <a:rPr lang="nl-NL" dirty="0"/>
              <a:t> of a list: max()			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/>
              <a:t>Get </a:t>
            </a:r>
            <a:r>
              <a:rPr lang="nl-NL" dirty="0" err="1"/>
              <a:t>the</a:t>
            </a:r>
            <a:r>
              <a:rPr lang="nl-NL" dirty="0"/>
              <a:t> minimum </a:t>
            </a:r>
            <a:r>
              <a:rPr lang="nl-NL" dirty="0" err="1"/>
              <a:t>value</a:t>
            </a:r>
            <a:r>
              <a:rPr lang="nl-NL" dirty="0"/>
              <a:t> of a list: min()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 err="1"/>
              <a:t>Compare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lists</a:t>
            </a:r>
            <a:r>
              <a:rPr lang="nl-NL" dirty="0"/>
              <a:t>: ==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– Operations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0C60A79-BB3D-0E5F-30F2-A623C9972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394" y="706236"/>
            <a:ext cx="4582164" cy="64779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E97AA21-299B-F734-6CF9-9B0FC3877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630" y="1740436"/>
            <a:ext cx="1400370" cy="1057423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3148E483-9B91-D78F-6A3D-131C85614330}"/>
              </a:ext>
            </a:extLst>
          </p:cNvPr>
          <p:cNvSpPr/>
          <p:nvPr/>
        </p:nvSpPr>
        <p:spPr>
          <a:xfrm>
            <a:off x="5726097" y="2411548"/>
            <a:ext cx="1294904" cy="39544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4F8B0AE0-CACE-B500-C9EE-4C26CEB89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963" y="2886616"/>
            <a:ext cx="1371791" cy="1066949"/>
          </a:xfrm>
          <a:prstGeom prst="rect">
            <a:avLst/>
          </a:prstGeom>
        </p:spPr>
      </p:pic>
      <p:sp>
        <p:nvSpPr>
          <p:cNvPr id="13" name="Rechthoek 12">
            <a:extLst>
              <a:ext uri="{FF2B5EF4-FFF2-40B4-BE49-F238E27FC236}">
                <a16:creationId xmlns:a16="http://schemas.microsoft.com/office/drawing/2014/main" id="{7163066C-49BC-ADF8-4506-A95F34841FE3}"/>
              </a:ext>
            </a:extLst>
          </p:cNvPr>
          <p:cNvSpPr/>
          <p:nvPr/>
        </p:nvSpPr>
        <p:spPr>
          <a:xfrm>
            <a:off x="6672495" y="3558123"/>
            <a:ext cx="1184243" cy="39544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v</a:t>
            </a:r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3F3E0A8B-69FB-89F6-FE7C-287788561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5963" y="4051011"/>
            <a:ext cx="1400370" cy="1038370"/>
          </a:xfrm>
          <a:prstGeom prst="rect">
            <a:avLst/>
          </a:prstGeom>
        </p:spPr>
      </p:pic>
      <p:sp>
        <p:nvSpPr>
          <p:cNvPr id="19" name="Rechthoek 18">
            <a:extLst>
              <a:ext uri="{FF2B5EF4-FFF2-40B4-BE49-F238E27FC236}">
                <a16:creationId xmlns:a16="http://schemas.microsoft.com/office/drawing/2014/main" id="{D2365B9A-DF2B-150B-0C58-4784F073FE79}"/>
              </a:ext>
            </a:extLst>
          </p:cNvPr>
          <p:cNvSpPr/>
          <p:nvPr/>
        </p:nvSpPr>
        <p:spPr>
          <a:xfrm>
            <a:off x="6672495" y="4729616"/>
            <a:ext cx="1184243" cy="39544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v</a:t>
            </a:r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661B5C53-B471-7F95-AC4F-7D7D5323D0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6799" y="5183498"/>
            <a:ext cx="3200847" cy="1057423"/>
          </a:xfrm>
          <a:prstGeom prst="rect">
            <a:avLst/>
          </a:prstGeom>
        </p:spPr>
      </p:pic>
      <p:sp>
        <p:nvSpPr>
          <p:cNvPr id="14" name="Rechthoek 13">
            <a:extLst>
              <a:ext uri="{FF2B5EF4-FFF2-40B4-BE49-F238E27FC236}">
                <a16:creationId xmlns:a16="http://schemas.microsoft.com/office/drawing/2014/main" id="{80BC4644-0CD5-A20F-A405-CE6AD2237EF1}"/>
              </a:ext>
            </a:extLst>
          </p:cNvPr>
          <p:cNvSpPr/>
          <p:nvPr/>
        </p:nvSpPr>
        <p:spPr>
          <a:xfrm>
            <a:off x="4545117" y="5878967"/>
            <a:ext cx="2947636" cy="39544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7C118B49-3FF2-4BE7-AD3A-3A08F81D54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9716" y="5208703"/>
            <a:ext cx="2915057" cy="1028844"/>
          </a:xfrm>
          <a:prstGeom prst="rect">
            <a:avLst/>
          </a:prstGeom>
        </p:spPr>
      </p:pic>
      <p:sp>
        <p:nvSpPr>
          <p:cNvPr id="24" name="Rechthoek 23">
            <a:extLst>
              <a:ext uri="{FF2B5EF4-FFF2-40B4-BE49-F238E27FC236}">
                <a16:creationId xmlns:a16="http://schemas.microsoft.com/office/drawing/2014/main" id="{4CC7C35C-B018-8DC3-6B93-1E774973DB60}"/>
              </a:ext>
            </a:extLst>
          </p:cNvPr>
          <p:cNvSpPr/>
          <p:nvPr/>
        </p:nvSpPr>
        <p:spPr>
          <a:xfrm>
            <a:off x="8159808" y="5871215"/>
            <a:ext cx="2743200" cy="39544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Footer Placeholder 3">
            <a:extLst>
              <a:ext uri="{FF2B5EF4-FFF2-40B4-BE49-F238E27FC236}">
                <a16:creationId xmlns:a16="http://schemas.microsoft.com/office/drawing/2014/main" id="{22905940-FD3A-7FFD-9FB6-5D1DFDC2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algn="l"/>
            <a:r>
              <a:rPr lang="en-US" b="1" dirty="0" err="1"/>
              <a:t>Arba</a:t>
            </a:r>
            <a:r>
              <a:rPr lang="en-US" b="1" dirty="0"/>
              <a:t> Minch University | Python training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5896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9" grpId="0" animBg="1"/>
      <p:bldP spid="14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3D26905-1A67-85E9-D449-6B134C09B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item </a:t>
            </a:r>
            <a:r>
              <a:rPr lang="nl-NL" dirty="0" err="1"/>
              <a:t>to</a:t>
            </a:r>
            <a:r>
              <a:rPr lang="nl-NL" dirty="0"/>
              <a:t> a list: .append()  				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/>
              <a:t>Change </a:t>
            </a:r>
            <a:r>
              <a:rPr lang="nl-NL" dirty="0" err="1"/>
              <a:t>an</a:t>
            </a:r>
            <a:r>
              <a:rPr lang="nl-NL" dirty="0"/>
              <a:t> item in a list: .</a:t>
            </a:r>
            <a:r>
              <a:rPr lang="nl-NL" dirty="0" err="1"/>
              <a:t>insert</a:t>
            </a:r>
            <a:r>
              <a:rPr lang="nl-NL" dirty="0"/>
              <a:t>()			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 err="1"/>
              <a:t>Remove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item from a list: .</a:t>
            </a:r>
            <a:r>
              <a:rPr lang="nl-NL" dirty="0" err="1"/>
              <a:t>remove</a:t>
            </a:r>
            <a:r>
              <a:rPr lang="nl-NL" dirty="0"/>
              <a:t>()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 err="1"/>
              <a:t>Sort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 in a list: .</a:t>
            </a:r>
            <a:r>
              <a:rPr lang="nl-NL" dirty="0" err="1"/>
              <a:t>sort</a:t>
            </a:r>
            <a:r>
              <a:rPr lang="nl-NL" dirty="0"/>
              <a:t>()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– Modifying</a:t>
            </a:r>
            <a:endParaRPr lang="en-GB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B1E6E02-5247-D910-5B2D-AAEF538E7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581" y="185738"/>
            <a:ext cx="4315427" cy="1381318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AFC3F7F1-23FF-2ADF-F7F7-EEEBC56AED08}"/>
              </a:ext>
            </a:extLst>
          </p:cNvPr>
          <p:cNvSpPr/>
          <p:nvPr/>
        </p:nvSpPr>
        <p:spPr>
          <a:xfrm>
            <a:off x="6681723" y="1188358"/>
            <a:ext cx="4157912" cy="39544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9EAD6428-65F1-7412-FC46-EC64C5EB3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487" y="1714842"/>
            <a:ext cx="3860533" cy="1113615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3148E483-9B91-D78F-6A3D-131C85614330}"/>
              </a:ext>
            </a:extLst>
          </p:cNvPr>
          <p:cNvSpPr/>
          <p:nvPr/>
        </p:nvSpPr>
        <p:spPr>
          <a:xfrm>
            <a:off x="7295102" y="2461954"/>
            <a:ext cx="3796918" cy="39544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F778EA36-F8B1-21C6-5DB2-C09C5DC64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1487" y="2893256"/>
            <a:ext cx="4340576" cy="1230662"/>
          </a:xfrm>
          <a:prstGeom prst="rect">
            <a:avLst/>
          </a:prstGeom>
        </p:spPr>
      </p:pic>
      <p:pic>
        <p:nvPicPr>
          <p:cNvPr id="22" name="Afbeelding 21">
            <a:extLst>
              <a:ext uri="{FF2B5EF4-FFF2-40B4-BE49-F238E27FC236}">
                <a16:creationId xmlns:a16="http://schemas.microsoft.com/office/drawing/2014/main" id="{7DD2D1CB-E591-DAD5-0217-E390AA584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1487" y="4159778"/>
            <a:ext cx="3020544" cy="1085623"/>
          </a:xfrm>
          <a:prstGeom prst="rect">
            <a:avLst/>
          </a:prstGeom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6747052A-F662-F6E6-0610-92B03FE1D6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1487" y="5326486"/>
            <a:ext cx="2578338" cy="1380169"/>
          </a:xfrm>
          <a:prstGeom prst="rect">
            <a:avLst/>
          </a:prstGeom>
        </p:spPr>
      </p:pic>
      <p:sp>
        <p:nvSpPr>
          <p:cNvPr id="27" name="Rechthoek 26">
            <a:extLst>
              <a:ext uri="{FF2B5EF4-FFF2-40B4-BE49-F238E27FC236}">
                <a16:creationId xmlns:a16="http://schemas.microsoft.com/office/drawing/2014/main" id="{F90C321C-F7F9-1B72-BCFF-C9C3437592F9}"/>
              </a:ext>
            </a:extLst>
          </p:cNvPr>
          <p:cNvSpPr/>
          <p:nvPr/>
        </p:nvSpPr>
        <p:spPr>
          <a:xfrm>
            <a:off x="7324693" y="3728476"/>
            <a:ext cx="4247370" cy="39544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88626ABB-A3CB-A923-1953-7E24179878EA}"/>
              </a:ext>
            </a:extLst>
          </p:cNvPr>
          <p:cNvSpPr/>
          <p:nvPr/>
        </p:nvSpPr>
        <p:spPr>
          <a:xfrm>
            <a:off x="7301185" y="4906331"/>
            <a:ext cx="2950846" cy="39544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242A507B-7B5A-C909-7A4A-212E97293AA4}"/>
              </a:ext>
            </a:extLst>
          </p:cNvPr>
          <p:cNvSpPr/>
          <p:nvPr/>
        </p:nvSpPr>
        <p:spPr>
          <a:xfrm>
            <a:off x="7324693" y="6352884"/>
            <a:ext cx="2405233" cy="39544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FF63434D-4BBB-0FA2-077A-4E4551494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algn="l"/>
            <a:r>
              <a:rPr lang="en-US" b="1" dirty="0" err="1"/>
              <a:t>Arba</a:t>
            </a:r>
            <a:r>
              <a:rPr lang="en-US" b="1" dirty="0"/>
              <a:t> Minch University | Python training</a:t>
            </a:r>
            <a:endParaRPr lang="en-NL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EEC557F7-EBD4-68E8-5677-76ED1B233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328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27" grpId="0" animBg="1"/>
      <p:bldP spid="28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– if / </a:t>
            </a:r>
            <a:r>
              <a:rPr lang="en-US" dirty="0" err="1"/>
              <a:t>elif</a:t>
            </a:r>
            <a:r>
              <a:rPr lang="en-US" dirty="0"/>
              <a:t> / else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US" dirty="0"/>
              <a:t>With </a:t>
            </a:r>
            <a:r>
              <a:rPr lang="en-US" b="1" dirty="0"/>
              <a:t>if</a:t>
            </a:r>
            <a:r>
              <a:rPr lang="en-US" dirty="0"/>
              <a:t>, </a:t>
            </a:r>
            <a:r>
              <a:rPr lang="en-US" b="1" dirty="0" err="1"/>
              <a:t>elif</a:t>
            </a:r>
            <a:r>
              <a:rPr lang="en-US" dirty="0"/>
              <a:t>, and </a:t>
            </a:r>
            <a:r>
              <a:rPr lang="en-US" b="1" dirty="0"/>
              <a:t>else</a:t>
            </a:r>
            <a:r>
              <a:rPr lang="en-US" dirty="0"/>
              <a:t> we can control the execution of certain parts of a program</a:t>
            </a:r>
          </a:p>
          <a:p>
            <a:r>
              <a:rPr lang="en-US" dirty="0"/>
              <a:t>Execute some code </a:t>
            </a:r>
            <a:r>
              <a:rPr lang="en-US" b="1" dirty="0"/>
              <a:t>if</a:t>
            </a:r>
            <a:r>
              <a:rPr lang="en-US" dirty="0"/>
              <a:t> some condition is True</a:t>
            </a:r>
          </a:p>
          <a:p>
            <a:r>
              <a:rPr lang="en-US" dirty="0"/>
              <a:t>Remember booleans?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AA15B4B-EA6D-89A6-054E-5945F081B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259" y="3974603"/>
            <a:ext cx="1267002" cy="1609950"/>
          </a:xfrm>
          <a:prstGeom prst="rect">
            <a:avLst/>
          </a:prstGeom>
        </p:spPr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id="{2E3138CF-E1E4-5F8C-E17E-6722E4726FC6}"/>
              </a:ext>
            </a:extLst>
          </p:cNvPr>
          <p:cNvSpPr/>
          <p:nvPr/>
        </p:nvSpPr>
        <p:spPr>
          <a:xfrm>
            <a:off x="1087120" y="5084803"/>
            <a:ext cx="1151662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6340A8AA-898C-3587-9A6B-2C219C242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059" y="3974603"/>
            <a:ext cx="2953162" cy="1571844"/>
          </a:xfrm>
          <a:prstGeom prst="rect">
            <a:avLst/>
          </a:prstGeom>
        </p:spPr>
      </p:pic>
      <p:sp>
        <p:nvSpPr>
          <p:cNvPr id="13" name="Rechthoek 12">
            <a:extLst>
              <a:ext uri="{FF2B5EF4-FFF2-40B4-BE49-F238E27FC236}">
                <a16:creationId xmlns:a16="http://schemas.microsoft.com/office/drawing/2014/main" id="{57528A91-F911-AAB3-631E-E94D4664A0AA}"/>
              </a:ext>
            </a:extLst>
          </p:cNvPr>
          <p:cNvSpPr/>
          <p:nvPr/>
        </p:nvSpPr>
        <p:spPr>
          <a:xfrm>
            <a:off x="2743200" y="5084803"/>
            <a:ext cx="1151662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2C4ADB7B-9FE0-3395-D757-9D377497D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019" y="3974603"/>
            <a:ext cx="5153744" cy="1933845"/>
          </a:xfrm>
          <a:prstGeom prst="rect">
            <a:avLst/>
          </a:prstGeom>
        </p:spPr>
      </p:pic>
      <p:sp>
        <p:nvSpPr>
          <p:cNvPr id="16" name="Rechthoek 15">
            <a:extLst>
              <a:ext uri="{FF2B5EF4-FFF2-40B4-BE49-F238E27FC236}">
                <a16:creationId xmlns:a16="http://schemas.microsoft.com/office/drawing/2014/main" id="{2F9B5FC3-B8DC-5FA6-3D2F-47484F28F046}"/>
              </a:ext>
            </a:extLst>
          </p:cNvPr>
          <p:cNvSpPr/>
          <p:nvPr/>
        </p:nvSpPr>
        <p:spPr>
          <a:xfrm>
            <a:off x="6027968" y="5425512"/>
            <a:ext cx="3116032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852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– Examples</a:t>
            </a:r>
            <a:endParaRPr lang="en-GB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EF2EDF0-6840-9B50-C0A0-B90235AAF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818" y="2043329"/>
            <a:ext cx="3788363" cy="2962007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5AFCF201-4775-9B5A-9017-9CC55C52E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algn="l"/>
            <a:r>
              <a:rPr lang="en-US" b="1" dirty="0" err="1"/>
              <a:t>Arba</a:t>
            </a:r>
            <a:r>
              <a:rPr lang="en-US" b="1" dirty="0"/>
              <a:t> Minch University | Python training</a:t>
            </a:r>
            <a:endParaRPr lang="en-NL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F0240491-28FB-E36F-F688-403D9178E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968094E9-06FF-C27F-893A-B590E620B1E2}"/>
              </a:ext>
            </a:extLst>
          </p:cNvPr>
          <p:cNvSpPr/>
          <p:nvPr/>
        </p:nvSpPr>
        <p:spPr>
          <a:xfrm>
            <a:off x="4352738" y="4542346"/>
            <a:ext cx="3566143" cy="105058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316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– Examples</a:t>
            </a:r>
            <a:endParaRPr lang="en-GB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5AFCF201-4775-9B5A-9017-9CC55C52E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algn="l"/>
            <a:r>
              <a:rPr lang="en-US" b="1" dirty="0" err="1"/>
              <a:t>Arba</a:t>
            </a:r>
            <a:r>
              <a:rPr lang="en-US" b="1" dirty="0"/>
              <a:t> Minch University | Python training</a:t>
            </a:r>
            <a:endParaRPr lang="en-NL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F0240491-28FB-E36F-F688-403D9178E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F6A0B815-F926-6DB7-F31A-FF91E1567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049" y="1853253"/>
            <a:ext cx="5953901" cy="4032642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510B3512-D405-E8FF-26E4-EDC7A7994549}"/>
              </a:ext>
            </a:extLst>
          </p:cNvPr>
          <p:cNvSpPr/>
          <p:nvPr/>
        </p:nvSpPr>
        <p:spPr>
          <a:xfrm>
            <a:off x="3251907" y="5442291"/>
            <a:ext cx="5750050" cy="60617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8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– Examples</a:t>
            </a:r>
            <a:endParaRPr lang="en-GB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5AFCF201-4775-9B5A-9017-9CC55C52E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algn="l"/>
            <a:r>
              <a:rPr lang="en-US" b="1" dirty="0" err="1"/>
              <a:t>Arba</a:t>
            </a:r>
            <a:r>
              <a:rPr lang="en-US" b="1" dirty="0"/>
              <a:t> Minch University | Python training</a:t>
            </a:r>
            <a:endParaRPr lang="en-NL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F0240491-28FB-E36F-F688-403D9178E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1B4C4C28-2010-5B4D-FC16-407DC1D0C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979" y="1959591"/>
            <a:ext cx="4888042" cy="3752231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C16469F4-3A5E-DE2E-B667-24FDEF9BA071}"/>
              </a:ext>
            </a:extLst>
          </p:cNvPr>
          <p:cNvSpPr/>
          <p:nvPr/>
        </p:nvSpPr>
        <p:spPr>
          <a:xfrm>
            <a:off x="3760129" y="5270252"/>
            <a:ext cx="4779891" cy="78431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07074F5-AA72-6BF7-6128-9814F518301F}"/>
              </a:ext>
            </a:extLst>
          </p:cNvPr>
          <p:cNvSpPr/>
          <p:nvPr/>
        </p:nvSpPr>
        <p:spPr>
          <a:xfrm>
            <a:off x="3760129" y="2066893"/>
            <a:ext cx="4779891" cy="41885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729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3D26905-1A67-85E9-D449-6B134C09B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dictionary is a list, but with another value as index. This value is called the key.</a:t>
            </a:r>
          </a:p>
          <a:p>
            <a:r>
              <a:rPr lang="en-US" dirty="0"/>
              <a:t>A dictionary can be created by listing key-value pairs </a:t>
            </a:r>
          </a:p>
          <a:p>
            <a:pPr lvl="1"/>
            <a:r>
              <a:rPr lang="en-US" dirty="0"/>
              <a:t>Inside curly braces				{}</a:t>
            </a:r>
          </a:p>
          <a:p>
            <a:pPr lvl="1"/>
            <a:r>
              <a:rPr lang="en-US" dirty="0"/>
              <a:t>Items are separated by a comma 		 ,</a:t>
            </a:r>
          </a:p>
          <a:p>
            <a:pPr lvl="1"/>
            <a:r>
              <a:rPr lang="en-US" dirty="0"/>
              <a:t>Key-value pairs are connected by a colon	 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sz="1200" dirty="0"/>
          </a:p>
          <a:p>
            <a:r>
              <a:rPr lang="en-US" dirty="0"/>
              <a:t>Can hold al datatypes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CA69C4E-C06D-37ED-9EE3-1DEADF2E8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72" y="4620369"/>
            <a:ext cx="9716856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3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3D26905-1A67-85E9-D449-6B134C09B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in a dictionary can be accessed by using square brackets</a:t>
            </a:r>
          </a:p>
          <a:p>
            <a:pPr lvl="1"/>
            <a:r>
              <a:rPr lang="en-US" dirty="0"/>
              <a:t>Same as lists, although now using the </a:t>
            </a:r>
            <a:r>
              <a:rPr lang="en-US" b="1" dirty="0"/>
              <a:t>key</a:t>
            </a:r>
            <a:r>
              <a:rPr lang="en-US" dirty="0"/>
              <a:t> instead of index</a:t>
            </a:r>
          </a:p>
          <a:p>
            <a:pPr lvl="1"/>
            <a:endParaRPr lang="en-US" dirty="0"/>
          </a:p>
          <a:p>
            <a:r>
              <a:rPr lang="en-US" dirty="0"/>
              <a:t>You can access the keys all at once using .keys()</a:t>
            </a:r>
          </a:p>
          <a:p>
            <a:endParaRPr lang="en-US" dirty="0"/>
          </a:p>
          <a:p>
            <a:endParaRPr lang="en-US" dirty="0"/>
          </a:p>
          <a:p>
            <a:endParaRPr lang="en-US" sz="1100" dirty="0"/>
          </a:p>
          <a:p>
            <a:r>
              <a:rPr lang="en-US" dirty="0"/>
              <a:t>You can access the values all at once using .values()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– Accessing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CA69C4E-C06D-37ED-9EE3-1DEADF2E8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557" y="0"/>
            <a:ext cx="8598886" cy="531108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230C54B7-0FDC-B6B8-61FB-B3993EF40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113" y="2342998"/>
            <a:ext cx="1876687" cy="1086002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4000B3E3-B61F-AE8D-D978-A2DEF9C9F4F4}"/>
              </a:ext>
            </a:extLst>
          </p:cNvPr>
          <p:cNvSpPr/>
          <p:nvPr/>
        </p:nvSpPr>
        <p:spPr>
          <a:xfrm>
            <a:off x="9610875" y="2970013"/>
            <a:ext cx="1659797" cy="45898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84FD5D3D-E2E3-EDD4-5705-3C053FE55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445" y="3568930"/>
            <a:ext cx="5934903" cy="1105054"/>
          </a:xfrm>
          <a:prstGeom prst="rect">
            <a:avLst/>
          </a:prstGeom>
        </p:spPr>
      </p:pic>
      <p:sp>
        <p:nvSpPr>
          <p:cNvPr id="13" name="Rechthoek 12">
            <a:extLst>
              <a:ext uri="{FF2B5EF4-FFF2-40B4-BE49-F238E27FC236}">
                <a16:creationId xmlns:a16="http://schemas.microsoft.com/office/drawing/2014/main" id="{538DD487-7CF1-C2E5-249B-19B159760169}"/>
              </a:ext>
            </a:extLst>
          </p:cNvPr>
          <p:cNvSpPr/>
          <p:nvPr/>
        </p:nvSpPr>
        <p:spPr>
          <a:xfrm>
            <a:off x="1644475" y="4228424"/>
            <a:ext cx="5834873" cy="45898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C95181FA-7C16-E025-3A02-8A5654C394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4445" y="5425926"/>
            <a:ext cx="6592220" cy="1066949"/>
          </a:xfrm>
          <a:prstGeom prst="rect">
            <a:avLst/>
          </a:prstGeom>
        </p:spPr>
      </p:pic>
      <p:sp>
        <p:nvSpPr>
          <p:cNvPr id="16" name="Rechthoek 15">
            <a:extLst>
              <a:ext uri="{FF2B5EF4-FFF2-40B4-BE49-F238E27FC236}">
                <a16:creationId xmlns:a16="http://schemas.microsoft.com/office/drawing/2014/main" id="{089293CE-0B77-C0F0-EE8F-737E7A91ED69}"/>
              </a:ext>
            </a:extLst>
          </p:cNvPr>
          <p:cNvSpPr/>
          <p:nvPr/>
        </p:nvSpPr>
        <p:spPr>
          <a:xfrm>
            <a:off x="1644475" y="6070533"/>
            <a:ext cx="6492190" cy="45898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13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3D26905-1A67-85E9-D449-6B134C09B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322" y="1690688"/>
            <a:ext cx="10515600" cy="4351338"/>
          </a:xfrm>
        </p:spPr>
        <p:txBody>
          <a:bodyPr/>
          <a:lstStyle/>
          <a:p>
            <a:pPr lvl="1"/>
            <a:r>
              <a:rPr lang="en-US" dirty="0"/>
              <a:t>Changing a value</a:t>
            </a:r>
          </a:p>
          <a:p>
            <a:pPr lvl="1"/>
            <a:endParaRPr lang="en-US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pPr lvl="1"/>
            <a:r>
              <a:rPr lang="en-US" dirty="0"/>
              <a:t>Adding a key-value pair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2000" dirty="0"/>
          </a:p>
          <a:p>
            <a:pPr lvl="1"/>
            <a:endParaRPr lang="en-US" dirty="0"/>
          </a:p>
          <a:p>
            <a:pPr lvl="1"/>
            <a:r>
              <a:rPr lang="en-US" dirty="0"/>
              <a:t>Deleting a key-value pair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– Modifying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CA69C4E-C06D-37ED-9EE3-1DEADF2E8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557" y="0"/>
            <a:ext cx="8598886" cy="531108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B0539D97-A1DF-051A-227A-7CE11BE86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556" y="2106902"/>
            <a:ext cx="8270721" cy="1244497"/>
          </a:xfrm>
          <a:prstGeom prst="rect">
            <a:avLst/>
          </a:prstGeom>
        </p:spPr>
      </p:pic>
      <p:sp>
        <p:nvSpPr>
          <p:cNvPr id="16" name="Rechthoek 15">
            <a:extLst>
              <a:ext uri="{FF2B5EF4-FFF2-40B4-BE49-F238E27FC236}">
                <a16:creationId xmlns:a16="http://schemas.microsoft.com/office/drawing/2014/main" id="{089293CE-0B77-C0F0-EE8F-737E7A91ED69}"/>
              </a:ext>
            </a:extLst>
          </p:cNvPr>
          <p:cNvSpPr/>
          <p:nvPr/>
        </p:nvSpPr>
        <p:spPr>
          <a:xfrm>
            <a:off x="1903088" y="2975621"/>
            <a:ext cx="8164189" cy="45898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B6CD1A60-00EA-389F-3567-9A1EC2BC1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114" y="3871987"/>
            <a:ext cx="11149771" cy="1299934"/>
          </a:xfrm>
          <a:prstGeom prst="rect">
            <a:avLst/>
          </a:prstGeom>
        </p:spPr>
      </p:pic>
      <p:sp>
        <p:nvSpPr>
          <p:cNvPr id="14" name="Rechthoek 13">
            <a:extLst>
              <a:ext uri="{FF2B5EF4-FFF2-40B4-BE49-F238E27FC236}">
                <a16:creationId xmlns:a16="http://schemas.microsoft.com/office/drawing/2014/main" id="{4A11B63F-007F-4802-5FC6-8BD7D1723935}"/>
              </a:ext>
            </a:extLst>
          </p:cNvPr>
          <p:cNvSpPr/>
          <p:nvPr/>
        </p:nvSpPr>
        <p:spPr>
          <a:xfrm>
            <a:off x="614616" y="4710044"/>
            <a:ext cx="11056269" cy="45898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AAB5DC1E-A9B0-D741-0C1E-93B9E9EC92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4005" y="5578878"/>
            <a:ext cx="8377490" cy="1297045"/>
          </a:xfrm>
          <a:prstGeom prst="rect">
            <a:avLst/>
          </a:prstGeom>
        </p:spPr>
      </p:pic>
      <p:sp>
        <p:nvSpPr>
          <p:cNvPr id="19" name="Rechthoek 18">
            <a:extLst>
              <a:ext uri="{FF2B5EF4-FFF2-40B4-BE49-F238E27FC236}">
                <a16:creationId xmlns:a16="http://schemas.microsoft.com/office/drawing/2014/main" id="{43A64597-1178-7C65-E06A-3040B901B78F}"/>
              </a:ext>
            </a:extLst>
          </p:cNvPr>
          <p:cNvSpPr/>
          <p:nvPr/>
        </p:nvSpPr>
        <p:spPr>
          <a:xfrm>
            <a:off x="2041636" y="6466552"/>
            <a:ext cx="8289860" cy="36512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42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3D26905-1A67-85E9-D449-6B134C09B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r>
              <a:rPr lang="en-US" dirty="0"/>
              <a:t>You can loop over dictionaries</a:t>
            </a:r>
          </a:p>
          <a:p>
            <a:r>
              <a:rPr lang="en-US" dirty="0"/>
              <a:t>Looping over the dictionary gives the keys</a:t>
            </a:r>
          </a:p>
          <a:p>
            <a:r>
              <a:rPr lang="en-US" dirty="0"/>
              <a:t>But there are multiple ways to get the values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– Looping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B47F679-4D2B-9E6E-DA2E-08F60E0CF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794" y="0"/>
            <a:ext cx="9326411" cy="570641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7A2837FE-38BD-EB1E-6458-612572A69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28" y="3560111"/>
            <a:ext cx="2476846" cy="2276793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AE0A1911-E8E4-A4A5-4495-60CF6C1F1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219" y="3541059"/>
            <a:ext cx="3048425" cy="2267266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FBD7B5EF-B7C3-B19F-6192-AC97813694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7092" y="3541059"/>
            <a:ext cx="3762900" cy="2314898"/>
          </a:xfrm>
          <a:prstGeom prst="rect">
            <a:avLst/>
          </a:prstGeom>
        </p:spPr>
      </p:pic>
      <p:sp>
        <p:nvSpPr>
          <p:cNvPr id="19" name="Rechthoek 18">
            <a:extLst>
              <a:ext uri="{FF2B5EF4-FFF2-40B4-BE49-F238E27FC236}">
                <a16:creationId xmlns:a16="http://schemas.microsoft.com/office/drawing/2014/main" id="{43A64597-1178-7C65-E06A-3040B901B78F}"/>
              </a:ext>
            </a:extLst>
          </p:cNvPr>
          <p:cNvSpPr/>
          <p:nvPr/>
        </p:nvSpPr>
        <p:spPr>
          <a:xfrm>
            <a:off x="690467" y="4527651"/>
            <a:ext cx="2271968" cy="132830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50676A94-6B6D-9A11-50B0-B8A7658AB915}"/>
              </a:ext>
            </a:extLst>
          </p:cNvPr>
          <p:cNvSpPr/>
          <p:nvPr/>
        </p:nvSpPr>
        <p:spPr>
          <a:xfrm>
            <a:off x="4100865" y="4527651"/>
            <a:ext cx="2271968" cy="132830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0AB45DE4-B1AA-67E7-7777-9D64693847A0}"/>
              </a:ext>
            </a:extLst>
          </p:cNvPr>
          <p:cNvSpPr/>
          <p:nvPr/>
        </p:nvSpPr>
        <p:spPr>
          <a:xfrm>
            <a:off x="8062738" y="4498086"/>
            <a:ext cx="2271968" cy="132830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15D8D75C-85DA-01FD-AFD2-89DC5357E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</p:spTree>
    <p:extLst>
      <p:ext uri="{BB962C8B-B14F-4D97-AF65-F5344CB8AC3E}">
        <p14:creationId xmlns:p14="http://schemas.microsoft.com/office/powerpoint/2010/main" val="270075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19E23F-F0F6-BFD0-3DCB-CD1C5D790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7689"/>
            <a:ext cx="9144000" cy="1006474"/>
          </a:xfrm>
        </p:spPr>
        <p:txBody>
          <a:bodyPr/>
          <a:lstStyle/>
          <a:p>
            <a:r>
              <a:rPr lang="nl-NL" dirty="0" err="1"/>
              <a:t>Good</a:t>
            </a:r>
            <a:r>
              <a:rPr lang="nl-NL" dirty="0"/>
              <a:t> </a:t>
            </a:r>
            <a:r>
              <a:rPr lang="nl-NL" dirty="0" err="1"/>
              <a:t>luck</a:t>
            </a:r>
            <a:r>
              <a:rPr lang="nl-NL" dirty="0"/>
              <a:t>!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367FB31-5E9E-9AC1-6EC2-534DCBA40F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02CB25C-9BE1-5531-3CEC-C99EB4ED75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b="1" dirty="0" err="1"/>
              <a:t>Arba</a:t>
            </a:r>
            <a:r>
              <a:rPr lang="en-US" b="1" dirty="0"/>
              <a:t> Minch University | Python training</a:t>
            </a:r>
          </a:p>
        </p:txBody>
      </p:sp>
      <p:pic>
        <p:nvPicPr>
          <p:cNvPr id="5" name="Picture 2" descr="How Often You Should Work Out According to Experts – Cleveland Clinic">
            <a:extLst>
              <a:ext uri="{FF2B5EF4-FFF2-40B4-BE49-F238E27FC236}">
                <a16:creationId xmlns:a16="http://schemas.microsoft.com/office/drawing/2014/main" id="{C8C85A0D-CDE5-1712-B9C1-72D957624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71" y="1937389"/>
            <a:ext cx="5876858" cy="386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656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– if / </a:t>
            </a:r>
            <a:r>
              <a:rPr lang="en-US" dirty="0" err="1"/>
              <a:t>elif</a:t>
            </a:r>
            <a:r>
              <a:rPr lang="en-US" dirty="0"/>
              <a:t> / else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GB" dirty="0"/>
              <a:t>Some more examples: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If statements end with a </a:t>
            </a:r>
            <a:r>
              <a:rPr lang="en-GB" b="1" dirty="0"/>
              <a:t>:</a:t>
            </a:r>
          </a:p>
          <a:p>
            <a:r>
              <a:rPr lang="en-GB" dirty="0"/>
              <a:t>The code should be indented with a </a:t>
            </a:r>
            <a:r>
              <a:rPr lang="en-GB" b="1" dirty="0"/>
              <a:t>tab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365FE389-3DC3-D2BE-DC35-31F549E96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48" y="2535587"/>
            <a:ext cx="4887156" cy="1587348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98D897D4-EBA0-F888-5AB3-854FDA27A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516" y="2535587"/>
            <a:ext cx="6123656" cy="2269550"/>
          </a:xfrm>
          <a:prstGeom prst="rect">
            <a:avLst/>
          </a:prstGeom>
        </p:spPr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id="{2E3138CF-E1E4-5F8C-E17E-6722E4726FC6}"/>
              </a:ext>
            </a:extLst>
          </p:cNvPr>
          <p:cNvSpPr/>
          <p:nvPr/>
        </p:nvSpPr>
        <p:spPr>
          <a:xfrm>
            <a:off x="457200" y="3742405"/>
            <a:ext cx="3850640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57528A91-F911-AAB3-631E-E94D4664A0AA}"/>
              </a:ext>
            </a:extLst>
          </p:cNvPr>
          <p:cNvSpPr/>
          <p:nvPr/>
        </p:nvSpPr>
        <p:spPr>
          <a:xfrm>
            <a:off x="5831840" y="4097258"/>
            <a:ext cx="4592320" cy="70787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31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– if / </a:t>
            </a:r>
            <a:r>
              <a:rPr lang="en-US" dirty="0" err="1"/>
              <a:t>elif</a:t>
            </a:r>
            <a:r>
              <a:rPr lang="en-US" dirty="0"/>
              <a:t> / else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GB" dirty="0"/>
              <a:t>The code after the if statement should be indented with a </a:t>
            </a:r>
            <a:r>
              <a:rPr lang="en-GB" b="1" dirty="0"/>
              <a:t>tab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4C5CFD5-3144-3F88-8A47-93BBE2BBD2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20"/>
          <a:stretch/>
        </p:blipFill>
        <p:spPr>
          <a:xfrm>
            <a:off x="457200" y="2392457"/>
            <a:ext cx="3267531" cy="3642583"/>
          </a:xfrm>
          <a:prstGeom prst="rect">
            <a:avLst/>
          </a:prstGeom>
        </p:spPr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id="{2E3138CF-E1E4-5F8C-E17E-6722E4726FC6}"/>
              </a:ext>
            </a:extLst>
          </p:cNvPr>
          <p:cNvSpPr/>
          <p:nvPr/>
        </p:nvSpPr>
        <p:spPr>
          <a:xfrm>
            <a:off x="568960" y="4949431"/>
            <a:ext cx="3068320" cy="116688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7DD262F0-4568-63FE-3D6B-D4388121B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280" y="2392457"/>
            <a:ext cx="3258005" cy="2657846"/>
          </a:xfrm>
          <a:prstGeom prst="rect">
            <a:avLst/>
          </a:prstGeom>
        </p:spPr>
      </p:pic>
      <p:sp>
        <p:nvSpPr>
          <p:cNvPr id="13" name="Rechthoek 12">
            <a:extLst>
              <a:ext uri="{FF2B5EF4-FFF2-40B4-BE49-F238E27FC236}">
                <a16:creationId xmlns:a16="http://schemas.microsoft.com/office/drawing/2014/main" id="{57528A91-F911-AAB3-631E-E94D4664A0AA}"/>
              </a:ext>
            </a:extLst>
          </p:cNvPr>
          <p:cNvSpPr/>
          <p:nvPr/>
        </p:nvSpPr>
        <p:spPr>
          <a:xfrm>
            <a:off x="4105731" y="4595491"/>
            <a:ext cx="3068320" cy="152082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02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US" dirty="0"/>
              <a:t>With the if statement, the code is run if some condition is True</a:t>
            </a:r>
          </a:p>
          <a:p>
            <a:r>
              <a:rPr lang="en-US" dirty="0"/>
              <a:t>With the </a:t>
            </a:r>
            <a:r>
              <a:rPr lang="en-US" b="1" dirty="0"/>
              <a:t>else</a:t>
            </a:r>
            <a:r>
              <a:rPr lang="en-US" dirty="0"/>
              <a:t> statement, the code is run if the condition in the if statement is </a:t>
            </a:r>
            <a:r>
              <a:rPr lang="en-US" b="1" dirty="0"/>
              <a:t>False</a:t>
            </a:r>
            <a:endParaRPr lang="en-US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B2FD7888-A080-8F1D-B13C-EC46C6FC0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478" y="3234248"/>
            <a:ext cx="2786050" cy="23298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– if / </a:t>
            </a:r>
            <a:r>
              <a:rPr lang="en-US" dirty="0" err="1"/>
              <a:t>elif</a:t>
            </a:r>
            <a:r>
              <a:rPr lang="en-US" dirty="0"/>
              <a:t> / else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2E3138CF-E1E4-5F8C-E17E-6722E4726FC6}"/>
              </a:ext>
            </a:extLst>
          </p:cNvPr>
          <p:cNvSpPr/>
          <p:nvPr/>
        </p:nvSpPr>
        <p:spPr>
          <a:xfrm>
            <a:off x="638235" y="4808121"/>
            <a:ext cx="2643445" cy="109556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57528A91-F911-AAB3-631E-E94D4664A0AA}"/>
              </a:ext>
            </a:extLst>
          </p:cNvPr>
          <p:cNvSpPr/>
          <p:nvPr/>
        </p:nvSpPr>
        <p:spPr>
          <a:xfrm>
            <a:off x="4451939" y="5081101"/>
            <a:ext cx="2643445" cy="10159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D13AC4E-BA2F-CF28-FA24-6669BEA0C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61" y="3239328"/>
            <a:ext cx="2786050" cy="1541395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F5F3C18E-4762-222E-6944-39CEB5A2B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3995" y="3239328"/>
            <a:ext cx="2830630" cy="2248094"/>
          </a:xfrm>
          <a:prstGeom prst="rect">
            <a:avLst/>
          </a:prstGeom>
        </p:spPr>
      </p:pic>
      <p:sp>
        <p:nvSpPr>
          <p:cNvPr id="16" name="Rechthoek 15">
            <a:extLst>
              <a:ext uri="{FF2B5EF4-FFF2-40B4-BE49-F238E27FC236}">
                <a16:creationId xmlns:a16="http://schemas.microsoft.com/office/drawing/2014/main" id="{E1D24AF1-3BF7-F345-055E-2D87CFBA457C}"/>
              </a:ext>
            </a:extLst>
          </p:cNvPr>
          <p:cNvSpPr/>
          <p:nvPr/>
        </p:nvSpPr>
        <p:spPr>
          <a:xfrm>
            <a:off x="8287587" y="5081101"/>
            <a:ext cx="2643445" cy="10159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759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6802120" cy="4351338"/>
          </a:xfrm>
        </p:spPr>
        <p:txBody>
          <a:bodyPr/>
          <a:lstStyle/>
          <a:p>
            <a:r>
              <a:rPr lang="en-GB" dirty="0"/>
              <a:t>With the </a:t>
            </a:r>
            <a:r>
              <a:rPr lang="en-GB" b="1" dirty="0" err="1"/>
              <a:t>elif</a:t>
            </a:r>
            <a:r>
              <a:rPr lang="en-GB" dirty="0"/>
              <a:t> (else if) statement you can add extra conditions in between if and else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– if / </a:t>
            </a:r>
            <a:r>
              <a:rPr lang="en-US" dirty="0" err="1"/>
              <a:t>elif</a:t>
            </a:r>
            <a:r>
              <a:rPr lang="en-US" dirty="0"/>
              <a:t> / else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11116DC3-C61A-3363-1C0A-691339556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95" y="2953794"/>
            <a:ext cx="3232546" cy="2437878"/>
          </a:xfrm>
          <a:prstGeom prst="rect">
            <a:avLst/>
          </a:prstGeom>
        </p:spPr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id="{2E3138CF-E1E4-5F8C-E17E-6722E4726FC6}"/>
              </a:ext>
            </a:extLst>
          </p:cNvPr>
          <p:cNvSpPr/>
          <p:nvPr/>
        </p:nvSpPr>
        <p:spPr>
          <a:xfrm>
            <a:off x="672129" y="4994924"/>
            <a:ext cx="3052347" cy="68777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FCF78E91-8D61-B752-19D8-731B98022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0143" y="2762065"/>
            <a:ext cx="3232547" cy="2920634"/>
          </a:xfrm>
          <a:prstGeom prst="rect">
            <a:avLst/>
          </a:prstGeom>
        </p:spPr>
      </p:pic>
      <p:sp>
        <p:nvSpPr>
          <p:cNvPr id="13" name="Rechthoek 12">
            <a:extLst>
              <a:ext uri="{FF2B5EF4-FFF2-40B4-BE49-F238E27FC236}">
                <a16:creationId xmlns:a16="http://schemas.microsoft.com/office/drawing/2014/main" id="{57528A91-F911-AAB3-631E-E94D4664A0AA}"/>
              </a:ext>
            </a:extLst>
          </p:cNvPr>
          <p:cNvSpPr/>
          <p:nvPr/>
        </p:nvSpPr>
        <p:spPr>
          <a:xfrm>
            <a:off x="4311461" y="5350728"/>
            <a:ext cx="3052347" cy="663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73BD11D3-74CB-55A8-E8BF-DAD482938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2692" y="222222"/>
            <a:ext cx="4029540" cy="5128506"/>
          </a:xfrm>
          <a:prstGeom prst="rect">
            <a:avLst/>
          </a:prstGeom>
        </p:spPr>
      </p:pic>
      <p:sp>
        <p:nvSpPr>
          <p:cNvPr id="16" name="Rechthoek 15">
            <a:extLst>
              <a:ext uri="{FF2B5EF4-FFF2-40B4-BE49-F238E27FC236}">
                <a16:creationId xmlns:a16="http://schemas.microsoft.com/office/drawing/2014/main" id="{E1D24AF1-3BF7-F345-055E-2D87CFBA457C}"/>
              </a:ext>
            </a:extLst>
          </p:cNvPr>
          <p:cNvSpPr/>
          <p:nvPr/>
        </p:nvSpPr>
        <p:spPr>
          <a:xfrm>
            <a:off x="7880925" y="4994924"/>
            <a:ext cx="3853875" cy="104298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494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GB" dirty="0"/>
              <a:t>Some more examples: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– if / </a:t>
            </a:r>
            <a:r>
              <a:rPr lang="en-US" dirty="0" err="1"/>
              <a:t>elif</a:t>
            </a:r>
            <a:r>
              <a:rPr lang="en-US" dirty="0"/>
              <a:t> / else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2D95314F-A4AA-44D2-DF51-A67F7FDFA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98" y="2302622"/>
            <a:ext cx="3947863" cy="3065050"/>
          </a:xfrm>
          <a:prstGeom prst="rect">
            <a:avLst/>
          </a:prstGeom>
        </p:spPr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id="{2E3138CF-E1E4-5F8C-E17E-6722E4726FC6}"/>
              </a:ext>
            </a:extLst>
          </p:cNvPr>
          <p:cNvSpPr/>
          <p:nvPr/>
        </p:nvSpPr>
        <p:spPr>
          <a:xfrm>
            <a:off x="468929" y="5013624"/>
            <a:ext cx="3716991" cy="68777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BA38B3A5-8F6B-E76E-BF62-AB11352B4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063" y="2302622"/>
            <a:ext cx="3867690" cy="3458058"/>
          </a:xfrm>
          <a:prstGeom prst="rect">
            <a:avLst/>
          </a:prstGeom>
        </p:spPr>
      </p:pic>
      <p:sp>
        <p:nvSpPr>
          <p:cNvPr id="13" name="Rechthoek 12">
            <a:extLst>
              <a:ext uri="{FF2B5EF4-FFF2-40B4-BE49-F238E27FC236}">
                <a16:creationId xmlns:a16="http://schemas.microsoft.com/office/drawing/2014/main" id="{57528A91-F911-AAB3-631E-E94D4664A0AA}"/>
              </a:ext>
            </a:extLst>
          </p:cNvPr>
          <p:cNvSpPr/>
          <p:nvPr/>
        </p:nvSpPr>
        <p:spPr>
          <a:xfrm>
            <a:off x="4650362" y="5428684"/>
            <a:ext cx="3650358" cy="663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082B3C4A-9A89-1B77-2530-BC1712F10D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0" y="2302622"/>
            <a:ext cx="3362794" cy="3753374"/>
          </a:xfrm>
          <a:prstGeom prst="rect">
            <a:avLst/>
          </a:prstGeom>
        </p:spPr>
      </p:pic>
      <p:sp>
        <p:nvSpPr>
          <p:cNvPr id="18" name="Rechthoek 17">
            <a:extLst>
              <a:ext uri="{FF2B5EF4-FFF2-40B4-BE49-F238E27FC236}">
                <a16:creationId xmlns:a16="http://schemas.microsoft.com/office/drawing/2014/main" id="{28A95953-C7CA-AC3E-441A-D6BEBB6CF91A}"/>
              </a:ext>
            </a:extLst>
          </p:cNvPr>
          <p:cNvSpPr/>
          <p:nvPr/>
        </p:nvSpPr>
        <p:spPr>
          <a:xfrm>
            <a:off x="8723633" y="4920684"/>
            <a:ext cx="3249761" cy="113531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826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3D26905-1A67-85E9-D449-6B134C09B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 loop is a part of code </a:t>
            </a:r>
            <a:r>
              <a:rPr lang="nl-NL" dirty="0" err="1"/>
              <a:t>that</a:t>
            </a:r>
            <a:r>
              <a:rPr lang="nl-NL" dirty="0"/>
              <a:t> is </a:t>
            </a:r>
            <a:r>
              <a:rPr lang="nl-NL" dirty="0" err="1"/>
              <a:t>repeated</a:t>
            </a:r>
            <a:r>
              <a:rPr lang="nl-NL" dirty="0"/>
              <a:t> multiple </a:t>
            </a:r>
            <a:r>
              <a:rPr lang="nl-NL" dirty="0" err="1"/>
              <a:t>times</a:t>
            </a:r>
            <a:endParaRPr lang="nl-NL" dirty="0"/>
          </a:p>
          <a:p>
            <a:r>
              <a:rPr lang="nl-NL" dirty="0"/>
              <a:t>The first type of loop is a </a:t>
            </a:r>
            <a:r>
              <a:rPr lang="nl-NL" b="1" dirty="0" err="1"/>
              <a:t>while</a:t>
            </a:r>
            <a:r>
              <a:rPr lang="nl-NL" b="1" dirty="0"/>
              <a:t> loop</a:t>
            </a:r>
            <a:endParaRPr lang="nl-NL" dirty="0"/>
          </a:p>
          <a:p>
            <a:r>
              <a:rPr lang="nl-NL" dirty="0"/>
              <a:t>The code is </a:t>
            </a:r>
            <a:r>
              <a:rPr lang="nl-NL" dirty="0" err="1"/>
              <a:t>repeated</a:t>
            </a:r>
            <a:r>
              <a:rPr lang="nl-NL" dirty="0"/>
              <a:t> </a:t>
            </a:r>
            <a:r>
              <a:rPr lang="nl-NL" b="1" dirty="0" err="1"/>
              <a:t>while</a:t>
            </a:r>
            <a:r>
              <a:rPr lang="nl-NL" dirty="0"/>
              <a:t> a </a:t>
            </a:r>
            <a:r>
              <a:rPr lang="nl-NL" dirty="0" err="1"/>
              <a:t>condition</a:t>
            </a:r>
            <a:r>
              <a:rPr lang="nl-NL" dirty="0"/>
              <a:t> is </a:t>
            </a:r>
            <a:r>
              <a:rPr lang="nl-NL" dirty="0" err="1"/>
              <a:t>true</a:t>
            </a:r>
            <a:r>
              <a:rPr lang="nl-NL" dirty="0"/>
              <a:t>:</a:t>
            </a:r>
          </a:p>
          <a:p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– while / for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3899797-DB5B-115F-2C4F-64CC96968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034" y="3299684"/>
            <a:ext cx="1857486" cy="2864556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3148E483-9B91-D78F-6A3D-131C85614330}"/>
              </a:ext>
            </a:extLst>
          </p:cNvPr>
          <p:cNvSpPr/>
          <p:nvPr/>
        </p:nvSpPr>
        <p:spPr>
          <a:xfrm>
            <a:off x="1779795" y="4888931"/>
            <a:ext cx="1603486" cy="118418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FC5512B1-B4F0-7C1F-6EDF-4FE32FBA6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294" y="3299684"/>
            <a:ext cx="2476846" cy="5896798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FF08606B-3A01-FB26-D8CC-82641DC66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7914" y="3299684"/>
            <a:ext cx="1752845" cy="2495898"/>
          </a:xfrm>
          <a:prstGeom prst="rect">
            <a:avLst/>
          </a:prstGeom>
        </p:spPr>
      </p:pic>
      <p:sp>
        <p:nvSpPr>
          <p:cNvPr id="14" name="Rechthoek 13">
            <a:extLst>
              <a:ext uri="{FF2B5EF4-FFF2-40B4-BE49-F238E27FC236}">
                <a16:creationId xmlns:a16="http://schemas.microsoft.com/office/drawing/2014/main" id="{90C31800-6145-FE4A-56DF-50257966746F}"/>
              </a:ext>
            </a:extLst>
          </p:cNvPr>
          <p:cNvSpPr/>
          <p:nvPr/>
        </p:nvSpPr>
        <p:spPr>
          <a:xfrm>
            <a:off x="6972593" y="4611395"/>
            <a:ext cx="1603486" cy="14617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D5C9DA13-DAF1-A3A6-8FB1-8AD42B817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533" y="3299684"/>
            <a:ext cx="1543265" cy="1267002"/>
          </a:xfrm>
          <a:prstGeom prst="rect">
            <a:avLst/>
          </a:prstGeom>
        </p:spPr>
      </p:pic>
      <p:sp>
        <p:nvSpPr>
          <p:cNvPr id="17" name="Rechthoek 16">
            <a:extLst>
              <a:ext uri="{FF2B5EF4-FFF2-40B4-BE49-F238E27FC236}">
                <a16:creationId xmlns:a16="http://schemas.microsoft.com/office/drawing/2014/main" id="{38A7DBB5-EAE8-8222-5F80-D22DE41835CA}"/>
              </a:ext>
            </a:extLst>
          </p:cNvPr>
          <p:cNvSpPr/>
          <p:nvPr/>
        </p:nvSpPr>
        <p:spPr>
          <a:xfrm>
            <a:off x="9173212" y="4607984"/>
            <a:ext cx="1431525" cy="14617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15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3D26905-1A67-85E9-D449-6B134C09B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Another</a:t>
            </a:r>
            <a:r>
              <a:rPr lang="nl-NL" dirty="0"/>
              <a:t> type of loop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b="1" dirty="0" err="1"/>
              <a:t>for</a:t>
            </a:r>
            <a:r>
              <a:rPr lang="nl-NL" b="1" dirty="0"/>
              <a:t> loop </a:t>
            </a:r>
          </a:p>
          <a:p>
            <a:pPr lvl="1"/>
            <a:r>
              <a:rPr lang="nl-NL" dirty="0" err="1"/>
              <a:t>While</a:t>
            </a:r>
            <a:r>
              <a:rPr lang="nl-NL" dirty="0"/>
              <a:t> loop: </a:t>
            </a:r>
            <a:r>
              <a:rPr lang="nl-NL" dirty="0" err="1"/>
              <a:t>repeats</a:t>
            </a:r>
            <a:r>
              <a:rPr lang="nl-NL" dirty="0"/>
              <a:t> </a:t>
            </a:r>
            <a:r>
              <a:rPr lang="nl-NL" dirty="0" err="1"/>
              <a:t>while</a:t>
            </a:r>
            <a:r>
              <a:rPr lang="nl-NL" dirty="0"/>
              <a:t> a </a:t>
            </a:r>
            <a:r>
              <a:rPr lang="nl-NL" dirty="0" err="1"/>
              <a:t>condition</a:t>
            </a:r>
            <a:r>
              <a:rPr lang="nl-NL" dirty="0"/>
              <a:t> is True</a:t>
            </a:r>
          </a:p>
          <a:p>
            <a:pPr lvl="1"/>
            <a:r>
              <a:rPr lang="nl-NL" dirty="0"/>
              <a:t>For loop: </a:t>
            </a:r>
            <a:r>
              <a:rPr lang="nl-NL" b="1" dirty="0" err="1"/>
              <a:t>repeats</a:t>
            </a:r>
            <a:r>
              <a:rPr lang="nl-NL" b="1" dirty="0"/>
              <a:t> code </a:t>
            </a:r>
            <a:r>
              <a:rPr lang="nl-NL" b="1" dirty="0" err="1"/>
              <a:t>for</a:t>
            </a:r>
            <a:r>
              <a:rPr lang="nl-NL" b="1" dirty="0"/>
              <a:t> </a:t>
            </a:r>
            <a:r>
              <a:rPr lang="nl-NL" b="1" dirty="0" err="1"/>
              <a:t>every</a:t>
            </a:r>
            <a:r>
              <a:rPr lang="nl-NL" b="1" dirty="0"/>
              <a:t> </a:t>
            </a:r>
            <a:r>
              <a:rPr lang="nl-NL" b="1" dirty="0" err="1"/>
              <a:t>value</a:t>
            </a:r>
            <a:r>
              <a:rPr lang="nl-NL" b="1" dirty="0"/>
              <a:t> in list </a:t>
            </a:r>
            <a:r>
              <a:rPr lang="nl-NL" dirty="0"/>
              <a:t>(or </a:t>
            </a:r>
            <a:r>
              <a:rPr lang="nl-NL" dirty="0" err="1"/>
              <a:t>str</a:t>
            </a:r>
            <a:r>
              <a:rPr lang="nl-NL" dirty="0"/>
              <a:t> or …)</a:t>
            </a:r>
          </a:p>
          <a:p>
            <a:pPr lvl="1"/>
            <a:r>
              <a:rPr lang="nl-NL" dirty="0"/>
              <a:t>The </a:t>
            </a:r>
            <a:r>
              <a:rPr lang="nl-NL" dirty="0" err="1"/>
              <a:t>current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can </a:t>
            </a:r>
            <a:r>
              <a:rPr lang="nl-NL" dirty="0" err="1"/>
              <a:t>be</a:t>
            </a:r>
            <a:r>
              <a:rPr lang="nl-NL" dirty="0"/>
              <a:t> used in </a:t>
            </a:r>
            <a:r>
              <a:rPr lang="nl-NL" dirty="0" err="1"/>
              <a:t>the</a:t>
            </a:r>
            <a:r>
              <a:rPr lang="nl-NL" dirty="0"/>
              <a:t> code </a:t>
            </a:r>
          </a:p>
          <a:p>
            <a:pPr lvl="1"/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– while / for</a:t>
            </a:r>
            <a:endParaRPr lang="en-GB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AD30E1F5-BFFF-A487-5E23-78382FF04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71" y="3613582"/>
            <a:ext cx="3188003" cy="2563381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3148E483-9B91-D78F-6A3D-131C85614330}"/>
              </a:ext>
            </a:extLst>
          </p:cNvPr>
          <p:cNvSpPr/>
          <p:nvPr/>
        </p:nvSpPr>
        <p:spPr>
          <a:xfrm>
            <a:off x="657256" y="4842888"/>
            <a:ext cx="2990035" cy="128547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08D99881-8C5D-D634-3DD7-2E8CF9D00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994" y="3613582"/>
            <a:ext cx="2633533" cy="3244207"/>
          </a:xfrm>
          <a:prstGeom prst="rect">
            <a:avLst/>
          </a:prstGeom>
        </p:spPr>
      </p:pic>
      <p:sp>
        <p:nvSpPr>
          <p:cNvPr id="14" name="Rechthoek 13">
            <a:extLst>
              <a:ext uri="{FF2B5EF4-FFF2-40B4-BE49-F238E27FC236}">
                <a16:creationId xmlns:a16="http://schemas.microsoft.com/office/drawing/2014/main" id="{90C31800-6145-FE4A-56DF-50257966746F}"/>
              </a:ext>
            </a:extLst>
          </p:cNvPr>
          <p:cNvSpPr/>
          <p:nvPr/>
        </p:nvSpPr>
        <p:spPr>
          <a:xfrm>
            <a:off x="4274620" y="4773034"/>
            <a:ext cx="2480280" cy="201152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0" name="Afbeelding 19">
            <a:extLst>
              <a:ext uri="{FF2B5EF4-FFF2-40B4-BE49-F238E27FC236}">
                <a16:creationId xmlns:a16="http://schemas.microsoft.com/office/drawing/2014/main" id="{F531F593-0B84-2378-DADB-F418DE9EC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2237" y="3578815"/>
            <a:ext cx="4295133" cy="3096306"/>
          </a:xfrm>
          <a:prstGeom prst="rect">
            <a:avLst/>
          </a:prstGeom>
        </p:spPr>
      </p:pic>
      <p:sp>
        <p:nvSpPr>
          <p:cNvPr id="17" name="Rechthoek 16">
            <a:extLst>
              <a:ext uri="{FF2B5EF4-FFF2-40B4-BE49-F238E27FC236}">
                <a16:creationId xmlns:a16="http://schemas.microsoft.com/office/drawing/2014/main" id="{38A7DBB5-EAE8-8222-5F80-D22DE41835CA}"/>
              </a:ext>
            </a:extLst>
          </p:cNvPr>
          <p:cNvSpPr/>
          <p:nvPr/>
        </p:nvSpPr>
        <p:spPr>
          <a:xfrm>
            <a:off x="7283247" y="5388832"/>
            <a:ext cx="4137717" cy="123346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6DFE2D50-876A-2AB6-6B46-00A79D5D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</p:spTree>
    <p:extLst>
      <p:ext uri="{BB962C8B-B14F-4D97-AF65-F5344CB8AC3E}">
        <p14:creationId xmlns:p14="http://schemas.microsoft.com/office/powerpoint/2010/main" val="403177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MU_Dingemanse" id="{32EF535F-04AA-4834-A595-0BBACAFD28E3}" vid="{66F7E239-68D9-41B7-83FC-C79895664A8E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898</Words>
  <Application>Microsoft Office PowerPoint</Application>
  <PresentationFormat>Breedbeeld</PresentationFormat>
  <Paragraphs>206</Paragraphs>
  <Slides>27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Module 2 Python basics (part 2)</vt:lpstr>
      <vt:lpstr>Conditions – if / elif / else</vt:lpstr>
      <vt:lpstr>Conditions – if / elif / else</vt:lpstr>
      <vt:lpstr>Conditions – if / elif / else</vt:lpstr>
      <vt:lpstr>Conditions – if / elif / else</vt:lpstr>
      <vt:lpstr>Conditions – if / elif / else</vt:lpstr>
      <vt:lpstr>Conditions – if / elif / else</vt:lpstr>
      <vt:lpstr>Loops – while / for</vt:lpstr>
      <vt:lpstr>Loops – while / for</vt:lpstr>
      <vt:lpstr>Loops – the function range()</vt:lpstr>
      <vt:lpstr>Loops – the function range()</vt:lpstr>
      <vt:lpstr>Loops – using range() in a for loop</vt:lpstr>
      <vt:lpstr>Do you understand the logic?</vt:lpstr>
      <vt:lpstr>Do you understand the logic?</vt:lpstr>
      <vt:lpstr>Good luck!</vt:lpstr>
      <vt:lpstr>Lists</vt:lpstr>
      <vt:lpstr>Lists – Operations</vt:lpstr>
      <vt:lpstr>Lists – Operations</vt:lpstr>
      <vt:lpstr>Lists – Modifying</vt:lpstr>
      <vt:lpstr>Lists – Examples</vt:lpstr>
      <vt:lpstr>Lists – Examples</vt:lpstr>
      <vt:lpstr>Lists – Examples</vt:lpstr>
      <vt:lpstr>Dictionaries</vt:lpstr>
      <vt:lpstr>Dictionaries – Accessing </vt:lpstr>
      <vt:lpstr>Dictionaries – Modifying</vt:lpstr>
      <vt:lpstr>Dictionaries – Looping</vt:lpstr>
      <vt:lpstr>Good luck!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(basics)</dc:title>
  <dc:creator>Nimrod de Wit</dc:creator>
  <cp:lastModifiedBy>Nimrod de Wit</cp:lastModifiedBy>
  <cp:revision>24</cp:revision>
  <dcterms:created xsi:type="dcterms:W3CDTF">2023-01-09T09:07:08Z</dcterms:created>
  <dcterms:modified xsi:type="dcterms:W3CDTF">2023-01-16T10:49:39Z</dcterms:modified>
</cp:coreProperties>
</file>