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3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2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2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4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5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1C82-A658-DA40-AA98-25C90BB1C2E5}" type="datetimeFigureOut">
              <a:rPr lang="en-US" smtClean="0"/>
              <a:t>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7D31-3CAB-2E45-9A11-125A9355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emf"/><Relationship Id="rId8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png"/><Relationship Id="rId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Autofit/>
          </a:bodyPr>
          <a:lstStyle/>
          <a:p>
            <a:r>
              <a:rPr lang="en-US" sz="4000" b="1" dirty="0" err="1" smtClean="0"/>
              <a:t>MultiLayers</a:t>
            </a:r>
            <a:r>
              <a:rPr lang="en-US" sz="4000" b="1" dirty="0" smtClean="0"/>
              <a:t> </a:t>
            </a:r>
            <a:br>
              <a:rPr lang="en-US" sz="4000" b="1" dirty="0" smtClean="0"/>
            </a:br>
            <a:r>
              <a:rPr lang="en-US" sz="4000" b="1" dirty="0" smtClean="0"/>
              <a:t>Canopy Root Soil Model (</a:t>
            </a:r>
            <a:r>
              <a:rPr lang="en-US" sz="4000" b="1" dirty="0" err="1" smtClean="0"/>
              <a:t>MLCan</a:t>
            </a:r>
            <a:r>
              <a:rPr lang="en-US" sz="4000" b="1" dirty="0" smtClean="0"/>
              <a:t>)</a:t>
            </a:r>
            <a:br>
              <a:rPr lang="en-US" sz="4000" b="1" dirty="0" smtClean="0"/>
            </a:br>
            <a:r>
              <a:rPr lang="en-US" sz="4000" b="1" dirty="0" smtClean="0"/>
              <a:t>Interface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73000"/>
            <a:ext cx="6400800" cy="6658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CEE550</a:t>
            </a:r>
          </a:p>
          <a:p>
            <a:pPr algn="l"/>
            <a:r>
              <a:rPr lang="en-US" dirty="0" smtClean="0"/>
              <a:t>Jan 27,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1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SETUP - ROOT</a:t>
            </a:r>
            <a:endParaRPr lang="en-US" dirty="0"/>
          </a:p>
        </p:txBody>
      </p:sp>
      <p:pic>
        <p:nvPicPr>
          <p:cNvPr id="4" name="Content Placeholder 3" descr="Screen shot 2011-01-23 at 5.01.1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22" r="-8122"/>
          <a:stretch>
            <a:fillRect/>
          </a:stretch>
        </p:blipFill>
        <p:spPr>
          <a:xfrm>
            <a:off x="-294012" y="1492872"/>
            <a:ext cx="7859592" cy="4322473"/>
          </a:xfrm>
        </p:spPr>
      </p:pic>
      <p:sp>
        <p:nvSpPr>
          <p:cNvPr id="5" name="TextBox 4"/>
          <p:cNvSpPr txBox="1"/>
          <p:nvPr/>
        </p:nvSpPr>
        <p:spPr>
          <a:xfrm>
            <a:off x="1663358" y="6135755"/>
            <a:ext cx="611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E53748"/>
                </a:solidFill>
              </a:rPr>
              <a:t>ROOT STRUCTURE?</a:t>
            </a:r>
            <a:endParaRPr lang="en-US" sz="2000" b="1" dirty="0">
              <a:solidFill>
                <a:srgbClr val="E53748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12940" y="1824626"/>
            <a:ext cx="894279" cy="590320"/>
          </a:xfrm>
          <a:prstGeom prst="roundRect">
            <a:avLst/>
          </a:prstGeom>
          <a:noFill/>
          <a:ln w="12700" cmpd="sng"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62012" y="1833922"/>
            <a:ext cx="894279" cy="590320"/>
          </a:xfrm>
          <a:prstGeom prst="roundRect">
            <a:avLst/>
          </a:prstGeom>
          <a:noFill/>
          <a:ln w="12700" cmpd="sng"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83723"/>
              </p:ext>
            </p:extLst>
          </p:nvPr>
        </p:nvGraphicFramePr>
        <p:xfrm>
          <a:off x="7362042" y="1546536"/>
          <a:ext cx="1499932" cy="88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282700" imgH="736600" progId="Equation.3">
                  <p:embed/>
                </p:oleObj>
              </mc:Choice>
              <mc:Fallback>
                <p:oleObj name="Equation" r:id="rId4" imgW="12827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042" y="1546536"/>
                        <a:ext cx="1499932" cy="88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905473"/>
              </p:ext>
            </p:extLst>
          </p:nvPr>
        </p:nvGraphicFramePr>
        <p:xfrm>
          <a:off x="7144355" y="2875231"/>
          <a:ext cx="1834221" cy="56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1397000" imgH="431800" progId="Equation.3">
                  <p:embed/>
                </p:oleObj>
              </mc:Choice>
              <mc:Fallback>
                <p:oleObj name="Equation" r:id="rId6" imgW="1397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355" y="2875231"/>
                        <a:ext cx="1834221" cy="562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7144355" y="3843871"/>
            <a:ext cx="18342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2400"/>
              </a:spcAft>
              <a:defRPr/>
            </a:pPr>
            <a:r>
              <a:rPr lang="en-US" sz="1600" dirty="0"/>
              <a:t>Where</a:t>
            </a:r>
            <a:r>
              <a:rPr lang="en-US" sz="1600" b="1" dirty="0"/>
              <a:t>:</a:t>
            </a:r>
            <a:r>
              <a:rPr lang="en-US" sz="1600" dirty="0"/>
              <a:t> z</a:t>
            </a:r>
            <a:r>
              <a:rPr lang="en-US" sz="1600" baseline="-25000" dirty="0"/>
              <a:t>50</a:t>
            </a:r>
            <a:r>
              <a:rPr lang="en-US" sz="1600" dirty="0"/>
              <a:t> and z</a:t>
            </a:r>
            <a:r>
              <a:rPr lang="en-US" sz="1600" baseline="-25000" dirty="0"/>
              <a:t>95</a:t>
            </a:r>
            <a:r>
              <a:rPr lang="en-US" sz="1600" dirty="0"/>
              <a:t> are depths from the surface above which 50 % and 95% of all roots are located. </a:t>
            </a:r>
          </a:p>
        </p:txBody>
      </p:sp>
      <p:pic>
        <p:nvPicPr>
          <p:cNvPr id="13" name="Picture 17" descr="Root_structure.ep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9" r="-2515"/>
          <a:stretch/>
        </p:blipFill>
        <p:spPr bwMode="auto">
          <a:xfrm>
            <a:off x="2018419" y="1417638"/>
            <a:ext cx="5109349" cy="439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8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WINDOW</a:t>
            </a:r>
            <a:endParaRPr lang="en-US" dirty="0"/>
          </a:p>
        </p:txBody>
      </p:sp>
      <p:pic>
        <p:nvPicPr>
          <p:cNvPr id="4" name="Content Placeholder 3" descr="Screen shot 2011-01-23 at 4.40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8" r="-10498"/>
          <a:stretch>
            <a:fillRect/>
          </a:stretch>
        </p:blipFill>
        <p:spPr/>
      </p:pic>
      <p:sp>
        <p:nvSpPr>
          <p:cNvPr id="3" name="Rounded Rectangle 2"/>
          <p:cNvSpPr/>
          <p:nvPr/>
        </p:nvSpPr>
        <p:spPr>
          <a:xfrm>
            <a:off x="1359304" y="2522294"/>
            <a:ext cx="3344602" cy="608209"/>
          </a:xfrm>
          <a:prstGeom prst="roundRect">
            <a:avLst/>
          </a:prstGeom>
          <a:noFill/>
          <a:ln w="12700" cmpd="sng"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1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8247E-6 1.09361E-6 L 3.68247E-6 0.09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pic>
        <p:nvPicPr>
          <p:cNvPr id="4" name="Content Placeholder 3" descr="Screen shot 2011-01-23 at 5.48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258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WINDOW</a:t>
            </a:r>
            <a:endParaRPr lang="en-US" dirty="0"/>
          </a:p>
        </p:txBody>
      </p:sp>
      <p:pic>
        <p:nvPicPr>
          <p:cNvPr id="4" name="Content Placeholder 3" descr="Screen shot 2011-01-23 at 4.40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8" r="-10498"/>
          <a:stretch>
            <a:fillRect/>
          </a:stretch>
        </p:blipFill>
        <p:spPr/>
      </p:pic>
      <p:sp>
        <p:nvSpPr>
          <p:cNvPr id="3" name="Rounded Rectangle 2"/>
          <p:cNvSpPr/>
          <p:nvPr/>
        </p:nvSpPr>
        <p:spPr>
          <a:xfrm>
            <a:off x="1359304" y="3148374"/>
            <a:ext cx="3344602" cy="608209"/>
          </a:xfrm>
          <a:prstGeom prst="roundRect">
            <a:avLst/>
          </a:prstGeom>
          <a:noFill/>
          <a:ln w="12700" cmpd="sng"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8247E-6 2.86376E-6 L 3.68247E-6 0.10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FORCINGS</a:t>
            </a:r>
            <a:endParaRPr lang="en-US" dirty="0"/>
          </a:p>
        </p:txBody>
      </p:sp>
      <p:pic>
        <p:nvPicPr>
          <p:cNvPr id="4" name="Content Placeholder 3" descr="Screen shot 2011-01-24 at 12.24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8" r="-18408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329953" y="1914068"/>
            <a:ext cx="4471393" cy="39395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Precipitation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Air temperature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Global radiation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 smtClean="0"/>
              <a:t>Longwave</a:t>
            </a:r>
            <a:r>
              <a:rPr lang="en-US" sz="2400" dirty="0" smtClean="0"/>
              <a:t> downward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Wind speed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Atmospheric saturation vapor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And so on</a:t>
            </a:r>
            <a:endParaRPr lang="en-US" sz="2400" dirty="0"/>
          </a:p>
        </p:txBody>
      </p:sp>
      <p:pic>
        <p:nvPicPr>
          <p:cNvPr id="5" name="Picture 4" descr="Screen shot 2011-01-24 at 12.29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59" y="2101077"/>
            <a:ext cx="6025243" cy="4526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2296" y="2880052"/>
            <a:ext cx="173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Choose a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90797" y="3249384"/>
            <a:ext cx="214627" cy="238872"/>
          </a:xfrm>
          <a:prstGeom prst="straightConnector1">
            <a:avLst/>
          </a:prstGeom>
          <a:ln>
            <a:solidFill>
              <a:srgbClr val="E537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7934" y="4296747"/>
            <a:ext cx="173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Choose a date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36031" y="4594527"/>
            <a:ext cx="688223" cy="414250"/>
          </a:xfrm>
          <a:prstGeom prst="straightConnector1">
            <a:avLst/>
          </a:prstGeom>
          <a:ln>
            <a:solidFill>
              <a:srgbClr val="E537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1-01-24 at 12.31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31" y="1600200"/>
            <a:ext cx="2003792" cy="22353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06254" y="4481413"/>
            <a:ext cx="2860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to choose the file after it is created to drive the model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791743" y="4060688"/>
            <a:ext cx="1914511" cy="479114"/>
          </a:xfrm>
          <a:prstGeom prst="straightConnector1">
            <a:avLst/>
          </a:prstGeom>
          <a:ln>
            <a:solidFill>
              <a:srgbClr val="E537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</a:t>
            </a:r>
            <a:endParaRPr lang="en-US" dirty="0"/>
          </a:p>
        </p:txBody>
      </p:sp>
      <p:pic>
        <p:nvPicPr>
          <p:cNvPr id="4" name="Content Placeholder 3" descr="Screen shot 2011-01-24 at 12.27.2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97" r="-18297"/>
          <a:stretch>
            <a:fillRect/>
          </a:stretch>
        </p:blipFill>
        <p:spPr>
          <a:xfrm>
            <a:off x="707604" y="1600200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232515" y="2325504"/>
            <a:ext cx="135930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Where does the root depth come from?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515" y="4374032"/>
            <a:ext cx="136861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Why do we need Initial conditions?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6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WINDOW</a:t>
            </a:r>
            <a:endParaRPr lang="en-US" dirty="0"/>
          </a:p>
        </p:txBody>
      </p:sp>
      <p:pic>
        <p:nvPicPr>
          <p:cNvPr id="4" name="Content Placeholder 3" descr="Screen shot 2011-01-23 at 4.40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8" r="-10498"/>
          <a:stretch>
            <a:fillRect/>
          </a:stretch>
        </p:blipFill>
        <p:spPr/>
      </p:pic>
      <p:sp>
        <p:nvSpPr>
          <p:cNvPr id="3" name="Rounded Rectangle 2"/>
          <p:cNvSpPr/>
          <p:nvPr/>
        </p:nvSpPr>
        <p:spPr>
          <a:xfrm>
            <a:off x="1359304" y="3846006"/>
            <a:ext cx="3344602" cy="608209"/>
          </a:xfrm>
          <a:prstGeom prst="roundRect">
            <a:avLst/>
          </a:prstGeom>
          <a:noFill/>
          <a:ln w="12700" cmpd="sng"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9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8247E-6 2.86376E-6 L 3.68247E-6 0.10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4" name="Content Placeholder 3" descr="Screen shot 2011-01-24 at 10.48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88" r="-11588"/>
          <a:stretch>
            <a:fillRect/>
          </a:stretch>
        </p:blipFill>
        <p:spPr>
          <a:xfrm>
            <a:off x="-365537" y="1417638"/>
            <a:ext cx="8229600" cy="4525963"/>
          </a:xfrm>
        </p:spPr>
      </p:pic>
      <p:pic>
        <p:nvPicPr>
          <p:cNvPr id="6" name="Picture 5" descr="Screen shot 2011-01-24 at 10.51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1" y="1712071"/>
            <a:ext cx="6689084" cy="4526280"/>
          </a:xfrm>
          <a:prstGeom prst="rect">
            <a:avLst/>
          </a:prstGeom>
        </p:spPr>
      </p:pic>
      <p:pic>
        <p:nvPicPr>
          <p:cNvPr id="7" name="Picture 6" descr="Screen shot 2011-01-24 at 10.55.0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15" y="1917484"/>
            <a:ext cx="6685539" cy="4526280"/>
          </a:xfrm>
          <a:prstGeom prst="rect">
            <a:avLst/>
          </a:prstGeom>
        </p:spPr>
      </p:pic>
      <p:pic>
        <p:nvPicPr>
          <p:cNvPr id="8" name="Picture 7" descr="Screen shot 2011-01-24 at 10.55.3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49" y="2218096"/>
            <a:ext cx="6670698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WINDOW</a:t>
            </a:r>
            <a:endParaRPr lang="en-US" dirty="0"/>
          </a:p>
        </p:txBody>
      </p:sp>
      <p:pic>
        <p:nvPicPr>
          <p:cNvPr id="4" name="Content Placeholder 3" descr="Screen shot 2011-01-23 at 4.40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8" r="-10498"/>
          <a:stretch>
            <a:fillRect/>
          </a:stretch>
        </p:blipFill>
        <p:spPr/>
      </p:pic>
      <p:sp>
        <p:nvSpPr>
          <p:cNvPr id="3" name="Rounded Rectangle 2"/>
          <p:cNvSpPr/>
          <p:nvPr/>
        </p:nvSpPr>
        <p:spPr>
          <a:xfrm>
            <a:off x="1359304" y="4543638"/>
            <a:ext cx="3344602" cy="608209"/>
          </a:xfrm>
          <a:prstGeom prst="roundRect">
            <a:avLst/>
          </a:prstGeom>
          <a:noFill/>
          <a:ln w="12700" cmpd="sng"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7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8247E-6 2.86376E-6 L 3.68247E-6 0.10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MLCan</a:t>
            </a:r>
            <a:r>
              <a:rPr lang="en-US" dirty="0" smtClean="0"/>
              <a:t> RESULT VIEWER</a:t>
            </a:r>
            <a:endParaRPr lang="en-US" dirty="0"/>
          </a:p>
        </p:txBody>
      </p:sp>
      <p:pic>
        <p:nvPicPr>
          <p:cNvPr id="4" name="Content Placeholder 3" descr="Screen shot 2011-01-24 at 11.03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92" r="-13192"/>
          <a:stretch>
            <a:fillRect/>
          </a:stretch>
        </p:blipFill>
        <p:spPr/>
      </p:pic>
      <p:pic>
        <p:nvPicPr>
          <p:cNvPr id="5" name="Picture 4" descr="TR_can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r="6634"/>
          <a:stretch/>
        </p:blipFill>
        <p:spPr>
          <a:xfrm>
            <a:off x="268284" y="1441714"/>
            <a:ext cx="4310423" cy="1517580"/>
          </a:xfrm>
          <a:prstGeom prst="rect">
            <a:avLst/>
          </a:prstGeom>
        </p:spPr>
      </p:pic>
      <p:pic>
        <p:nvPicPr>
          <p:cNvPr id="6" name="Picture 5" descr="Evap_diurnal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8"/>
          <a:stretch/>
        </p:blipFill>
        <p:spPr>
          <a:xfrm>
            <a:off x="5281722" y="572435"/>
            <a:ext cx="3405078" cy="2736219"/>
          </a:xfrm>
          <a:prstGeom prst="rect">
            <a:avLst/>
          </a:prstGeom>
        </p:spPr>
      </p:pic>
      <p:pic>
        <p:nvPicPr>
          <p:cNvPr id="7" name="Picture 6" descr="LE_prof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r="7702"/>
          <a:stretch/>
        </p:blipFill>
        <p:spPr>
          <a:xfrm>
            <a:off x="-1" y="3684307"/>
            <a:ext cx="6253304" cy="1610685"/>
          </a:xfrm>
          <a:prstGeom prst="rect">
            <a:avLst/>
          </a:prstGeom>
        </p:spPr>
      </p:pic>
      <p:pic>
        <p:nvPicPr>
          <p:cNvPr id="8" name="Picture 7" descr="An_diurnal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5" y="4102719"/>
            <a:ext cx="2840763" cy="21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6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8038">
              <a:lnSpc>
                <a:spcPct val="130000"/>
              </a:lnSpc>
            </a:pPr>
            <a:r>
              <a:rPr lang="en-US" sz="3600" dirty="0" smtClean="0"/>
              <a:t>Multilayer canopy root soil model (</a:t>
            </a:r>
            <a:r>
              <a:rPr lang="en-US" sz="3600" dirty="0" err="1" smtClean="0"/>
              <a:t>MLCan</a:t>
            </a:r>
            <a:r>
              <a:rPr lang="en-US" sz="3600" dirty="0" smtClean="0"/>
              <a:t>) Overview</a:t>
            </a:r>
          </a:p>
          <a:p>
            <a:pPr marL="808038">
              <a:lnSpc>
                <a:spcPct val="130000"/>
              </a:lnSpc>
            </a:pPr>
            <a:r>
              <a:rPr lang="en-US" sz="3600" dirty="0" err="1" smtClean="0"/>
              <a:t>MLCan</a:t>
            </a:r>
            <a:r>
              <a:rPr lang="en-US" sz="3600" dirty="0" smtClean="0"/>
              <a:t> Interface</a:t>
            </a:r>
          </a:p>
          <a:p>
            <a:pPr marL="808038">
              <a:lnSpc>
                <a:spcPct val="130000"/>
              </a:lnSpc>
            </a:pPr>
            <a:r>
              <a:rPr lang="en-US" sz="3600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8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Corn (C4) and Soybean (C3)</a:t>
            </a:r>
          </a:p>
          <a:p>
            <a:r>
              <a:rPr lang="en-US" dirty="0" smtClean="0"/>
              <a:t>Data: </a:t>
            </a:r>
            <a:r>
              <a:rPr lang="en-US" dirty="0" err="1" smtClean="0"/>
              <a:t>Ameriflux</a:t>
            </a:r>
            <a:r>
              <a:rPr lang="en-US" dirty="0" smtClean="0"/>
              <a:t> website</a:t>
            </a:r>
          </a:p>
          <a:p>
            <a:pPr lvl="1"/>
            <a:r>
              <a:rPr lang="en-US" dirty="0" err="1" smtClean="0"/>
              <a:t>Bondville</a:t>
            </a:r>
            <a:r>
              <a:rPr lang="en-US" dirty="0" smtClean="0"/>
              <a:t>, IL</a:t>
            </a:r>
          </a:p>
          <a:p>
            <a:pPr lvl="2"/>
            <a:r>
              <a:rPr lang="en-US" dirty="0" err="1" smtClean="0"/>
              <a:t>Lat</a:t>
            </a:r>
            <a:r>
              <a:rPr lang="en-US" dirty="0" smtClean="0"/>
              <a:t>: 40.01 (degree)</a:t>
            </a:r>
          </a:p>
          <a:p>
            <a:pPr lvl="2"/>
            <a:r>
              <a:rPr lang="en-US" dirty="0" smtClean="0"/>
              <a:t>Long: -88.29 (degree)</a:t>
            </a:r>
          </a:p>
          <a:p>
            <a:pPr lvl="2"/>
            <a:r>
              <a:rPr lang="en-US" dirty="0" smtClean="0"/>
              <a:t>Elevation: 213 (m)</a:t>
            </a:r>
          </a:p>
          <a:p>
            <a:pPr lvl="1"/>
            <a:r>
              <a:rPr lang="en-US" dirty="0" smtClean="0"/>
              <a:t>Corn: year 2005</a:t>
            </a:r>
          </a:p>
          <a:p>
            <a:pPr lvl="1"/>
            <a:r>
              <a:rPr lang="en-US" dirty="0" smtClean="0"/>
              <a:t>Soy: year 2006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pic>
        <p:nvPicPr>
          <p:cNvPr id="5" name="Content Placeholder 4" descr="Screen shot 2011-01-23 at 11.54.3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r="1630"/>
          <a:stretch/>
        </p:blipFill>
        <p:spPr>
          <a:xfrm>
            <a:off x="1645455" y="1671752"/>
            <a:ext cx="5813319" cy="3981011"/>
          </a:xfrm>
        </p:spPr>
      </p:pic>
      <p:sp>
        <p:nvSpPr>
          <p:cNvPr id="6" name="Rounded Rectangle 5"/>
          <p:cNvSpPr/>
          <p:nvPr/>
        </p:nvSpPr>
        <p:spPr>
          <a:xfrm>
            <a:off x="1681228" y="2575949"/>
            <a:ext cx="894300" cy="1896180"/>
          </a:xfrm>
          <a:prstGeom prst="roundRect">
            <a:avLst/>
          </a:prstGeom>
          <a:noFill/>
          <a:ln w="19050" cmpd="sng"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501744" y="2567353"/>
            <a:ext cx="849231" cy="1896180"/>
          </a:xfrm>
          <a:prstGeom prst="roundRect">
            <a:avLst/>
          </a:prstGeom>
          <a:noFill/>
          <a:ln w="19050" cmpd="sng"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03036" y="1417638"/>
            <a:ext cx="261129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2000" dirty="0" smtClean="0">
                <a:solidFill>
                  <a:srgbClr val="E53748"/>
                </a:solidFill>
              </a:rPr>
              <a:t>Facilitate modeling steps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2000" dirty="0" smtClean="0">
                <a:solidFill>
                  <a:srgbClr val="E53748"/>
                </a:solidFill>
              </a:rPr>
              <a:t>Better visualizations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2000" dirty="0" smtClean="0">
                <a:solidFill>
                  <a:srgbClr val="E53748"/>
                </a:solidFill>
              </a:rPr>
              <a:t>Save time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2000" dirty="0" smtClean="0">
                <a:solidFill>
                  <a:srgbClr val="E53748"/>
                </a:solidFill>
              </a:rPr>
              <a:t>Skip reading codes and </a:t>
            </a:r>
            <a:r>
              <a:rPr lang="en-US" sz="2000" dirty="0" err="1" smtClean="0">
                <a:solidFill>
                  <a:srgbClr val="E53748"/>
                </a:solidFill>
              </a:rPr>
              <a:t>syntaxs</a:t>
            </a:r>
            <a:endParaRPr lang="en-US" sz="2000" dirty="0" smtClean="0">
              <a:solidFill>
                <a:srgbClr val="E53748"/>
              </a:solidFill>
            </a:endParaRPr>
          </a:p>
          <a:p>
            <a:pPr algn="ctr">
              <a:spcAft>
                <a:spcPts val="1800"/>
              </a:spcAft>
            </a:pPr>
            <a:r>
              <a:rPr lang="en-US" sz="2000" dirty="0" smtClean="0"/>
              <a:t>BUT</a:t>
            </a:r>
          </a:p>
          <a:p>
            <a:pPr marL="342900" indent="-342900">
              <a:spcAft>
                <a:spcPts val="1800"/>
              </a:spcAft>
              <a:buFont typeface="Arial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Less flexible</a:t>
            </a:r>
          </a:p>
          <a:p>
            <a:pPr marL="342900" indent="-342900">
              <a:spcAft>
                <a:spcPts val="1800"/>
              </a:spcAft>
              <a:buFont typeface="Arial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Understanding principles is still required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5867" y="64548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Drewry</a:t>
            </a:r>
            <a:r>
              <a:rPr lang="en-US" dirty="0" smtClean="0"/>
              <a:t> et al.,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2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96 0 " pathEditMode="relative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96 0 " pathEditMode="relative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96 0 " pathEditMode="relative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5400" b="1" dirty="0" err="1" smtClean="0"/>
              <a:t>MLCan</a:t>
            </a:r>
            <a:r>
              <a:rPr lang="en-US" sz="5400" b="1" dirty="0" smtClean="0"/>
              <a:t> Interface 1.0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0778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SCREEN</a:t>
            </a:r>
            <a:endParaRPr lang="en-US" dirty="0"/>
          </a:p>
        </p:txBody>
      </p:sp>
      <p:pic>
        <p:nvPicPr>
          <p:cNvPr id="4" name="Content Placeholder 3" descr="Screen shot 2011-01-23 at 4.38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26" r="-10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509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WINDOW</a:t>
            </a:r>
            <a:endParaRPr lang="en-US" dirty="0"/>
          </a:p>
        </p:txBody>
      </p:sp>
      <p:pic>
        <p:nvPicPr>
          <p:cNvPr id="4" name="Content Placeholder 3" descr="Screen shot 2011-01-23 at 4.40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8" r="-10498"/>
          <a:stretch>
            <a:fillRect/>
          </a:stretch>
        </p:blipFill>
        <p:spPr>
          <a:xfrm>
            <a:off x="457200" y="1653864"/>
            <a:ext cx="8229600" cy="4525963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3398259" y="1417638"/>
            <a:ext cx="518682" cy="312665"/>
          </a:xfrm>
          <a:prstGeom prst="straightConnector1">
            <a:avLst/>
          </a:prstGeom>
          <a:ln>
            <a:solidFill>
              <a:srgbClr val="E537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6941" y="1180640"/>
            <a:ext cx="13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53748"/>
                </a:solidFill>
              </a:rPr>
              <a:t>M</a:t>
            </a:r>
            <a:r>
              <a:rPr lang="en-US" b="1" dirty="0" smtClean="0">
                <a:solidFill>
                  <a:srgbClr val="E53748"/>
                </a:solidFill>
              </a:rPr>
              <a:t>enu</a:t>
            </a:r>
            <a:endParaRPr lang="en-US" b="1" dirty="0">
              <a:solidFill>
                <a:srgbClr val="E53748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797" y="2038087"/>
            <a:ext cx="545882" cy="0"/>
          </a:xfrm>
          <a:prstGeom prst="straightConnector1">
            <a:avLst/>
          </a:prstGeom>
          <a:ln>
            <a:solidFill>
              <a:srgbClr val="E537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58" y="1690823"/>
            <a:ext cx="9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53748"/>
                </a:solidFill>
              </a:rPr>
              <a:t>Toolbar</a:t>
            </a:r>
            <a:endParaRPr lang="en-US" b="1" dirty="0">
              <a:solidFill>
                <a:srgbClr val="E53748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46679" y="2897935"/>
            <a:ext cx="1" cy="2719051"/>
          </a:xfrm>
          <a:prstGeom prst="line">
            <a:avLst/>
          </a:prstGeom>
          <a:ln>
            <a:solidFill>
              <a:srgbClr val="E5374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46679" y="2897935"/>
            <a:ext cx="330510" cy="0"/>
          </a:xfrm>
          <a:prstGeom prst="straightConnector1">
            <a:avLst/>
          </a:prstGeom>
          <a:ln>
            <a:solidFill>
              <a:srgbClr val="E537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46680" y="5608389"/>
            <a:ext cx="330510" cy="0"/>
          </a:xfrm>
          <a:prstGeom prst="straightConnector1">
            <a:avLst/>
          </a:prstGeom>
          <a:ln>
            <a:solidFill>
              <a:srgbClr val="E537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-295281" y="4001240"/>
            <a:ext cx="21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53748"/>
                </a:solidFill>
              </a:rPr>
              <a:t>Sub-components</a:t>
            </a:r>
            <a:endParaRPr lang="en-US" b="1" dirty="0">
              <a:solidFill>
                <a:srgbClr val="E5374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1016" y="3342877"/>
            <a:ext cx="13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53748"/>
                </a:solidFill>
              </a:rPr>
              <a:t>Instructions</a:t>
            </a:r>
            <a:endParaRPr lang="en-US" b="1" dirty="0">
              <a:solidFill>
                <a:srgbClr val="E53748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59304" y="2575958"/>
            <a:ext cx="3344602" cy="608209"/>
          </a:xfrm>
          <a:prstGeom prst="roundRect">
            <a:avLst/>
          </a:prstGeom>
          <a:noFill/>
          <a:ln w="12700" cmpd="sng"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SETUP</a:t>
            </a:r>
            <a:endParaRPr lang="en-US" dirty="0"/>
          </a:p>
        </p:txBody>
      </p:sp>
      <p:pic>
        <p:nvPicPr>
          <p:cNvPr id="4" name="Content Placeholder 3" descr="Screen shot 2011-01-23 at 4.44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51" b="-10651"/>
          <a:stretch>
            <a:fillRect/>
          </a:stretch>
        </p:blipFill>
        <p:spPr/>
      </p:pic>
      <p:sp>
        <p:nvSpPr>
          <p:cNvPr id="5" name="Rounded Rectangle 4"/>
          <p:cNvSpPr/>
          <p:nvPr/>
        </p:nvSpPr>
        <p:spPr>
          <a:xfrm>
            <a:off x="439314" y="4132241"/>
            <a:ext cx="3406084" cy="429324"/>
          </a:xfrm>
          <a:prstGeom prst="roundRect">
            <a:avLst/>
          </a:prstGeom>
          <a:noFill/>
          <a:ln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2682858" y="5867411"/>
            <a:ext cx="500796" cy="125220"/>
          </a:xfrm>
          <a:prstGeom prst="rightArrow">
            <a:avLst/>
          </a:prstGeom>
          <a:solidFill>
            <a:srgbClr val="E53748"/>
          </a:solidFill>
          <a:ln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5929463" y="5867411"/>
            <a:ext cx="500796" cy="125220"/>
          </a:xfrm>
          <a:prstGeom prst="rightArrow">
            <a:avLst/>
          </a:prstGeom>
          <a:solidFill>
            <a:srgbClr val="E53748"/>
          </a:solidFill>
          <a:ln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AI_2000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48" y="1417638"/>
            <a:ext cx="5816263" cy="49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5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SETUP – CANOPY</a:t>
            </a:r>
            <a:endParaRPr lang="en-US" dirty="0"/>
          </a:p>
        </p:txBody>
      </p:sp>
      <p:pic>
        <p:nvPicPr>
          <p:cNvPr id="4" name="Content Placeholder 3" descr="Screen shot 2011-01-23 at 4.47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5" b="-665"/>
          <a:stretch>
            <a:fillRect/>
          </a:stretch>
        </p:blipFill>
        <p:spPr>
          <a:xfrm>
            <a:off x="457200" y="151076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663358" y="6135755"/>
            <a:ext cx="611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E53748"/>
                </a:solidFill>
              </a:rPr>
              <a:t>WHY IS CANOPY STRUCTURE IMPORTANT?</a:t>
            </a:r>
            <a:endParaRPr lang="en-US" sz="2000" b="1" dirty="0">
              <a:solidFill>
                <a:srgbClr val="E5374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34306"/>
            <a:ext cx="240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53748"/>
                </a:solidFill>
              </a:rPr>
              <a:t>LAI: Leaf Area Index</a:t>
            </a:r>
            <a:endParaRPr lang="en-US" dirty="0">
              <a:solidFill>
                <a:srgbClr val="E5374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2308" y="1236654"/>
            <a:ext cx="240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53748"/>
                </a:solidFill>
              </a:rPr>
              <a:t>LAD: Leaf Area Density</a:t>
            </a:r>
            <a:endParaRPr lang="en-US" dirty="0">
              <a:solidFill>
                <a:srgbClr val="E53748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0285" y="5348658"/>
            <a:ext cx="1385015" cy="536655"/>
          </a:xfrm>
          <a:prstGeom prst="roundRect">
            <a:avLst/>
          </a:prstGeom>
          <a:noFill/>
          <a:ln>
            <a:solidFill>
              <a:srgbClr val="E537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8508" y="3828137"/>
            <a:ext cx="2128383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How do we enter information?</a:t>
            </a:r>
          </a:p>
          <a:p>
            <a:r>
              <a:rPr lang="en-US" dirty="0" smtClean="0"/>
              <a:t>- Manually or Import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1663358" y="4751467"/>
            <a:ext cx="259342" cy="454084"/>
          </a:xfrm>
          <a:prstGeom prst="straightConnector1">
            <a:avLst/>
          </a:prstGeom>
          <a:ln>
            <a:solidFill>
              <a:srgbClr val="E537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1-01-23 at 5.36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00" y="1161390"/>
            <a:ext cx="5474135" cy="41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8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232</Words>
  <Application>Microsoft Macintosh PowerPoint</Application>
  <PresentationFormat>On-screen Show (4:3)</PresentationFormat>
  <Paragraphs>66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MultiLayers  Canopy Root Soil Model (MLCan) Interface</vt:lpstr>
      <vt:lpstr>CONTENT</vt:lpstr>
      <vt:lpstr>Overview</vt:lpstr>
      <vt:lpstr>PowerPoint Presentation</vt:lpstr>
      <vt:lpstr>OPENING SCREEN</vt:lpstr>
      <vt:lpstr>MAIN WINDOW</vt:lpstr>
      <vt:lpstr>MODEL SETUP</vt:lpstr>
      <vt:lpstr>Minimum LAI</vt:lpstr>
      <vt:lpstr>MODEL SETUP – CANOPY</vt:lpstr>
      <vt:lpstr>MODEL SETUP - ROOT</vt:lpstr>
      <vt:lpstr>MAIN WINDOW</vt:lpstr>
      <vt:lpstr>OPTIONS</vt:lpstr>
      <vt:lpstr>MAIN WINDOW</vt:lpstr>
      <vt:lpstr>FORCINGS</vt:lpstr>
      <vt:lpstr>INITIAL CONDITIONS</vt:lpstr>
      <vt:lpstr>MAIN WINDOW</vt:lpstr>
      <vt:lpstr>PARAMETERS</vt:lpstr>
      <vt:lpstr>MAIN WINDOW</vt:lpstr>
      <vt:lpstr>MLCan RESULT VIEWER</vt:lpstr>
      <vt:lpstr>EXAMPLES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MultiLayers  Canopy Root Soil Model (MLCan) Interface</dc:title>
  <dc:creator>Phong Le</dc:creator>
  <cp:lastModifiedBy>Phong Le</cp:lastModifiedBy>
  <cp:revision>30</cp:revision>
  <cp:lastPrinted>2011-01-25T22:51:42Z</cp:lastPrinted>
  <dcterms:created xsi:type="dcterms:W3CDTF">2011-01-23T17:18:54Z</dcterms:created>
  <dcterms:modified xsi:type="dcterms:W3CDTF">2011-01-27T18:10:39Z</dcterms:modified>
</cp:coreProperties>
</file>