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3" r:id="rId3"/>
    <p:sldId id="271" r:id="rId4"/>
    <p:sldId id="272" r:id="rId5"/>
    <p:sldId id="264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65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E0EB-25CF-2F46-843C-1A0CFED83F3C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E23A-57BC-3749-9DFB-8B608015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2B48-3789-7C45-9DAE-CD684899197F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2AA1-775A-1E44-8E2C-96756FEE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590E-73E6-BE4C-8D17-32B84AC12780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434-B217-3043-9FB0-91DFE224FB01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034-2EFD-7D4F-993E-D3A003C8BD11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77CD-2479-6842-BB82-2B2C44E50D4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55FD-18D1-2643-AB9E-55E248901A68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7C15-3837-304F-AEA1-ADC2CE3CD97D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786-5B7C-B746-963E-20BE429A27AB}" type="datetime1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2FAC-F4B8-9A46-B70E-D63E2DA89B64}" type="datetime1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D41-9135-5E49-A615-CFE82CA54C9F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204B-8A87-D642-B331-44BEE290161B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5E3-367C-264F-A8DB-24E665D4FE9E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64-3227-5A47-B9A6-3A5D78D09B8E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ppelaere.wistia.com/medias/faz1hi8bpu" TargetMode="Externa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f.nrcan.gc.ca/neodf_cat3/index.php?lang=en" TargetMode="Externa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c-csa.gc.ca/eng/satellites/radarsat2/order-contac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cat.com/" TargetMode="External"/><Relationship Id="rId4" Type="http://schemas.openxmlformats.org/officeDocument/2006/relationships/hyperlink" Target="http://www.pgadmin.org/" TargetMode="External"/><Relationship Id="rId5" Type="http://schemas.openxmlformats.org/officeDocument/2006/relationships/hyperlink" Target="http://macromates.com/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s://github.com/vightel/FloodMapsWorkshop.git" TargetMode="External"/><Relationship Id="rId8" Type="http://schemas.openxmlformats.org/officeDocument/2006/relationships/hyperlink" Target="http://aws.amazon.com/" TargetMode="External"/><Relationship Id="rId9" Type="http://schemas.openxmlformats.org/officeDocument/2006/relationships/hyperlink" Target="http://earthexplorer.usgs.gov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earchgate.net/publication/232042361_Author's_personal_copy_Height_Above_the_Nearest_Drainage__a_hydrologically_relevant_new_terrain_model" TargetMode="External"/><Relationship Id="rId3" Type="http://schemas.openxmlformats.org/officeDocument/2006/relationships/hyperlink" Target="http://www.authorstream.com/Presentation/kritikakothari-1967411-hand-hydrologically-relevant-new-terrain-mode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topojson" TargetMode="External"/><Relationship Id="rId4" Type="http://schemas.openxmlformats.org/officeDocument/2006/relationships/hyperlink" Target="http://wiki.openstreetmap.org/wiki/OSM_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shaper.org/" TargetMode="External"/><Relationship Id="rId4" Type="http://schemas.openxmlformats.org/officeDocument/2006/relationships/hyperlink" Target="http://d3js.org/" TargetMode="External"/><Relationship Id="rId5" Type="http://schemas.openxmlformats.org/officeDocument/2006/relationships/hyperlink" Target="https://www.mapbox.com/mapbox.js/api/v2.1.0/" TargetMode="External"/><Relationship Id="rId6" Type="http://schemas.openxmlformats.org/officeDocument/2006/relationships/hyperlink" Target="https://www.mapbox.com/mapbox-stud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eojson.io/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pshaper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streetmap.org/wiki/Tag:natural=water" TargetMode="External"/><Relationship Id="rId4" Type="http://schemas.openxmlformats.org/officeDocument/2006/relationships/hyperlink" Target="http://tasks.hotosm.org" TargetMode="External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osm.openstreetmap.d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loodobservatory.colorado.edu/Version3/2014Bangladesh4178.html" TargetMode="External"/><Relationship Id="rId4" Type="http://schemas.openxmlformats.org/officeDocument/2006/relationships/hyperlink" Target="http://floodobservatory.colorado.edu/Version3/2014Bangladesh4178.tif" TargetMode="External"/><Relationship Id="rId5" Type="http://schemas.openxmlformats.org/officeDocument/2006/relationships/hyperlink" Target="https://www.mapbox.com/mapbox-studio" TargetMode="External"/><Relationship Id="rId6" Type="http://schemas.openxmlformats.org/officeDocument/2006/relationships/hyperlink" Target="https://api.tiles.mapbox.com/v4/cappelaere.2466f86b/page.html?access_token=pk.eyJ1IjoiY2FwcGVsYWVyZSIsImEiOiJxSjM5MEt3In0.9PYNJ8PzRclvtEh1jkqBuA%2310/25.1266/89.8311" TargetMode="External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oodobservatory.colorado.edu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hyperlink" Target="https://github.com/vightel/gfc/tree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mitheu@rcmrd.org" TargetMode="External"/><Relationship Id="rId4" Type="http://schemas.openxmlformats.org/officeDocument/2006/relationships/hyperlink" Target="mailto:dmacharia@rcmrd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wahome@rcmrd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arthexplorer.usgs.gov" TargetMode="External"/><Relationship Id="rId3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as.gsfc.nasa.gov/floodmap/" TargetMode="External"/><Relationship Id="rId3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pelaere.wistia.com/medias/99i4bqn6fa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</a:t>
            </a:r>
            <a:br>
              <a:rPr lang="en-US" dirty="0" smtClean="0"/>
            </a:br>
            <a:r>
              <a:rPr lang="en-US" dirty="0" smtClean="0"/>
              <a:t>Huntsville, AL </a:t>
            </a:r>
            <a:br>
              <a:rPr lang="en-US" dirty="0" smtClean="0"/>
            </a:br>
            <a:r>
              <a:rPr lang="en-US" sz="2000" dirty="0" smtClean="0"/>
              <a:t>Sept 24-24, 2014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/>
              <a:t>Multiple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072" y="4786050"/>
            <a:ext cx="12546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Portuguese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French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Italian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German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0"/>
            <a:endCxn id="35" idx="1"/>
          </p:cNvCxnSpPr>
          <p:nvPr/>
        </p:nvCxnSpPr>
        <p:spPr>
          <a:xfrm rot="5400000" flipH="1" flipV="1">
            <a:off x="2056364" y="3318394"/>
            <a:ext cx="1333720" cy="13444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980506" y="2161741"/>
            <a:ext cx="0" cy="58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321104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36119" y="433042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85410" y="2361241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OJO-</a:t>
            </a:r>
            <a:r>
              <a:rPr lang="en-US" dirty="0" err="1" smtClean="0"/>
              <a:t>GeoApp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7" y="1417638"/>
            <a:ext cx="6829114" cy="47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We Hope To Accomplish Today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597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Amazon Web Service (AWS) Elastic Cloud (EC2) Virtual Instance,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Algorithms</a:t>
            </a:r>
            <a:endParaRPr lang="en-US" dirty="0"/>
          </a:p>
          <a:p>
            <a:r>
              <a:rPr lang="en-US" b="1" dirty="0" smtClean="0"/>
              <a:t>Use</a:t>
            </a:r>
            <a:r>
              <a:rPr lang="en-US" dirty="0" smtClean="0"/>
              <a:t>: DEM</a:t>
            </a:r>
            <a:r>
              <a:rPr lang="en-US" dirty="0"/>
              <a:t>, HAND, </a:t>
            </a:r>
            <a:r>
              <a:rPr lang="en-US" dirty="0" err="1" smtClean="0"/>
              <a:t>OpenStreetMap</a:t>
            </a:r>
            <a:r>
              <a:rPr lang="en-US" dirty="0" smtClean="0"/>
              <a:t> Reference 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267" y="1559821"/>
            <a:ext cx="902179" cy="11656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9528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5398" y="2655284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477" y="1186716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7043" y="756672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929" y="3880798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3646614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Then Publish/Consume…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  <a:p>
            <a:r>
              <a:rPr lang="en-US" sz="1100" dirty="0" smtClean="0"/>
              <a:t>(Dashboard)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01251" y="6536809"/>
            <a:ext cx="28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/>
              <a:t>o</a:t>
            </a:r>
            <a:r>
              <a:rPr lang="en-US" sz="1400" dirty="0" err="1" smtClean="0"/>
              <a:t>jo-streamer.herokuapp.com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51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And Later Archive…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5657" y="3641384"/>
            <a:ext cx="249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Flood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1704" y="1069316"/>
            <a:ext cx="3586853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57" y="4149551"/>
            <a:ext cx="718446" cy="6814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52" y="5674937"/>
            <a:ext cx="718446" cy="681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365" y="5377201"/>
            <a:ext cx="1738765" cy="124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0384" y="6252336"/>
            <a:ext cx="250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Partnership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349846" y="4847852"/>
            <a:ext cx="203354" cy="719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endCxn id="3" idx="1"/>
          </p:cNvCxnSpPr>
          <p:nvPr/>
        </p:nvCxnSpPr>
        <p:spPr>
          <a:xfrm>
            <a:off x="5488399" y="449025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9952" y="6437002"/>
            <a:ext cx="22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Infrastructure: AWS, RDS</a:t>
            </a:r>
            <a:endParaRPr lang="en-US" dirty="0"/>
          </a:p>
          <a:p>
            <a:r>
              <a:rPr lang="en-US" dirty="0" smtClean="0"/>
              <a:t>DEM</a:t>
            </a:r>
            <a:r>
              <a:rPr lang="en-US" dirty="0"/>
              <a:t>, HAND, Reference </a:t>
            </a:r>
            <a:r>
              <a:rPr lang="en-US" dirty="0" smtClean="0"/>
              <a:t>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91169" y="254336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729" y="1222239"/>
            <a:ext cx="18542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16" y="1222239"/>
            <a:ext cx="169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OpenStreetMap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3472" y="1454565"/>
            <a:ext cx="3948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4618" y="1085233"/>
            <a:ext cx="11650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331" y="1760441"/>
            <a:ext cx="475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HAND (Height Above Nearest Drainage)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14618" y="2067598"/>
            <a:ext cx="0" cy="246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14618" y="2067598"/>
            <a:ext cx="970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0604" y="4474706"/>
            <a:ext cx="4608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TODO: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Virtual Instance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Relational Database 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Populate Database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Get </a:t>
            </a:r>
            <a:r>
              <a:rPr lang="en-US" dirty="0" err="1" smtClean="0"/>
              <a:t>HydroSHEDS</a:t>
            </a:r>
            <a:r>
              <a:rPr lang="en-US" dirty="0" smtClean="0"/>
              <a:t> Data  &amp; Generate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 Radarsat-2 SGF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Publish 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7962" y="1085233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HydroSHEDS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6705081" y="1085233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6795316" y="1157708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6882699" y="1269899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15" y="3099192"/>
            <a:ext cx="690876" cy="6908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780535" y="1527041"/>
            <a:ext cx="5327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2608" y="1527041"/>
            <a:ext cx="0" cy="273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110" y="2453091"/>
            <a:ext cx="5807690" cy="3673072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Beam Modes</a:t>
            </a:r>
          </a:p>
          <a:p>
            <a:r>
              <a:rPr lang="en-US" dirty="0" smtClean="0"/>
              <a:t>File Formats (SGF)</a:t>
            </a:r>
          </a:p>
          <a:p>
            <a:r>
              <a:rPr lang="en-US" dirty="0" smtClean="0">
                <a:hlinkClick r:id="rId2"/>
              </a:rPr>
              <a:t>Order </a:t>
            </a:r>
            <a:r>
              <a:rPr lang="en-US" dirty="0" smtClean="0"/>
              <a:t>Desk</a:t>
            </a:r>
          </a:p>
          <a:p>
            <a:r>
              <a:rPr lang="en-US" dirty="0" smtClean="0">
                <a:hlinkClick r:id="rId3"/>
              </a:rPr>
              <a:t>Archives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23" y="159983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OpenStreetMap</a:t>
            </a:r>
            <a:r>
              <a:rPr lang="en-US" dirty="0" smtClean="0"/>
              <a:t> Regional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Rationale: </a:t>
            </a:r>
          </a:p>
          <a:p>
            <a:pPr lvl="1"/>
            <a:r>
              <a:rPr lang="en-US" dirty="0" smtClean="0"/>
              <a:t>Regional Surface Reference </a:t>
            </a:r>
            <a:r>
              <a:rPr lang="en-US" smtClean="0"/>
              <a:t>Water Quick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Usage: </a:t>
            </a:r>
          </a:p>
          <a:p>
            <a:pPr lvl="1"/>
            <a:r>
              <a:rPr lang="en-US" dirty="0" smtClean="0"/>
              <a:t>Height Above Nearest Drainage</a:t>
            </a:r>
          </a:p>
          <a:p>
            <a:pPr lvl="1"/>
            <a:r>
              <a:rPr lang="en-US" dirty="0" smtClean="0"/>
              <a:t>Optional Map Layer </a:t>
            </a:r>
            <a:r>
              <a:rPr lang="en-US" dirty="0"/>
              <a:t>F</a:t>
            </a:r>
            <a:r>
              <a:rPr lang="en-US" dirty="0" smtClean="0"/>
              <a:t>or Visualization</a:t>
            </a:r>
          </a:p>
          <a:p>
            <a:pPr lvl="1"/>
            <a:r>
              <a:rPr lang="en-US" dirty="0" smtClean="0"/>
              <a:t>Could be updated at will (</a:t>
            </a:r>
            <a:r>
              <a:rPr lang="en-US" dirty="0" err="1"/>
              <a:t>W</a:t>
            </a:r>
            <a:r>
              <a:rPr lang="en-US" dirty="0" err="1" smtClean="0"/>
              <a:t>aterPedia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484"/>
            <a:ext cx="8229600" cy="4838174"/>
          </a:xfrm>
        </p:spPr>
        <p:txBody>
          <a:bodyPr>
            <a:noAutofit/>
          </a:bodyPr>
          <a:lstStyle/>
          <a:p>
            <a:r>
              <a:rPr lang="en-US" sz="1800" dirty="0" smtClean="0"/>
              <a:t>Laptop with PowerPoint, </a:t>
            </a:r>
            <a:r>
              <a:rPr lang="en-US" sz="1800" dirty="0" err="1" smtClean="0"/>
              <a:t>Git</a:t>
            </a:r>
            <a:r>
              <a:rPr lang="en-US" sz="1800" dirty="0" smtClean="0"/>
              <a:t>, </a:t>
            </a:r>
            <a:r>
              <a:rPr lang="en-US" sz="1800" dirty="0" err="1" smtClean="0"/>
              <a:t>Navicat</a:t>
            </a:r>
            <a:r>
              <a:rPr lang="en-US" sz="1800" dirty="0" smtClean="0"/>
              <a:t> or </a:t>
            </a:r>
            <a:r>
              <a:rPr lang="en-US" sz="1800" dirty="0" err="1" smtClean="0"/>
              <a:t>pgAdmin</a:t>
            </a:r>
            <a:r>
              <a:rPr lang="en-US" sz="1800" dirty="0" smtClean="0"/>
              <a:t>, </a:t>
            </a:r>
            <a:r>
              <a:rPr lang="en-US" sz="1800" dirty="0" err="1" smtClean="0"/>
              <a:t>TextMate</a:t>
            </a:r>
            <a:r>
              <a:rPr lang="en-US" sz="1800" dirty="0" smtClean="0"/>
              <a:t>/VIM</a:t>
            </a:r>
          </a:p>
          <a:p>
            <a:pPr lvl="1"/>
            <a:r>
              <a:rPr lang="en-US" sz="1800" dirty="0">
                <a:hlinkClick r:id="rId2"/>
              </a:rPr>
              <a:t>http://git-scm.com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http://www.navicat.com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4"/>
              </a:rPr>
              <a:t>http://www.pgadmin.org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>
                <a:hlinkClick r:id="rId5"/>
              </a:rPr>
              <a:t>http://macromates.com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Account on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[I need to know your handle to make you collaborator]</a:t>
            </a:r>
          </a:p>
          <a:p>
            <a:pPr lvl="1"/>
            <a:r>
              <a:rPr lang="en-US" sz="1800" dirty="0">
                <a:hlinkClick r:id="rId6"/>
              </a:rPr>
              <a:t>https://github.com</a:t>
            </a:r>
            <a:r>
              <a:rPr lang="en-US" sz="1800" dirty="0" smtClean="0">
                <a:hlinkClick r:id="rId6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clone </a:t>
            </a:r>
            <a:r>
              <a:rPr lang="en-US" sz="1800" dirty="0">
                <a:hlinkClick r:id="rId7"/>
              </a:rPr>
              <a:t>https://github.com/vightel</a:t>
            </a:r>
            <a:r>
              <a:rPr lang="en-US" sz="1800" dirty="0" smtClean="0">
                <a:hlinkClick r:id="rId7"/>
              </a:rPr>
              <a:t>/FloodMapsWorkshop.git</a:t>
            </a:r>
            <a:endParaRPr lang="en-US" sz="1800" dirty="0" smtClean="0"/>
          </a:p>
          <a:p>
            <a:pPr lvl="1"/>
            <a:r>
              <a:rPr lang="en-US" sz="1800" dirty="0" smtClean="0"/>
              <a:t>cd </a:t>
            </a:r>
            <a:r>
              <a:rPr lang="en-US" sz="1800" dirty="0" err="1" smtClean="0"/>
              <a:t>FloodMapsWorkshop</a:t>
            </a:r>
            <a:endParaRPr lang="en-US" sz="1800" dirty="0" smtClean="0"/>
          </a:p>
          <a:p>
            <a:pPr lvl="1"/>
            <a:r>
              <a:rPr lang="en-US" sz="1800" dirty="0" smtClean="0"/>
              <a:t>View </a:t>
            </a:r>
            <a:r>
              <a:rPr lang="en-US" sz="1800" dirty="0" err="1" smtClean="0"/>
              <a:t>FloodMappingWorkshop.pptx</a:t>
            </a:r>
            <a:endParaRPr lang="en-US" sz="1800" dirty="0"/>
          </a:p>
          <a:p>
            <a:r>
              <a:rPr lang="en-US" sz="1800" dirty="0" smtClean="0"/>
              <a:t>Account </a:t>
            </a:r>
            <a:r>
              <a:rPr lang="en-US" sz="1800" dirty="0"/>
              <a:t>on Amazon </a:t>
            </a:r>
            <a:r>
              <a:rPr lang="en-US" sz="1800" dirty="0" smtClean="0"/>
              <a:t>AWS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>
                <a:hlinkClick r:id="rId8"/>
              </a:rPr>
              <a:t>http://aws.amazon.com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 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Account on </a:t>
            </a:r>
            <a:r>
              <a:rPr lang="en-US" sz="1800" dirty="0" err="1" smtClean="0"/>
              <a:t>EarthExplorer</a:t>
            </a:r>
            <a:endParaRPr lang="en-US" sz="1800" dirty="0"/>
          </a:p>
          <a:p>
            <a:pPr marL="742950" lvl="2" indent="-342900"/>
            <a:r>
              <a:rPr lang="en-US" sz="1800" dirty="0" smtClean="0">
                <a:hlinkClick r:id="rId9"/>
              </a:rPr>
              <a:t>http</a:t>
            </a:r>
            <a:r>
              <a:rPr lang="en-US" sz="1800" dirty="0">
                <a:hlinkClick r:id="rId9"/>
              </a:rPr>
              <a:t>://earthexplorer.usgs.gov/</a:t>
            </a:r>
            <a:endParaRPr lang="en-US" sz="1800" dirty="0"/>
          </a:p>
          <a:p>
            <a:r>
              <a:rPr lang="en-US" sz="1800" dirty="0" smtClean="0"/>
              <a:t>Access to Radarsat-2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 Above Nearest Drainage (HAND)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854"/>
            <a:ext cx="8229600" cy="42163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Reference: </a:t>
            </a:r>
          </a:p>
          <a:p>
            <a:pPr lvl="1"/>
            <a:r>
              <a:rPr lang="en-US" dirty="0" err="1" smtClean="0"/>
              <a:t>Renno</a:t>
            </a:r>
            <a:r>
              <a:rPr lang="en-US" dirty="0" smtClean="0"/>
              <a:t> &amp; al, 2008</a:t>
            </a:r>
          </a:p>
          <a:p>
            <a:pPr lvl="1"/>
            <a:r>
              <a:rPr lang="en-US" dirty="0" smtClean="0"/>
              <a:t>C.D. </a:t>
            </a:r>
            <a:r>
              <a:rPr lang="en-US" dirty="0" err="1" smtClean="0"/>
              <a:t>Renno</a:t>
            </a:r>
            <a:r>
              <a:rPr lang="en-US" dirty="0" smtClean="0"/>
              <a:t>, A.D. </a:t>
            </a:r>
            <a:r>
              <a:rPr lang="en-US" dirty="0" err="1" smtClean="0"/>
              <a:t>Nobre</a:t>
            </a:r>
            <a:r>
              <a:rPr lang="en-US" dirty="0" smtClean="0"/>
              <a:t>… Journal of Hydrology 2011.03.051 </a:t>
            </a:r>
          </a:p>
          <a:p>
            <a:r>
              <a:rPr lang="en-US" dirty="0" smtClean="0"/>
              <a:t>Paper</a:t>
            </a:r>
          </a:p>
          <a:p>
            <a:pPr lvl="1"/>
            <a:r>
              <a:rPr lang="en-US" sz="1400" dirty="0" smtClean="0">
                <a:hlinkClick r:id="rId2"/>
              </a:rPr>
              <a:t>http://www.researchgate.net/publication/232042361_Author%27s_personal_copy_Height_Above_the_Nearest_Drainage__a_hydrologically_relevant_new_terrain_model</a:t>
            </a:r>
            <a:endParaRPr lang="en-US" sz="1400" dirty="0" smtClean="0"/>
          </a:p>
          <a:p>
            <a:r>
              <a:rPr lang="en-US" dirty="0" smtClean="0"/>
              <a:t>Slide Presentation</a:t>
            </a:r>
            <a:endParaRPr lang="en-US" u="sng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://www.authorstream.com/Presentation/kritikakothari-1967411-hand-hydrologically-relevant-new-terrain-model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8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HAND?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want to use a conditioned DEM</a:t>
            </a:r>
          </a:p>
          <a:p>
            <a:r>
              <a:rPr lang="en-US" dirty="0" smtClean="0"/>
              <a:t>Had access to actual water reference</a:t>
            </a:r>
          </a:p>
          <a:p>
            <a:pPr lvl="1"/>
            <a:r>
              <a:rPr lang="en-US" dirty="0" smtClean="0"/>
              <a:t>No need to infer it and modify DEM to flow water</a:t>
            </a:r>
          </a:p>
          <a:p>
            <a:r>
              <a:rPr lang="en-US" dirty="0" smtClean="0"/>
              <a:t>Needed python code</a:t>
            </a:r>
          </a:p>
          <a:p>
            <a:r>
              <a:rPr lang="en-US" dirty="0" smtClean="0"/>
              <a:t>Can be regionally customized with better DEM/Water reference</a:t>
            </a:r>
          </a:p>
          <a:p>
            <a:r>
              <a:rPr lang="en-US" dirty="0" smtClean="0"/>
              <a:t>Any feedback is 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99247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PDF, PNG, JPG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TIFF, KML/KMZ</a:t>
            </a:r>
          </a:p>
          <a:p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err="1" smtClean="0"/>
              <a:t>TopoJSON</a:t>
            </a:r>
            <a:endParaRPr lang="en-US" dirty="0" smtClean="0"/>
          </a:p>
          <a:p>
            <a:r>
              <a:rPr lang="en-US" dirty="0" smtClean="0"/>
              <a:t>OSM XML bz2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470" y="1625942"/>
            <a:ext cx="3890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7F7F7F"/>
                </a:solidFill>
              </a:rPr>
              <a:t>No Data</a:t>
            </a:r>
            <a:endParaRPr lang="en-US" sz="3200" i="1" dirty="0">
              <a:solidFill>
                <a:srgbClr val="7F7F7F"/>
              </a:solidFill>
            </a:endParaRPr>
          </a:p>
          <a:p>
            <a:r>
              <a:rPr lang="en-US" sz="3200" i="1" dirty="0" err="1" smtClean="0">
                <a:solidFill>
                  <a:srgbClr val="7F7F7F"/>
                </a:solidFill>
              </a:rPr>
              <a:t>Rasters</a:t>
            </a:r>
            <a:r>
              <a:rPr lang="en-US" sz="3200" i="1" dirty="0" smtClean="0">
                <a:solidFill>
                  <a:srgbClr val="7F7F7F"/>
                </a:solidFill>
              </a:rPr>
              <a:t> Are Too Large</a:t>
            </a:r>
            <a:endParaRPr lang="en-US" sz="3200" i="1" dirty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3062" y="2901371"/>
            <a:ext cx="460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http://geojson.org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https://github.com/mbostock/</a:t>
            </a:r>
            <a:r>
              <a:rPr lang="en-US" dirty="0" smtClean="0">
                <a:hlinkClick r:id="rId3"/>
              </a:rPr>
              <a:t>topojson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http://wiki.openstreetmap.org/wiki/</a:t>
            </a:r>
            <a:r>
              <a:rPr lang="en-US" dirty="0" smtClean="0">
                <a:hlinkClick r:id="rId4"/>
              </a:rPr>
              <a:t>OSM_XML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geojson.io</a:t>
            </a:r>
            <a:r>
              <a:rPr lang="en-US" dirty="0" smtClean="0"/>
              <a:t>  Note: Use Chrome as Browser</a:t>
            </a:r>
          </a:p>
          <a:p>
            <a:r>
              <a:rPr lang="en-US" dirty="0" err="1" smtClean="0">
                <a:hlinkClick r:id="rId3"/>
              </a:rPr>
              <a:t>mapshaper.org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>
                <a:hlinkClick r:id="rId4"/>
              </a:rPr>
              <a:t>D3.js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Mapbox.js</a:t>
            </a:r>
            <a:endParaRPr lang="en-US" dirty="0" smtClean="0"/>
          </a:p>
          <a:p>
            <a:r>
              <a:rPr lang="en-US" dirty="0" smtClean="0"/>
              <a:t>Design Studio &amp; Hosted Solutions</a:t>
            </a:r>
          </a:p>
          <a:p>
            <a:pPr lvl="1"/>
            <a:r>
              <a:rPr lang="en-US" dirty="0" err="1" smtClean="0">
                <a:hlinkClick r:id="rId6"/>
              </a:rPr>
              <a:t>Mapbox</a:t>
            </a:r>
            <a:r>
              <a:rPr lang="en-US" dirty="0" smtClean="0">
                <a:hlinkClick r:id="rId6"/>
              </a:rPr>
              <a:t>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Radarsat2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304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Ex:</a:t>
            </a:r>
          </a:p>
          <a:p>
            <a:pPr lvl="1"/>
            <a:r>
              <a:rPr lang="en-US" sz="1300" dirty="0" err="1">
                <a:latin typeface="Courier"/>
                <a:cs typeface="Courier"/>
              </a:rPr>
              <a:t>radarsat_processing.py</a:t>
            </a:r>
            <a:r>
              <a:rPr lang="en-US" sz="1300" dirty="0">
                <a:latin typeface="Courier"/>
                <a:cs typeface="Courier"/>
              </a:rPr>
              <a:t> --scene RS2_OK33065_PK325251_DK290050_F6F_20120825_230857_HH_SGF -v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data</a:t>
            </a:r>
          </a:p>
          <a:p>
            <a:pPr lvl="2"/>
            <a:r>
              <a:rPr lang="en-US" dirty="0" smtClean="0"/>
              <a:t>Use HH data</a:t>
            </a:r>
          </a:p>
          <a:p>
            <a:pPr lvl="2"/>
            <a:r>
              <a:rPr lang="en-US" dirty="0" smtClean="0"/>
              <a:t>Threshold (mean/2)</a:t>
            </a:r>
          </a:p>
          <a:p>
            <a:pPr lvl="2"/>
            <a:r>
              <a:rPr lang="en-US" dirty="0" smtClean="0"/>
              <a:t>De-speckle (</a:t>
            </a:r>
            <a:r>
              <a:rPr lang="en-US" dirty="0"/>
              <a:t>M</a:t>
            </a:r>
            <a:r>
              <a:rPr lang="en-US" dirty="0" smtClean="0"/>
              <a:t>edian Filter)</a:t>
            </a:r>
          </a:p>
          <a:p>
            <a:pPr lvl="2"/>
            <a:r>
              <a:rPr lang="en-US" dirty="0" smtClean="0"/>
              <a:t>Morph and Smooth (octagon grey opening)</a:t>
            </a:r>
          </a:p>
          <a:p>
            <a:pPr lvl="2"/>
            <a:r>
              <a:rPr lang="en-US" dirty="0" err="1" smtClean="0"/>
              <a:t>Reproject</a:t>
            </a:r>
            <a:r>
              <a:rPr lang="en-US" dirty="0" smtClean="0"/>
              <a:t> to EPSG 4326</a:t>
            </a:r>
          </a:p>
          <a:p>
            <a:pPr lvl="2"/>
            <a:r>
              <a:rPr lang="en-US" dirty="0" smtClean="0"/>
              <a:t>Mask Out Coastal Data, Watersheds…</a:t>
            </a:r>
          </a:p>
          <a:p>
            <a:pPr lvl="2"/>
            <a:r>
              <a:rPr lang="en-US" dirty="0" smtClean="0"/>
              <a:t>Mask Out HAND</a:t>
            </a:r>
          </a:p>
          <a:p>
            <a:pPr lvl="2"/>
            <a:r>
              <a:rPr lang="en-US" dirty="0" smtClean="0"/>
              <a:t>Convert to </a:t>
            </a:r>
            <a:r>
              <a:rPr lang="en-US" dirty="0" err="1" smtClean="0"/>
              <a:t>topojson</a:t>
            </a:r>
            <a:r>
              <a:rPr lang="en-US" dirty="0" smtClean="0"/>
              <a:t> and simplify 50%</a:t>
            </a:r>
          </a:p>
          <a:p>
            <a:pPr lvl="2"/>
            <a:r>
              <a:rPr lang="en-US" dirty="0" smtClean="0"/>
              <a:t>Generate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Topojson</a:t>
            </a:r>
            <a:endParaRPr lang="en-US" dirty="0" smtClean="0"/>
          </a:p>
          <a:p>
            <a:pPr lvl="1"/>
            <a:r>
              <a:rPr lang="en-US" dirty="0" err="1" smtClean="0"/>
              <a:t>surface_water.topojson.gz</a:t>
            </a:r>
            <a:endParaRPr lang="en-US" dirty="0" smtClean="0"/>
          </a:p>
          <a:p>
            <a:r>
              <a:rPr lang="en-US" dirty="0" smtClean="0"/>
              <a:t>Simplified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surface_water.json.gz</a:t>
            </a:r>
            <a:endParaRPr lang="en-US" dirty="0" smtClean="0"/>
          </a:p>
          <a:p>
            <a:r>
              <a:rPr lang="en-US" dirty="0" smtClean="0"/>
              <a:t>OSM XML</a:t>
            </a:r>
          </a:p>
          <a:p>
            <a:pPr lvl="1"/>
            <a:r>
              <a:rPr lang="en-US" dirty="0" smtClean="0"/>
              <a:t>surface_water.osm.bz2</a:t>
            </a:r>
          </a:p>
          <a:p>
            <a:r>
              <a:rPr lang="en-US" dirty="0" smtClean="0"/>
              <a:t>Thumbnail (Facebook)</a:t>
            </a:r>
          </a:p>
          <a:p>
            <a:pPr lvl="1"/>
            <a:r>
              <a:rPr lang="en-US" dirty="0" err="1"/>
              <a:t>surface_water_osm.png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sm</a:t>
            </a:r>
            <a:r>
              <a:rPr lang="en-US" dirty="0" smtClean="0"/>
              <a:t> marshes and water layers…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mapshaper.org</a:t>
            </a:r>
            <a:endParaRPr lang="en-US" dirty="0"/>
          </a:p>
          <a:p>
            <a:r>
              <a:rPr lang="en-US" dirty="0" smtClean="0">
                <a:hlinkClick r:id="rId3"/>
              </a:rPr>
              <a:t>geojson.io</a:t>
            </a:r>
            <a:r>
              <a:rPr lang="en-US" dirty="0" smtClean="0"/>
              <a:t>  </a:t>
            </a:r>
            <a:r>
              <a:rPr lang="en-US" dirty="0"/>
              <a:t>Note: Use Chrome as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Drag </a:t>
            </a:r>
            <a:r>
              <a:rPr lang="en-US" dirty="0" err="1" smtClean="0"/>
              <a:t>topojson</a:t>
            </a:r>
            <a:r>
              <a:rPr lang="en-US" dirty="0" smtClean="0"/>
              <a:t> or </a:t>
            </a:r>
            <a:r>
              <a:rPr lang="en-US" dirty="0" err="1" smtClean="0"/>
              <a:t>geojson</a:t>
            </a:r>
            <a:r>
              <a:rPr lang="en-US" dirty="0" smtClean="0"/>
              <a:t> file onto browser</a:t>
            </a:r>
          </a:p>
          <a:p>
            <a:pPr lvl="1"/>
            <a:r>
              <a:rPr lang="en-US" dirty="0" smtClean="0"/>
              <a:t>Play with simplification of </a:t>
            </a:r>
            <a:r>
              <a:rPr lang="en-US" dirty="0" err="1" smtClean="0"/>
              <a:t>mapshaper</a:t>
            </a:r>
            <a:endParaRPr lang="en-US" dirty="0" smtClean="0"/>
          </a:p>
          <a:p>
            <a:pPr lvl="1"/>
            <a:r>
              <a:rPr lang="en-US" dirty="0" smtClean="0"/>
              <a:t>Quick annotate and share with </a:t>
            </a:r>
            <a:r>
              <a:rPr lang="en-US" dirty="0" err="1" smtClean="0"/>
              <a:t>geojson.io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urface_water_o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53" y="4500109"/>
            <a:ext cx="1973966" cy="20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99"/>
            <a:ext cx="8229600" cy="1143000"/>
          </a:xfrm>
        </p:spPr>
        <p:txBody>
          <a:bodyPr/>
          <a:lstStyle/>
          <a:p>
            <a:r>
              <a:rPr lang="en-US" dirty="0" smtClean="0"/>
              <a:t>JOSM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Load surface_water.os.bz2 directly</a:t>
            </a:r>
          </a:p>
          <a:p>
            <a:r>
              <a:rPr lang="en-US" dirty="0" smtClean="0"/>
              <a:t>Check OSM </a:t>
            </a:r>
            <a:r>
              <a:rPr lang="en-US" dirty="0" smtClean="0">
                <a:hlinkClick r:id="rId3"/>
              </a:rPr>
              <a:t>Tagging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 err="1" smtClean="0"/>
              <a:t>WaterPedia</a:t>
            </a:r>
            <a:r>
              <a:rPr lang="en-US" dirty="0" smtClean="0"/>
              <a:t> Concept</a:t>
            </a:r>
          </a:p>
          <a:p>
            <a:pPr lvl="1"/>
            <a:r>
              <a:rPr lang="en-US" dirty="0" smtClean="0"/>
              <a:t>Improve Reference Surface Water</a:t>
            </a:r>
          </a:p>
          <a:p>
            <a:pPr lvl="1"/>
            <a:r>
              <a:rPr lang="en-US" dirty="0" smtClean="0"/>
              <a:t>Connect to Private OSM runtime…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4"/>
              </a:rPr>
              <a:t>Crowd Sourcing </a:t>
            </a:r>
            <a:r>
              <a:rPr lang="en-US" dirty="0" smtClean="0"/>
              <a:t>V&amp;V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384" y="170330"/>
            <a:ext cx="996869" cy="9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DFO Flood Maps and Flood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Dartmouth Flood Observatory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Pakistan Flood 2014</a:t>
            </a:r>
            <a:endParaRPr lang="en-US" dirty="0" smtClean="0"/>
          </a:p>
          <a:p>
            <a:pPr lvl="1"/>
            <a:r>
              <a:rPr lang="en-US" dirty="0" smtClean="0"/>
              <a:t>Get Simplified </a:t>
            </a:r>
            <a:r>
              <a:rPr lang="en-US" dirty="0" err="1" smtClean="0">
                <a:hlinkClick r:id="rId4"/>
              </a:rPr>
              <a:t>GeoTIFF</a:t>
            </a:r>
            <a:endParaRPr lang="en-US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topojson</a:t>
            </a:r>
            <a:r>
              <a:rPr lang="en-US" dirty="0" smtClean="0"/>
              <a:t> (and </a:t>
            </a:r>
            <a:r>
              <a:rPr lang="en-US" dirty="0" err="1" smtClean="0"/>
              <a:t>geojson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dfo_watermap.py</a:t>
            </a:r>
            <a:r>
              <a:rPr lang="en-US" dirty="0"/>
              <a:t> -v --scene </a:t>
            </a:r>
            <a:r>
              <a:rPr lang="en-US" dirty="0" smtClean="0"/>
              <a:t>2014Bangladesh4178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 err="1" smtClean="0">
                <a:hlinkClick r:id="rId5"/>
              </a:rPr>
              <a:t>Mapbox</a:t>
            </a:r>
            <a:r>
              <a:rPr lang="en-US" dirty="0" smtClean="0">
                <a:hlinkClick r:id="rId5"/>
              </a:rPr>
              <a:t> Studio</a:t>
            </a:r>
            <a:endParaRPr lang="en-US" dirty="0" smtClean="0"/>
          </a:p>
          <a:p>
            <a:r>
              <a:rPr lang="en-US" dirty="0" smtClean="0"/>
              <a:t>Generate/Publish </a:t>
            </a:r>
            <a:r>
              <a:rPr lang="en-US" dirty="0" smtClean="0">
                <a:hlinkClick r:id="rId6"/>
              </a:rPr>
              <a:t>Style </a:t>
            </a:r>
            <a:r>
              <a:rPr lang="en-US" sz="2000" dirty="0" smtClean="0"/>
              <a:t>(requires </a:t>
            </a:r>
            <a:r>
              <a:rPr lang="en-US" sz="2000" dirty="0" err="1" smtClean="0"/>
              <a:t>Mapbox</a:t>
            </a:r>
            <a:r>
              <a:rPr lang="en-US" sz="2000" dirty="0" smtClean="0"/>
              <a:t> Account)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849" y="5794375"/>
            <a:ext cx="2984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3222" cy="1613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GeoJSON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 err="1" smtClean="0"/>
              <a:t>GitHUB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for Distributed Flood Records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22912"/>
            <a:ext cx="8229600" cy="4003251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Global Flood Catalog Demo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3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58142"/>
              </p:ext>
            </p:extLst>
          </p:nvPr>
        </p:nvGraphicFramePr>
        <p:xfrm>
          <a:off x="363104" y="1176580"/>
          <a:ext cx="8573454" cy="497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700"/>
                <a:gridCol w="2485408"/>
                <a:gridCol w="3607346"/>
              </a:tblGrid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983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Ashutosh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Limaye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MSFC-ZP11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ZP11ashutosh.limaye@nasa.gov</a:t>
                      </a:r>
                      <a:endParaRPr lang="en-US" dirty="0"/>
                    </a:p>
                  </a:txBody>
                  <a:tcPr/>
                </a:tc>
              </a:tr>
              <a:tr h="560949">
                <a:tc>
                  <a:txBody>
                    <a:bodyPr/>
                    <a:lstStyle/>
                    <a:p>
                      <a:r>
                        <a:rPr lang="en-US" dirty="0" smtClean="0"/>
                        <a:t>Eric Anderson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eric.anderson@nasa.gov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Africa Flores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africaixmucane.florescordova@nasa.gov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Kris Stanton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kris.stanton@nasa.gov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Francis Delgado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francisco.delgadoolivares@nasa.gov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Billy </a:t>
                      </a:r>
                      <a:r>
                        <a:rPr lang="en-US" smtClean="0"/>
                        <a:t>Ashmall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billy.ashmall@nasa.gov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Anastasia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awahome@rcmrd.org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Faith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Mitheu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fmitheu@rcmrd.org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Denis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dmacharia@rcmrd.org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1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68" y="274638"/>
            <a:ext cx="70671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USGS Earth Explorer</a:t>
            </a:r>
            <a:br>
              <a:rPr lang="en-US" dirty="0" smtClean="0"/>
            </a:br>
            <a:r>
              <a:rPr lang="en-US" dirty="0" smtClean="0"/>
              <a:t>EO-1 and Landsat-8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</a:p>
          <a:p>
            <a:pPr lvl="1"/>
            <a:r>
              <a:rPr lang="en-US" sz="2000" dirty="0" smtClean="0"/>
              <a:t>Account on </a:t>
            </a:r>
            <a:r>
              <a:rPr lang="en-US" sz="2000" dirty="0" smtClean="0">
                <a:hlinkClick r:id="rId2"/>
              </a:rPr>
              <a:t>EarthExplorer</a:t>
            </a:r>
            <a:endParaRPr lang="en-US" sz="2000" dirty="0" smtClean="0"/>
          </a:p>
          <a:p>
            <a:pPr lvl="1"/>
            <a:r>
              <a:rPr lang="en-US" sz="2000" dirty="0" smtClean="0"/>
              <a:t>Tables loaded in database</a:t>
            </a:r>
          </a:p>
          <a:p>
            <a:r>
              <a:rPr lang="en-US" dirty="0" smtClean="0"/>
              <a:t>Get archived scenes from EO-1, L8… in CSV formats for your AOI and &lt;10% clouds</a:t>
            </a:r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oad them in the database to allow for on-demand processing</a:t>
            </a:r>
          </a:p>
          <a:p>
            <a:pPr lvl="1"/>
            <a:r>
              <a:rPr lang="en-US" sz="2000" dirty="0" smtClean="0"/>
              <a:t>Update on a regular basis</a:t>
            </a:r>
          </a:p>
          <a:p>
            <a:r>
              <a:rPr lang="en-US" dirty="0" smtClean="0"/>
              <a:t>Or manually select/download scenes for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9" y="274638"/>
            <a:ext cx="1803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5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Manual Landsat-8 Flood Mapping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an </a:t>
            </a:r>
            <a:r>
              <a:rPr lang="en-US" dirty="0" smtClean="0"/>
              <a:t>Landsat-8 </a:t>
            </a:r>
            <a:r>
              <a:rPr lang="en-US" dirty="0"/>
              <a:t>&lt;scene&gt;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</a:t>
            </a:r>
            <a:r>
              <a:rPr lang="en-US" sz="1200" dirty="0">
                <a:latin typeface="Courier"/>
                <a:cs typeface="Courier"/>
              </a:rPr>
              <a:t>$WORKSHOP_DIR/data</a:t>
            </a:r>
            <a:r>
              <a:rPr lang="en-US" sz="1200" dirty="0" smtClean="0">
                <a:latin typeface="Courier"/>
                <a:cs typeface="Courier"/>
              </a:rPr>
              <a:t>/l8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</a:t>
            </a:r>
            <a:r>
              <a:rPr lang="en-US" sz="1200" dirty="0">
                <a:latin typeface="Courier"/>
                <a:cs typeface="Courier"/>
              </a:rPr>
              <a:t>or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&lt;scene&gt;.</a:t>
            </a:r>
            <a:r>
              <a:rPr lang="en-US" sz="1200" dirty="0" err="1">
                <a:latin typeface="Courier"/>
                <a:cs typeface="Courier"/>
              </a:rPr>
              <a:t>tgz</a:t>
            </a:r>
            <a:r>
              <a:rPr lang="en-US" sz="1200" dirty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  <a:endParaRPr lang="hu-HU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Generate Composite for V&amp;</a:t>
            </a:r>
            <a:r>
              <a:rPr lang="en-US" sz="1200" dirty="0" smtClean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4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3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2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6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4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</a:t>
            </a:r>
            <a:r>
              <a:rPr lang="fi-FI" sz="1200" dirty="0" err="1" smtClean="0">
                <a:latin typeface="Courier"/>
                <a:cs typeface="Courier"/>
              </a:rPr>
              <a:t>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7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4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</a:t>
            </a:r>
            <a:r>
              <a:rPr lang="en-US" sz="1200" dirty="0" smtClean="0">
                <a:latin typeface="Courier"/>
                <a:cs typeface="Courier"/>
              </a:rPr>
              <a:t>Process it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&gt;landsat8_toa_watermap.py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&gt;landsat8_to_topojson.py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endParaRPr lang="en-US" sz="1200" b="1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Algorithm is using MNDWI and </a:t>
            </a:r>
            <a:r>
              <a:rPr lang="en-US" sz="1200" dirty="0" smtClean="0">
                <a:cs typeface="Courier"/>
              </a:rPr>
              <a:t>TOA, uses internal cloud masking (</a:t>
            </a:r>
            <a:r>
              <a:rPr lang="en-US" sz="1200" dirty="0" err="1" smtClean="0">
                <a:cs typeface="Courier"/>
              </a:rPr>
              <a:t>bqa</a:t>
            </a:r>
            <a:r>
              <a:rPr lang="en-US" sz="1200" dirty="0" smtClean="0">
                <a:cs typeface="Courier"/>
              </a:rPr>
              <a:t>)</a:t>
            </a:r>
            <a:endParaRPr lang="en-US" sz="1200" dirty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HAND masking could be added </a:t>
            </a:r>
            <a:r>
              <a:rPr lang="en-US" sz="1200" dirty="0" smtClean="0">
                <a:cs typeface="Courier"/>
              </a:rPr>
              <a:t>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script)</a:t>
            </a:r>
            <a:endParaRPr lang="en-US" sz="12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385" y="92022"/>
            <a:ext cx="2116994" cy="11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Manual EO-1 Flood Mapping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Get an EO-</a:t>
            </a:r>
            <a:r>
              <a:rPr lang="en-US" dirty="0"/>
              <a:t>1 </a:t>
            </a:r>
            <a:r>
              <a:rPr lang="en-US" dirty="0" smtClean="0"/>
              <a:t>&lt;scene&gt;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$WORKSHOP_DIR/data/eo1_ali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or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r>
              <a:rPr lang="en-US" sz="1200" dirty="0" smtClean="0">
                <a:latin typeface="Courier"/>
                <a:cs typeface="Courier"/>
              </a:rPr>
              <a:t> &lt;scene&gt;.</a:t>
            </a:r>
            <a:r>
              <a:rPr lang="en-US" sz="1200" dirty="0" err="1" smtClean="0">
                <a:latin typeface="Courier"/>
                <a:cs typeface="Courier"/>
              </a:rPr>
              <a:t>tgz</a:t>
            </a:r>
            <a:r>
              <a:rPr lang="en-US" sz="1200" dirty="0" smtClean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Composite for V&amp;V [ 5-4-3 for example]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&gt;eo1_ali_composite.py </a:t>
            </a:r>
            <a:r>
              <a:rPr lang="en-US" sz="1200" dirty="0">
                <a:latin typeface="Courier"/>
                <a:cs typeface="Courier"/>
              </a:rPr>
              <a:t>--scene EO1A0090472014197110P0_SG1_01 --red 5 --green 4 --blue </a:t>
            </a:r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Cloud Mask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&gt;eo1_ali_cloudmask.py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Water map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&gt;eo1_ali_watermap.py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Flood vectors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&gt;eo1_to_topojson.py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 err="1">
                <a:latin typeface="Courier"/>
                <a:cs typeface="Courier"/>
              </a:rPr>
              <a:t>BrowseImage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en-US" sz="1200" dirty="0" smtClean="0">
                <a:latin typeface="Courier"/>
                <a:cs typeface="Courier"/>
              </a:rPr>
              <a:t>EO1A0090472014197110P0_SG1_01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 smtClean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ALI Instrument for wider coverage ~35sqkm @30m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Algorithm uses MNDWI and TOA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HAND masking could be added 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script)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Results could be improved with Atmospheric Correction and Co-Registration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Needs Haze removal if </a:t>
            </a:r>
            <a:r>
              <a:rPr lang="en-US" sz="1200" smtClean="0">
                <a:cs typeface="Courier"/>
              </a:rPr>
              <a:t>ATCOR is not used…</a:t>
            </a:r>
            <a:endParaRPr lang="en-US" sz="1200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85" y="156439"/>
            <a:ext cx="1691629" cy="10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0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426"/>
            <a:ext cx="8229600" cy="865501"/>
          </a:xfrm>
        </p:spPr>
        <p:txBody>
          <a:bodyPr/>
          <a:lstStyle/>
          <a:p>
            <a:r>
              <a:rPr lang="en-US" dirty="0" smtClean="0"/>
              <a:t>MODIS Flood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2052"/>
            <a:ext cx="8229600" cy="4304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Go To NASA </a:t>
            </a:r>
            <a:r>
              <a:rPr lang="en-US" sz="2800" dirty="0" smtClean="0">
                <a:hlinkClick r:id="rId2"/>
              </a:rPr>
              <a:t>OAS </a:t>
            </a:r>
            <a:r>
              <a:rPr lang="en-US" sz="2800" dirty="0" smtClean="0"/>
              <a:t>Server</a:t>
            </a:r>
          </a:p>
          <a:p>
            <a:pPr marL="0" indent="0">
              <a:buNone/>
            </a:pPr>
            <a:r>
              <a:rPr lang="en-US" sz="2400" dirty="0" smtClean="0"/>
              <a:t>Find </a:t>
            </a:r>
            <a:r>
              <a:rPr lang="en-US" sz="2400" dirty="0"/>
              <a:t>your </a:t>
            </a:r>
            <a:r>
              <a:rPr lang="en-US" sz="2400" dirty="0" smtClean="0"/>
              <a:t>Tile </a:t>
            </a:r>
            <a:r>
              <a:rPr lang="en-US" sz="2400" dirty="0"/>
              <a:t>of </a:t>
            </a:r>
            <a:r>
              <a:rPr lang="en-US" sz="2400" dirty="0" smtClean="0"/>
              <a:t>Interest </a:t>
            </a:r>
          </a:p>
          <a:p>
            <a:pPr marL="0" indent="0">
              <a:buNone/>
            </a:pPr>
            <a:r>
              <a:rPr lang="en-US" sz="2400" dirty="0" smtClean="0"/>
              <a:t>Select 2</a:t>
            </a:r>
            <a:r>
              <a:rPr lang="en-US" sz="2400" dirty="0"/>
              <a:t>-day </a:t>
            </a:r>
            <a:r>
              <a:rPr lang="en-US" sz="2400" dirty="0" smtClean="0"/>
              <a:t>product composite</a:t>
            </a:r>
          </a:p>
          <a:p>
            <a:pPr marL="0" indent="0">
              <a:buNone/>
            </a:pPr>
            <a:r>
              <a:rPr lang="en-US" sz="2400" dirty="0" smtClean="0"/>
              <a:t>Select year </a:t>
            </a:r>
            <a:r>
              <a:rPr lang="en-US" sz="2400" dirty="0"/>
              <a:t>and day of </a:t>
            </a:r>
            <a:r>
              <a:rPr lang="en-US" sz="2400" dirty="0" smtClean="0"/>
              <a:t>year</a:t>
            </a:r>
          </a:p>
          <a:p>
            <a:pPr marL="0" indent="0">
              <a:buNone/>
            </a:pPr>
            <a:r>
              <a:rPr lang="en-US" sz="2400" dirty="0" smtClean="0"/>
              <a:t>Download MWP </a:t>
            </a:r>
            <a:r>
              <a:rPr lang="en-US" sz="2400" dirty="0" err="1" smtClean="0"/>
              <a:t>GeoTIFF</a:t>
            </a:r>
            <a:r>
              <a:rPr lang="en-US" sz="2400" dirty="0" smtClean="0"/>
              <a:t> </a:t>
            </a:r>
            <a:r>
              <a:rPr lang="en-US" sz="2400" dirty="0"/>
              <a:t>to ~/data/</a:t>
            </a:r>
            <a:r>
              <a:rPr lang="en-US" sz="2400" dirty="0" err="1"/>
              <a:t>modis</a:t>
            </a:r>
            <a:r>
              <a:rPr lang="en-US" sz="2400" dirty="0"/>
              <a:t>/YYYY/</a:t>
            </a:r>
            <a:r>
              <a:rPr lang="en-US" sz="2400" dirty="0" err="1"/>
              <a:t>doy</a:t>
            </a:r>
            <a:r>
              <a:rPr lang="en-US" sz="2400" dirty="0"/>
              <a:t>/</a:t>
            </a:r>
            <a:r>
              <a:rPr lang="en-US" sz="2400" dirty="0" smtClean="0"/>
              <a:t>TILE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latin typeface="Courier"/>
                <a:cs typeface="Courier"/>
              </a:rPr>
              <a:t>&gt;cd </a:t>
            </a:r>
            <a:r>
              <a:rPr lang="en-US" sz="2000" dirty="0">
                <a:latin typeface="Courier"/>
                <a:cs typeface="Courier"/>
              </a:rPr>
              <a:t>$WORKSHOP_DIR/python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 err="1" smtClean="0">
                <a:latin typeface="Courier"/>
                <a:cs typeface="Courier"/>
              </a:rPr>
              <a:t>modis.py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-y 2012 -d 234 -t 080W020N -p 2 </a:t>
            </a:r>
            <a:r>
              <a:rPr lang="en-US" sz="2000" dirty="0" smtClean="0">
                <a:latin typeface="Courier"/>
                <a:cs typeface="Courier"/>
              </a:rPr>
              <a:t>–v</a:t>
            </a:r>
          </a:p>
          <a:p>
            <a:pPr marL="0" indent="0">
              <a:buNone/>
            </a:pPr>
            <a:endParaRPr lang="en-US" sz="20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cs typeface="Courier"/>
              </a:rPr>
              <a:t>NOTES</a:t>
            </a:r>
            <a:r>
              <a:rPr lang="en-US" sz="2000" dirty="0" smtClean="0"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You really need to mask the Coastal Waters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add HAND (see radarsat-2)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remove Tile limitation and just support user AOI request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This should really be done on the OAS side (and support global </a:t>
            </a:r>
            <a:r>
              <a:rPr lang="en-US" sz="2000" dirty="0" err="1" smtClean="0">
                <a:cs typeface="Courier"/>
              </a:rPr>
              <a:t>vectorization</a:t>
            </a:r>
            <a:r>
              <a:rPr lang="en-US" sz="2000" dirty="0" smtClean="0">
                <a:cs typeface="Courier"/>
              </a:rPr>
              <a:t>)</a:t>
            </a:r>
            <a:endParaRPr lang="en-US" sz="20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Goals and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overall architecture for disasters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floodmap</a:t>
            </a:r>
            <a:r>
              <a:rPr lang="en-US" dirty="0" smtClean="0"/>
              <a:t> processing, visualization and distribution</a:t>
            </a:r>
          </a:p>
          <a:p>
            <a:r>
              <a:rPr lang="en-US" dirty="0" smtClean="0"/>
              <a:t>Understand </a:t>
            </a:r>
            <a:r>
              <a:rPr lang="en-US" dirty="0"/>
              <a:t>current issues and limitations</a:t>
            </a:r>
          </a:p>
          <a:p>
            <a:r>
              <a:rPr lang="en-US" dirty="0" smtClean="0"/>
              <a:t>Be able [eventually] to instantiate a regional node to process, visualize and distribute GEOSS </a:t>
            </a:r>
            <a:r>
              <a:rPr lang="en-US" dirty="0" err="1" smtClean="0"/>
              <a:t>floodmap</a:t>
            </a:r>
            <a:r>
              <a:rPr lang="en-US" dirty="0" smtClean="0"/>
              <a:t> products from various satellites (Radarsat-2, EO-1, L8, MODIS…) or sites such DFO, OAS…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98846"/>
            <a:ext cx="5430741" cy="5658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450" y="5739274"/>
            <a:ext cx="801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www.earthzine.org</a:t>
            </a:r>
            <a:r>
              <a:rPr lang="en-US" sz="1200" dirty="0"/>
              <a:t>/2014/07/15/architecting-an-earth-observation-strategy-for-disaster-risk-management/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539" y="2448486"/>
            <a:ext cx="249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This is Part of A </a:t>
            </a:r>
          </a:p>
          <a:p>
            <a:r>
              <a:rPr lang="en-US" sz="2800" b="1" dirty="0" smtClean="0"/>
              <a:t>Bigger Picture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165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" y="1509110"/>
            <a:ext cx="7386201" cy="5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9940" y="1932609"/>
            <a:ext cx="2764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Satellites:</a:t>
            </a:r>
          </a:p>
          <a:p>
            <a:r>
              <a:rPr lang="en-US" dirty="0" smtClean="0"/>
              <a:t>	EO-1</a:t>
            </a:r>
          </a:p>
          <a:p>
            <a:r>
              <a:rPr lang="en-US" dirty="0" smtClean="0"/>
              <a:t>	MODIS (TERRA/AQUA)</a:t>
            </a:r>
          </a:p>
          <a:p>
            <a:r>
              <a:rPr lang="en-US" dirty="0" smtClean="0"/>
              <a:t>	Radarsat-2</a:t>
            </a:r>
          </a:p>
          <a:p>
            <a:r>
              <a:rPr lang="en-US" dirty="0" smtClean="0"/>
              <a:t>	Landsat-8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/>
              <a:t>TRMM/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GPM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SMAP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COSMO/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SkyMed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ALOS-2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Sentinel-1</a:t>
            </a:r>
          </a:p>
          <a:p>
            <a:r>
              <a:rPr lang="en-US" dirty="0" smtClean="0"/>
              <a:t>Models:</a:t>
            </a:r>
          </a:p>
          <a:p>
            <a:r>
              <a:rPr lang="en-US" dirty="0" smtClean="0"/>
              <a:t>	GFMS</a:t>
            </a:r>
          </a:p>
          <a:p>
            <a:r>
              <a:rPr lang="en-US" dirty="0" smtClean="0"/>
              <a:t>	WRF</a:t>
            </a:r>
          </a:p>
          <a:p>
            <a:r>
              <a:rPr lang="en-US" dirty="0" smtClean="0"/>
              <a:t>	Landslide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/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2115" y="3151616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Landslides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Quakes…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/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1513</Words>
  <Application>Microsoft Macintosh PowerPoint</Application>
  <PresentationFormat>On-screen Show (4:3)</PresentationFormat>
  <Paragraphs>390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Flood Mapping Workshop Huntsville, AL  Sept 24-24, 2014</vt:lpstr>
      <vt:lpstr>Pre-Requisites</vt:lpstr>
      <vt:lpstr>Participants</vt:lpstr>
      <vt:lpstr>Goals and Expectations</vt:lpstr>
      <vt:lpstr>PowerPoint Presentation</vt:lpstr>
      <vt:lpstr>Open GeoSocial Video</vt:lpstr>
      <vt:lpstr>Multi-Faceted</vt:lpstr>
      <vt:lpstr>Multi-Faceted</vt:lpstr>
      <vt:lpstr>Multi-Faceted</vt:lpstr>
      <vt:lpstr>Multi-Faceted</vt:lpstr>
      <vt:lpstr>Architecture</vt:lpstr>
      <vt:lpstr>Architecture</vt:lpstr>
      <vt:lpstr>OJO-GeoApp</vt:lpstr>
      <vt:lpstr>What We Hope To Accomplish Today</vt:lpstr>
      <vt:lpstr>Then Publish/Consume…</vt:lpstr>
      <vt:lpstr>And Later Archive…</vt:lpstr>
      <vt:lpstr>Let’s Get Started…</vt:lpstr>
      <vt:lpstr>Radarsat-2</vt:lpstr>
      <vt:lpstr>OpenStreetMap Regional Database</vt:lpstr>
      <vt:lpstr>Height Above Nearest Drainage (HAND)</vt:lpstr>
      <vt:lpstr>Why A New HAND?</vt:lpstr>
      <vt:lpstr>File Formats</vt:lpstr>
      <vt:lpstr>Visualization Tools</vt:lpstr>
      <vt:lpstr>Radarsat2 Processing</vt:lpstr>
      <vt:lpstr>Radarsat-2 Artifacts</vt:lpstr>
      <vt:lpstr>Visualize It</vt:lpstr>
      <vt:lpstr>JOSM</vt:lpstr>
      <vt:lpstr>DFO Flood Maps and Flood Events</vt:lpstr>
      <vt:lpstr>GeoJSON and GitHUB for Distributed Flood Records</vt:lpstr>
      <vt:lpstr>USGS Earth Explorer EO-1 and Landsat-8 Data Sets</vt:lpstr>
      <vt:lpstr>Manual Landsat-8 Flood Mapping</vt:lpstr>
      <vt:lpstr>Manual EO-1 Flood Mapping</vt:lpstr>
      <vt:lpstr>MODIS Flood Maps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Large Scale Distributed Multi-Hazard Architecture For GEOSS </dc:title>
  <dc:creator>Patrice Cappelaere</dc:creator>
  <cp:lastModifiedBy>Patrice Cappelaere</cp:lastModifiedBy>
  <cp:revision>70</cp:revision>
  <dcterms:created xsi:type="dcterms:W3CDTF">2014-06-27T14:00:39Z</dcterms:created>
  <dcterms:modified xsi:type="dcterms:W3CDTF">2014-09-19T19:21:46Z</dcterms:modified>
</cp:coreProperties>
</file>