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0" r:id="rId11"/>
    <p:sldId id="256" r:id="rId12"/>
    <p:sldId id="266" r:id="rId13"/>
    <p:sldId id="267" r:id="rId14"/>
    <p:sldId id="268" r:id="rId15"/>
    <p:sldId id="269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3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3D6B7C-33BC-1D4F-9B5A-2B6E9DBAAD0B}" type="datetimeFigureOut">
              <a:rPr lang="en-US" smtClean="0"/>
              <a:t>4/14/15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B9941F-FA0B-A94B-85E8-992DC187C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055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F0BB6-A602-7245-903A-3CA99AD4D6C6}" type="datetimeFigureOut">
              <a:rPr lang="en-US" smtClean="0"/>
              <a:t>4/14/15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A8FB4A-3020-7E47-865E-96417BA8C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325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FB62E-A468-CC40-9538-6696EE76F2F6}" type="datetime1">
              <a:rPr lang="en-US" smtClean="0"/>
              <a:t>4/14/15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0A081-32B5-ED47-8A67-1E98BEE32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86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AF9FC-6D54-AC4C-A505-45B177B5B32C}" type="datetime1">
              <a:rPr lang="en-US" smtClean="0"/>
              <a:t>4/14/15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0A081-32B5-ED47-8A67-1E98BEE32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978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6427-2078-334A-B729-39E79A151C52}" type="datetime1">
              <a:rPr lang="en-US" smtClean="0"/>
              <a:t>4/14/15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0A081-32B5-ED47-8A67-1E98BEE32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872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2E2B-6FF5-4642-A40D-54D1954F67DB}" type="datetime1">
              <a:rPr lang="en-US" smtClean="0"/>
              <a:t>4/14/15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0A081-32B5-ED47-8A67-1E98BEE32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97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F2F0C-0E0C-A54E-9E9D-3C7B31F9C029}" type="datetime1">
              <a:rPr lang="en-US" smtClean="0"/>
              <a:t>4/14/15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0A081-32B5-ED47-8A67-1E98BEE32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261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3A8E-43C2-D041-8C6D-E1FBEE8FF96A}" type="datetime1">
              <a:rPr lang="en-US" smtClean="0"/>
              <a:t>4/14/15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0A081-32B5-ED47-8A67-1E98BEE32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38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61CBC-DE32-6A43-A20E-8EF43D6F087B}" type="datetime1">
              <a:rPr lang="en-US" smtClean="0"/>
              <a:t>4/14/15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0A081-32B5-ED47-8A67-1E98BEE32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21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CACC1-61E3-8C46-B848-A365CA6C3DA7}" type="datetime1">
              <a:rPr lang="en-US" smtClean="0"/>
              <a:t>4/14/15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0A081-32B5-ED47-8A67-1E98BEE32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60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62B6-A61F-824A-A4CB-48C60223B901}" type="datetime1">
              <a:rPr lang="en-US" smtClean="0"/>
              <a:t>4/14/15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0A081-32B5-ED47-8A67-1E98BEE32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2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E169F-90C9-E94A-9FC0-21364461BE1F}" type="datetime1">
              <a:rPr lang="en-US" smtClean="0"/>
              <a:t>4/14/15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0A081-32B5-ED47-8A67-1E98BEE32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747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00C9-C0B6-2A49-80AB-71992F20AE33}" type="datetime1">
              <a:rPr lang="en-US" smtClean="0"/>
              <a:t>4/14/15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0A081-32B5-ED47-8A67-1E98BEE32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95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8D404-A167-6540-9E22-5F0614CCD0F1}" type="datetime1">
              <a:rPr lang="en-US" smtClean="0"/>
              <a:t>4/14/15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0A081-32B5-ED47-8A67-1E98BEE32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015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hyperlink" Target="mailto:pat@cappelaere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transifex.com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bostock/topojson" TargetMode="External"/><Relationship Id="rId4" Type="http://schemas.openxmlformats.org/officeDocument/2006/relationships/hyperlink" Target="http://www.gdal.org/ogr2ogr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eojson.org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hyperlink" Target="https://developers.facebook.com/" TargetMode="External"/><Relationship Id="rId12" Type="http://schemas.openxmlformats.org/officeDocument/2006/relationships/hyperlink" Target="https://dev.twitter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t-scm.com/" TargetMode="External"/><Relationship Id="rId3" Type="http://schemas.openxmlformats.org/officeDocument/2006/relationships/hyperlink" Target="http://www.navicat.com/" TargetMode="External"/><Relationship Id="rId4" Type="http://schemas.openxmlformats.org/officeDocument/2006/relationships/hyperlink" Target="http://www.pgadmin.org/" TargetMode="External"/><Relationship Id="rId5" Type="http://schemas.openxmlformats.org/officeDocument/2006/relationships/hyperlink" Target="http://macromates.com/" TargetMode="External"/><Relationship Id="rId6" Type="http://schemas.openxmlformats.org/officeDocument/2006/relationships/hyperlink" Target="https://github.com/" TargetMode="External"/><Relationship Id="rId7" Type="http://schemas.openxmlformats.org/officeDocument/2006/relationships/hyperlink" Target="https://github.com/vightel/FloodMapsWorkshop.git" TargetMode="External"/><Relationship Id="rId8" Type="http://schemas.openxmlformats.org/officeDocument/2006/relationships/hyperlink" Target="http://aws.amazon.com/" TargetMode="External"/><Relationship Id="rId9" Type="http://schemas.openxmlformats.org/officeDocument/2006/relationships/hyperlink" Target="http://earthexplorer.usgs.gov/" TargetMode="External"/><Relationship Id="rId10" Type="http://schemas.openxmlformats.org/officeDocument/2006/relationships/hyperlink" Target="https://earthdata.nasa.gov/data/near-real-time-data/data/hazards-and-disaster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eric.anderson@nsstc.uah.edu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4.png"/><Relationship Id="rId8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4.png"/><Relationship Id="rId7" Type="http://schemas.openxmlformats.org/officeDocument/2006/relationships/image" Target="../media/image11.png"/><Relationship Id="rId8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4.png"/><Relationship Id="rId8" Type="http://schemas.openxmlformats.org/officeDocument/2006/relationships/image" Target="../media/image11.png"/><Relationship Id="rId9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1625" y="2684607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Flood Mapping Workshop</a:t>
            </a:r>
            <a:br>
              <a:rPr lang="en-US" dirty="0" smtClean="0"/>
            </a:br>
            <a:r>
              <a:rPr lang="en-US" dirty="0" smtClean="0"/>
              <a:t>Huntsville, AL</a:t>
            </a:r>
            <a:br>
              <a:rPr lang="en-US" dirty="0" smtClean="0"/>
            </a:br>
            <a:r>
              <a:rPr lang="en-US" sz="2000" dirty="0" smtClean="0"/>
              <a:t>Apr 14-16th, 2015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4568" y="4602257"/>
            <a:ext cx="6400800" cy="1752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Pat Cappelaere</a:t>
            </a:r>
          </a:p>
          <a:p>
            <a:r>
              <a:rPr lang="en-US" sz="2000" dirty="0" smtClean="0">
                <a:hlinkClick r:id="rId2"/>
              </a:rPr>
              <a:t>pat@cappelaere.com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82" y="191996"/>
            <a:ext cx="1325886" cy="13258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3090" y="383372"/>
            <a:ext cx="4660219" cy="10364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/>
          <a:stretch/>
        </p:blipFill>
        <p:spPr>
          <a:xfrm>
            <a:off x="263768" y="1627554"/>
            <a:ext cx="1155714" cy="11734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659" y="2945275"/>
            <a:ext cx="1155714" cy="10510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4659" y="4137234"/>
            <a:ext cx="1164023" cy="10508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1757" y="5338196"/>
            <a:ext cx="1168616" cy="117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81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5667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Development Environment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800" y="1186716"/>
            <a:ext cx="1854200" cy="1092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0760" y="2522074"/>
            <a:ext cx="625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08535" y="5592465"/>
            <a:ext cx="59761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Infrastructure</a:t>
            </a:r>
            <a:r>
              <a:rPr lang="en-US" dirty="0" smtClean="0"/>
              <a:t>: Laptop, Storage (S3) and Relational Database Service (RDS)</a:t>
            </a:r>
            <a:endParaRPr lang="en-US" dirty="0"/>
          </a:p>
          <a:p>
            <a:r>
              <a:rPr lang="en-US" b="1" dirty="0" smtClean="0"/>
              <a:t>Run</a:t>
            </a:r>
            <a:r>
              <a:rPr lang="en-US" dirty="0" smtClean="0"/>
              <a:t>: Python Algorithms, Put product in S3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646" y="3697046"/>
            <a:ext cx="623211" cy="623211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3776219" y="4008652"/>
            <a:ext cx="6927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231346" y="3176742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96442" y="1069316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AWS RDS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787" y="1212907"/>
            <a:ext cx="652504" cy="65250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04974" y="1212907"/>
            <a:ext cx="904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AWS </a:t>
            </a:r>
            <a:r>
              <a:rPr lang="en-US" dirty="0" smtClean="0"/>
              <a:t>S3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660729" y="2522074"/>
            <a:ext cx="638639" cy="12003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1660729" y="1933545"/>
            <a:ext cx="0" cy="588529"/>
          </a:xfrm>
          <a:prstGeom prst="line">
            <a:avLst/>
          </a:prstGeom>
          <a:ln>
            <a:solidFill>
              <a:srgbClr val="618FFD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8929" y="4380344"/>
            <a:ext cx="690876" cy="690876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>
            <a:off x="3858143" y="4208186"/>
            <a:ext cx="474230" cy="299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4991" y="3946414"/>
            <a:ext cx="2076418" cy="779368"/>
          </a:xfrm>
          <a:prstGeom prst="rect">
            <a:avLst/>
          </a:prstGeom>
        </p:spPr>
      </p:pic>
      <p:sp>
        <p:nvSpPr>
          <p:cNvPr id="10" name="Folded Corner 9"/>
          <p:cNvSpPr/>
          <p:nvPr/>
        </p:nvSpPr>
        <p:spPr>
          <a:xfrm>
            <a:off x="880828" y="4208186"/>
            <a:ext cx="658071" cy="726976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</a:t>
            </a:r>
            <a:r>
              <a:rPr lang="en-US" dirty="0" err="1" smtClean="0"/>
              <a:t>py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8" idx="3"/>
          </p:cNvCxnSpPr>
          <p:nvPr/>
        </p:nvCxnSpPr>
        <p:spPr>
          <a:xfrm>
            <a:off x="1015901" y="2845240"/>
            <a:ext cx="0" cy="12989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8" idx="3"/>
          </p:cNvCxnSpPr>
          <p:nvPr/>
        </p:nvCxnSpPr>
        <p:spPr>
          <a:xfrm>
            <a:off x="208535" y="2845240"/>
            <a:ext cx="8073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1334477" y="1933546"/>
            <a:ext cx="0" cy="22106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7500" y="3792402"/>
            <a:ext cx="2040643" cy="1142760"/>
          </a:xfrm>
          <a:prstGeom prst="rect">
            <a:avLst/>
          </a:prstGeom>
        </p:spPr>
      </p:pic>
      <p:cxnSp>
        <p:nvCxnSpPr>
          <p:cNvPr id="35" name="Straight Arrow Connector 34"/>
          <p:cNvCxnSpPr/>
          <p:nvPr/>
        </p:nvCxnSpPr>
        <p:spPr>
          <a:xfrm flipH="1">
            <a:off x="3014579" y="2522074"/>
            <a:ext cx="20053" cy="11749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11558" y="959923"/>
            <a:ext cx="2347495" cy="1562151"/>
          </a:xfrm>
          <a:prstGeom prst="rect">
            <a:avLst/>
          </a:prstGeom>
        </p:spPr>
      </p:pic>
      <p:cxnSp>
        <p:nvCxnSpPr>
          <p:cNvPr id="39" name="Elbow Connector 38"/>
          <p:cNvCxnSpPr/>
          <p:nvPr/>
        </p:nvCxnSpPr>
        <p:spPr>
          <a:xfrm rot="10800000" flipV="1">
            <a:off x="3386389" y="2201624"/>
            <a:ext cx="1891968" cy="1509866"/>
          </a:xfrm>
          <a:prstGeom prst="bentConnector3">
            <a:avLst>
              <a:gd name="adj1" fmla="val 6342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934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 Existing Products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your own bucket on S3</a:t>
            </a:r>
          </a:p>
          <a:p>
            <a:r>
              <a:rPr lang="en-US" dirty="0" smtClean="0"/>
              <a:t>Customize </a:t>
            </a:r>
            <a:r>
              <a:rPr lang="en-US" dirty="0" err="1" smtClean="0"/>
              <a:t>config.py</a:t>
            </a:r>
            <a:endParaRPr lang="en-US" dirty="0" smtClean="0"/>
          </a:p>
          <a:p>
            <a:r>
              <a:rPr lang="en-US" dirty="0" smtClean="0"/>
              <a:t>Generate </a:t>
            </a:r>
            <a:r>
              <a:rPr lang="en-US" dirty="0" err="1" smtClean="0"/>
              <a:t>EarthQuakes</a:t>
            </a:r>
            <a:r>
              <a:rPr lang="en-US" dirty="0" smtClean="0"/>
              <a:t> (USGS)</a:t>
            </a:r>
          </a:p>
          <a:p>
            <a:pPr lvl="1"/>
            <a:r>
              <a:rPr lang="en-US" dirty="0" err="1" smtClean="0"/>
              <a:t>GeoJSON</a:t>
            </a:r>
            <a:endParaRPr lang="en-US" dirty="0" smtClean="0"/>
          </a:p>
          <a:p>
            <a:r>
              <a:rPr lang="en-US" dirty="0" smtClean="0"/>
              <a:t>Generate Active Fires (MODIS)</a:t>
            </a:r>
          </a:p>
          <a:p>
            <a:pPr lvl="1"/>
            <a:r>
              <a:rPr lang="en-US" dirty="0" err="1" smtClean="0"/>
              <a:t>GeoJSON</a:t>
            </a:r>
            <a:endParaRPr lang="en-US" dirty="0" smtClean="0"/>
          </a:p>
          <a:p>
            <a:r>
              <a:rPr lang="en-US" dirty="0" smtClean="0"/>
              <a:t>Generate VHI (NOAA)</a:t>
            </a:r>
          </a:p>
          <a:p>
            <a:pPr lvl="1"/>
            <a:r>
              <a:rPr lang="en-US" dirty="0" err="1" smtClean="0"/>
              <a:t>topojson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0A081-32B5-ED47-8A67-1E98BEE32DA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99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 Products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Check Accessibility on the Web</a:t>
            </a:r>
          </a:p>
          <a:p>
            <a:pPr lvl="1"/>
            <a:r>
              <a:rPr lang="en-US" dirty="0" smtClean="0"/>
              <a:t>Publisher only</a:t>
            </a:r>
          </a:p>
          <a:p>
            <a:pPr lvl="1"/>
            <a:r>
              <a:rPr lang="en-US" dirty="0" smtClean="0"/>
              <a:t>Check API</a:t>
            </a:r>
          </a:p>
          <a:p>
            <a:r>
              <a:rPr lang="en-US" dirty="0" smtClean="0"/>
              <a:t>Check Spanish Language</a:t>
            </a:r>
          </a:p>
          <a:p>
            <a:pPr lvl="1"/>
            <a:r>
              <a:rPr lang="en-US" dirty="0" smtClean="0"/>
              <a:t>YAML</a:t>
            </a:r>
          </a:p>
          <a:p>
            <a:pPr lvl="1"/>
            <a:r>
              <a:rPr lang="en-US" dirty="0" err="1" smtClean="0"/>
              <a:t>Transifex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https://www.transifex.com/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Make (and update repo or cheat)</a:t>
            </a:r>
          </a:p>
          <a:p>
            <a:r>
              <a:rPr lang="en-US" dirty="0" smtClean="0"/>
              <a:t>Facebook &amp; Twitter</a:t>
            </a:r>
          </a:p>
          <a:p>
            <a:pPr lvl="1"/>
            <a:r>
              <a:rPr lang="en-US" dirty="0" smtClean="0"/>
              <a:t>Sharing and Discovery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0A081-32B5-ED47-8A67-1E98BEE32DA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81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Product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Name (</a:t>
            </a:r>
            <a:r>
              <a:rPr lang="en-US" dirty="0" err="1" smtClean="0"/>
              <a:t>geoss</a:t>
            </a:r>
            <a:r>
              <a:rPr lang="en-US" dirty="0" smtClean="0"/>
              <a:t>)</a:t>
            </a:r>
          </a:p>
          <a:p>
            <a:r>
              <a:rPr lang="en-US" dirty="0" smtClean="0"/>
              <a:t>Source</a:t>
            </a:r>
          </a:p>
          <a:p>
            <a:r>
              <a:rPr lang="en-US" dirty="0" smtClean="0"/>
              <a:t>S3 subfolder</a:t>
            </a:r>
          </a:p>
          <a:p>
            <a:r>
              <a:rPr lang="en-US" dirty="0" smtClean="0"/>
              <a:t>Actual product (.</a:t>
            </a:r>
            <a:r>
              <a:rPr lang="en-US" dirty="0" err="1" smtClean="0"/>
              <a:t>gz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GeoJSON</a:t>
            </a:r>
            <a:r>
              <a:rPr lang="en-US" dirty="0" smtClean="0"/>
              <a:t> </a:t>
            </a:r>
            <a:r>
              <a:rPr lang="en-US" sz="1800" dirty="0" smtClean="0"/>
              <a:t>(</a:t>
            </a:r>
            <a:r>
              <a:rPr lang="en-US" sz="1800" dirty="0" smtClean="0">
                <a:hlinkClick r:id="rId2"/>
              </a:rPr>
              <a:t>http://geojson.org/</a:t>
            </a:r>
            <a:r>
              <a:rPr lang="en-US" sz="1800" dirty="0" smtClean="0"/>
              <a:t> )</a:t>
            </a:r>
          </a:p>
          <a:p>
            <a:pPr lvl="1"/>
            <a:r>
              <a:rPr lang="en-US" dirty="0" smtClean="0"/>
              <a:t>Or </a:t>
            </a:r>
            <a:r>
              <a:rPr lang="en-US" dirty="0" err="1" smtClean="0"/>
              <a:t>Topojson</a:t>
            </a:r>
            <a:r>
              <a:rPr lang="en-US" dirty="0" smtClean="0"/>
              <a:t> </a:t>
            </a:r>
            <a:r>
              <a:rPr lang="en-US" sz="1800" dirty="0" smtClean="0"/>
              <a:t>(</a:t>
            </a:r>
            <a:r>
              <a:rPr lang="en-US" sz="1800" dirty="0" smtClean="0">
                <a:hlinkClick r:id="rId3"/>
              </a:rPr>
              <a:t>https://github.com/mbostock/topojson</a:t>
            </a:r>
            <a:r>
              <a:rPr lang="en-US" sz="1800" dirty="0" smtClean="0"/>
              <a:t> )</a:t>
            </a:r>
            <a:endParaRPr lang="en-US" dirty="0"/>
          </a:p>
          <a:p>
            <a:pPr lvl="1"/>
            <a:r>
              <a:rPr lang="en-US" dirty="0" smtClean="0"/>
              <a:t>[Shape] (conversion via OGR2OGR)</a:t>
            </a:r>
          </a:p>
          <a:p>
            <a:pPr lvl="2"/>
            <a:r>
              <a:rPr lang="en-US" dirty="0" smtClean="0">
                <a:hlinkClick r:id="rId4"/>
              </a:rPr>
              <a:t>http://www.gdal.org/ogr2ogr.html</a:t>
            </a:r>
            <a:endParaRPr lang="en-US" dirty="0" smtClean="0"/>
          </a:p>
          <a:p>
            <a:pPr lvl="1"/>
            <a:r>
              <a:rPr lang="en-US" dirty="0" smtClean="0"/>
              <a:t>Thumbnail &gt; 200x200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sz="2900" dirty="0" smtClean="0"/>
              <a:t>Map Info</a:t>
            </a:r>
          </a:p>
          <a:p>
            <a:pPr marL="0" indent="0">
              <a:buNone/>
            </a:pPr>
            <a:r>
              <a:rPr lang="en-US" sz="2900" dirty="0"/>
              <a:t>	</a:t>
            </a:r>
            <a:r>
              <a:rPr lang="en-US" sz="2900" dirty="0" smtClean="0"/>
              <a:t>	- Style</a:t>
            </a:r>
          </a:p>
          <a:p>
            <a:pPr marL="0" indent="0">
              <a:buNone/>
            </a:pPr>
            <a:r>
              <a:rPr lang="en-US" sz="2900" dirty="0"/>
              <a:t>	</a:t>
            </a:r>
            <a:r>
              <a:rPr lang="en-US" sz="2900" dirty="0" smtClean="0"/>
              <a:t>	- Legend</a:t>
            </a:r>
          </a:p>
          <a:p>
            <a:pPr marL="0" indent="0">
              <a:buNone/>
            </a:pPr>
            <a:r>
              <a:rPr lang="en-US" sz="2900" dirty="0"/>
              <a:t>	</a:t>
            </a:r>
            <a:r>
              <a:rPr lang="en-US" sz="2900" dirty="0" smtClean="0"/>
              <a:t>	- Credits</a:t>
            </a:r>
          </a:p>
          <a:p>
            <a:pPr marL="0" indent="0">
              <a:buNone/>
            </a:pPr>
            <a:r>
              <a:rPr lang="en-US" sz="2900" dirty="0"/>
              <a:t>	</a:t>
            </a:r>
            <a:r>
              <a:rPr lang="en-US" sz="2900" dirty="0" smtClean="0"/>
              <a:t>- Product Page</a:t>
            </a:r>
            <a:endParaRPr lang="en-US" sz="2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0A081-32B5-ED47-8A67-1E98BEE32DA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55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Get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Pick a New Product</a:t>
            </a:r>
          </a:p>
          <a:p>
            <a:pPr lvl="1"/>
            <a:r>
              <a:rPr lang="en-US" dirty="0" smtClean="0"/>
              <a:t>MODIS Burned Areas, Chlorophyll…</a:t>
            </a:r>
          </a:p>
          <a:p>
            <a:pPr lvl="1"/>
            <a:r>
              <a:rPr lang="en-US" dirty="0" smtClean="0"/>
              <a:t>NDVI, EVI</a:t>
            </a:r>
          </a:p>
          <a:p>
            <a:pPr lvl="1"/>
            <a:r>
              <a:rPr lang="en-US" dirty="0" smtClean="0"/>
              <a:t>GFS Temperature/Precipitation Forecast</a:t>
            </a:r>
          </a:p>
          <a:p>
            <a:pPr lvl="1"/>
            <a:r>
              <a:rPr lang="en-US" dirty="0" smtClean="0"/>
              <a:t>NOAA Snow/Ice Cover…</a:t>
            </a:r>
          </a:p>
          <a:p>
            <a:pPr lvl="1"/>
            <a:r>
              <a:rPr lang="en-US" dirty="0" smtClean="0"/>
              <a:t>CHIRPS 5-day product…</a:t>
            </a:r>
          </a:p>
          <a:p>
            <a:r>
              <a:rPr lang="en-US" dirty="0" smtClean="0"/>
              <a:t>Write Python Processing Script to generate product for your location (for several days)</a:t>
            </a:r>
          </a:p>
          <a:p>
            <a:pPr lvl="1"/>
            <a:r>
              <a:rPr lang="en-US" dirty="0" smtClean="0"/>
              <a:t>Make sure to create optional </a:t>
            </a:r>
            <a:r>
              <a:rPr lang="en-US" dirty="0" err="1" smtClean="0"/>
              <a:t>shapefile</a:t>
            </a:r>
            <a:r>
              <a:rPr lang="en-US" dirty="0" smtClean="0"/>
              <a:t> as well</a:t>
            </a:r>
          </a:p>
          <a:p>
            <a:r>
              <a:rPr lang="en-US" dirty="0" smtClean="0"/>
              <a:t>Make sure products go to your S3 bucket/subfolder and are accessible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0A081-32B5-ED47-8A67-1E98BEE32DA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50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Add new source (</a:t>
            </a:r>
            <a:r>
              <a:rPr lang="en-US" dirty="0" err="1" smtClean="0"/>
              <a:t>config</a:t>
            </a:r>
            <a:r>
              <a:rPr lang="en-US" dirty="0" smtClean="0"/>
              <a:t>)</a:t>
            </a:r>
          </a:p>
          <a:p>
            <a:r>
              <a:rPr lang="en-US" dirty="0" smtClean="0"/>
              <a:t>Add new product selection (GUI)</a:t>
            </a:r>
          </a:p>
          <a:p>
            <a:r>
              <a:rPr lang="en-US" dirty="0" smtClean="0"/>
              <a:t>Add OpenSearch Query, Style, Legend, Credits</a:t>
            </a:r>
          </a:p>
          <a:p>
            <a:r>
              <a:rPr lang="en-US" dirty="0" smtClean="0"/>
              <a:t>Update Language Support As Necessary</a:t>
            </a:r>
          </a:p>
          <a:p>
            <a:r>
              <a:rPr lang="en-US" dirty="0" smtClean="0"/>
              <a:t>Add Server Support</a:t>
            </a:r>
          </a:p>
          <a:p>
            <a:r>
              <a:rPr lang="en-US" dirty="0" smtClean="0"/>
              <a:t>Test using Local Browser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Commit / Push</a:t>
            </a:r>
          </a:p>
          <a:p>
            <a:r>
              <a:rPr lang="en-US" dirty="0" smtClean="0"/>
              <a:t>Test AWS Instance</a:t>
            </a:r>
          </a:p>
          <a:p>
            <a:r>
              <a:rPr lang="en-US" dirty="0" smtClean="0"/>
              <a:t>Share With Facebook/Twitter</a:t>
            </a:r>
          </a:p>
          <a:p>
            <a:r>
              <a:rPr lang="en-US" dirty="0" smtClean="0"/>
              <a:t>Celebrate (or Debug)</a:t>
            </a:r>
          </a:p>
          <a:p>
            <a:r>
              <a:rPr lang="en-US" dirty="0" smtClean="0"/>
              <a:t>Demonstrate How you did 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0A081-32B5-ED47-8A67-1E98BEE32DA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34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66"/>
            <a:ext cx="8229600" cy="766994"/>
          </a:xfrm>
        </p:spPr>
        <p:txBody>
          <a:bodyPr/>
          <a:lstStyle/>
          <a:p>
            <a:r>
              <a:rPr lang="en-US" dirty="0" smtClean="0"/>
              <a:t>Accomplishment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9169"/>
            <a:ext cx="8229600" cy="5257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How to Develop Locally and Publish to Amazon S3</a:t>
            </a:r>
          </a:p>
          <a:p>
            <a:pPr lvl="1"/>
            <a:r>
              <a:rPr lang="en-US" dirty="0" smtClean="0"/>
              <a:t>Mac / Windows VM</a:t>
            </a:r>
          </a:p>
          <a:p>
            <a:r>
              <a:rPr lang="en-US" dirty="0" smtClean="0"/>
              <a:t>New Products Generation (Python)</a:t>
            </a:r>
          </a:p>
          <a:p>
            <a:pPr lvl="1"/>
            <a:r>
              <a:rPr lang="en-US" dirty="0" smtClean="0"/>
              <a:t>MODIS Active Fires (</a:t>
            </a:r>
            <a:r>
              <a:rPr lang="en-US" dirty="0" err="1" smtClean="0"/>
              <a:t>GeoJSON</a:t>
            </a:r>
            <a:r>
              <a:rPr lang="en-US" dirty="0"/>
              <a:t>)</a:t>
            </a:r>
            <a:endParaRPr lang="en-US" dirty="0" smtClean="0"/>
          </a:p>
          <a:p>
            <a:pPr lvl="1"/>
            <a:r>
              <a:rPr lang="en-US" dirty="0" smtClean="0"/>
              <a:t>MODIS Burned Areas (</a:t>
            </a:r>
            <a:r>
              <a:rPr lang="en-US" dirty="0" err="1" smtClean="0"/>
              <a:t>toposjon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VIIRS Chlorophyll-A (</a:t>
            </a:r>
            <a:r>
              <a:rPr lang="en-US" dirty="0" err="1" smtClean="0"/>
              <a:t>netCDF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USGS Quakes</a:t>
            </a:r>
          </a:p>
          <a:p>
            <a:pPr lvl="1"/>
            <a:r>
              <a:rPr lang="en-US" dirty="0" smtClean="0"/>
              <a:t>NOAA Vegetation Health Index</a:t>
            </a:r>
          </a:p>
          <a:p>
            <a:pPr lvl="1"/>
            <a:r>
              <a:rPr lang="en-US" dirty="0" smtClean="0"/>
              <a:t>TRMM/GPM 24hr</a:t>
            </a:r>
          </a:p>
          <a:p>
            <a:pPr lvl="1"/>
            <a:r>
              <a:rPr lang="en-US" dirty="0" smtClean="0"/>
              <a:t>EF5: Inundation Maps, Soil Moisture, SWE, </a:t>
            </a:r>
            <a:r>
              <a:rPr lang="en-US" dirty="0" err="1" smtClean="0"/>
              <a:t>StreamFlow</a:t>
            </a:r>
            <a:endParaRPr lang="en-US" dirty="0" smtClean="0"/>
          </a:p>
          <a:p>
            <a:r>
              <a:rPr lang="en-US" dirty="0" smtClean="0"/>
              <a:t>Modify Publisher </a:t>
            </a:r>
          </a:p>
          <a:p>
            <a:r>
              <a:rPr lang="en-US" dirty="0" smtClean="0"/>
              <a:t>Modify Routes (RCMRD/ICIMOD)</a:t>
            </a:r>
          </a:p>
          <a:p>
            <a:r>
              <a:rPr lang="en-US" dirty="0" smtClean="0"/>
              <a:t>Publish To Facebook/Twitter</a:t>
            </a:r>
          </a:p>
          <a:p>
            <a:r>
              <a:rPr lang="en-US" dirty="0" smtClean="0"/>
              <a:t>Translation </a:t>
            </a:r>
            <a:r>
              <a:rPr lang="en-US" smtClean="0"/>
              <a:t>(Spanish)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0A081-32B5-ED47-8A67-1E98BEE32DA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287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Pre-Requisites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5484"/>
            <a:ext cx="8229600" cy="4838174"/>
          </a:xfrm>
        </p:spPr>
        <p:txBody>
          <a:bodyPr>
            <a:noAutofit/>
          </a:bodyPr>
          <a:lstStyle/>
          <a:p>
            <a:r>
              <a:rPr lang="en-US" sz="1600" dirty="0" smtClean="0"/>
              <a:t>Laptop with PowerPoint, </a:t>
            </a:r>
            <a:r>
              <a:rPr lang="en-US" sz="1600" dirty="0" err="1" smtClean="0"/>
              <a:t>Git</a:t>
            </a:r>
            <a:r>
              <a:rPr lang="en-US" sz="1600" dirty="0" smtClean="0"/>
              <a:t>, </a:t>
            </a:r>
            <a:r>
              <a:rPr lang="en-US" sz="1600" dirty="0" err="1" smtClean="0"/>
              <a:t>Navicat</a:t>
            </a:r>
            <a:r>
              <a:rPr lang="en-US" sz="1600" dirty="0" smtClean="0"/>
              <a:t> or </a:t>
            </a:r>
            <a:r>
              <a:rPr lang="en-US" sz="1600" dirty="0" err="1" smtClean="0"/>
              <a:t>pgAdmin</a:t>
            </a:r>
            <a:r>
              <a:rPr lang="en-US" sz="1600" dirty="0" smtClean="0"/>
              <a:t>, </a:t>
            </a:r>
            <a:r>
              <a:rPr lang="en-US" sz="1600" dirty="0" err="1" smtClean="0"/>
              <a:t>TextMate</a:t>
            </a:r>
            <a:r>
              <a:rPr lang="en-US" sz="1600" dirty="0" smtClean="0"/>
              <a:t>/VIM</a:t>
            </a:r>
          </a:p>
          <a:p>
            <a:pPr lvl="1"/>
            <a:r>
              <a:rPr lang="en-US" sz="1600" dirty="0">
                <a:hlinkClick r:id="rId2"/>
              </a:rPr>
              <a:t>http://git-scm.com</a:t>
            </a:r>
            <a:r>
              <a:rPr lang="en-US" sz="1600" dirty="0" smtClean="0">
                <a:hlinkClick r:id="rId2"/>
              </a:rPr>
              <a:t>/</a:t>
            </a:r>
            <a:endParaRPr lang="en-US" sz="1600" dirty="0" smtClean="0"/>
          </a:p>
          <a:p>
            <a:pPr lvl="1"/>
            <a:r>
              <a:rPr lang="en-US" sz="1600" dirty="0">
                <a:hlinkClick r:id="rId3"/>
              </a:rPr>
              <a:t>http://www.navicat.com</a:t>
            </a:r>
            <a:r>
              <a:rPr lang="en-US" sz="1600" dirty="0" smtClean="0">
                <a:hlinkClick r:id="rId3"/>
              </a:rPr>
              <a:t>/</a:t>
            </a:r>
            <a:endParaRPr lang="en-US" sz="1600" dirty="0" smtClean="0"/>
          </a:p>
          <a:p>
            <a:pPr lvl="1"/>
            <a:r>
              <a:rPr lang="en-US" sz="1600" dirty="0">
                <a:hlinkClick r:id="rId4"/>
              </a:rPr>
              <a:t>http://www.pgadmin.org</a:t>
            </a:r>
            <a:r>
              <a:rPr lang="en-US" sz="1600" dirty="0" smtClean="0">
                <a:hlinkClick r:id="rId4"/>
              </a:rPr>
              <a:t>/</a:t>
            </a:r>
            <a:r>
              <a:rPr lang="en-US" sz="1600" dirty="0" smtClean="0"/>
              <a:t> </a:t>
            </a:r>
          </a:p>
          <a:p>
            <a:pPr lvl="1"/>
            <a:r>
              <a:rPr lang="en-US" sz="1600" dirty="0">
                <a:hlinkClick r:id="rId5"/>
              </a:rPr>
              <a:t>http://macromates.com</a:t>
            </a:r>
            <a:r>
              <a:rPr lang="en-US" sz="1600" dirty="0" smtClean="0">
                <a:hlinkClick r:id="rId5"/>
              </a:rPr>
              <a:t>/</a:t>
            </a:r>
            <a:r>
              <a:rPr lang="en-US" sz="1600" dirty="0" smtClean="0"/>
              <a:t> </a:t>
            </a:r>
            <a:endParaRPr lang="en-US" sz="1600" dirty="0"/>
          </a:p>
          <a:p>
            <a:r>
              <a:rPr lang="en-US" sz="1600" dirty="0" smtClean="0"/>
              <a:t>Account on </a:t>
            </a:r>
            <a:r>
              <a:rPr lang="en-US" sz="1600" dirty="0" err="1" smtClean="0"/>
              <a:t>GitHub</a:t>
            </a:r>
            <a:endParaRPr lang="en-US" sz="1600" dirty="0" smtClean="0"/>
          </a:p>
          <a:p>
            <a:pPr lvl="1"/>
            <a:r>
              <a:rPr lang="en-US" sz="1600" dirty="0">
                <a:hlinkClick r:id="rId6"/>
              </a:rPr>
              <a:t>https://github.com</a:t>
            </a:r>
            <a:r>
              <a:rPr lang="en-US" sz="1600" dirty="0" smtClean="0">
                <a:hlinkClick r:id="rId6"/>
              </a:rPr>
              <a:t>/</a:t>
            </a:r>
            <a:r>
              <a:rPr lang="en-US" sz="1600" dirty="0" smtClean="0"/>
              <a:t> </a:t>
            </a:r>
          </a:p>
          <a:p>
            <a:pPr lvl="1"/>
            <a:r>
              <a:rPr lang="en-US" sz="1600" dirty="0" err="1" smtClean="0"/>
              <a:t>git</a:t>
            </a:r>
            <a:r>
              <a:rPr lang="en-US" sz="1600" dirty="0" smtClean="0"/>
              <a:t> </a:t>
            </a:r>
            <a:r>
              <a:rPr lang="en-US" sz="1600" dirty="0"/>
              <a:t>clone </a:t>
            </a:r>
            <a:r>
              <a:rPr lang="en-US" sz="1600" dirty="0">
                <a:hlinkClick r:id="rId7"/>
              </a:rPr>
              <a:t>https://github.com/vightel</a:t>
            </a:r>
            <a:r>
              <a:rPr lang="en-US" sz="1600" dirty="0" smtClean="0">
                <a:hlinkClick r:id="rId7"/>
              </a:rPr>
              <a:t>/FloodMapsWorkshop.git</a:t>
            </a:r>
            <a:endParaRPr lang="en-US" sz="1600" dirty="0" smtClean="0"/>
          </a:p>
          <a:p>
            <a:pPr lvl="1"/>
            <a:r>
              <a:rPr lang="en-US" sz="1600" dirty="0" smtClean="0"/>
              <a:t>Or </a:t>
            </a:r>
            <a:r>
              <a:rPr lang="en-US" sz="1600" dirty="0" err="1" smtClean="0"/>
              <a:t>git</a:t>
            </a:r>
            <a:r>
              <a:rPr lang="en-US" sz="1600" dirty="0" smtClean="0"/>
              <a:t> pull to get latest update</a:t>
            </a:r>
          </a:p>
          <a:p>
            <a:r>
              <a:rPr lang="en-US" sz="1600" dirty="0" smtClean="0"/>
              <a:t>Account </a:t>
            </a:r>
            <a:r>
              <a:rPr lang="en-US" sz="1600" dirty="0"/>
              <a:t>on Amazon </a:t>
            </a:r>
            <a:r>
              <a:rPr lang="en-US" sz="1600" dirty="0" smtClean="0"/>
              <a:t>AWS – Need AWS Instance, RDS and S3</a:t>
            </a:r>
          </a:p>
          <a:p>
            <a:pPr lvl="1"/>
            <a:r>
              <a:rPr lang="en-US" sz="1600" dirty="0" smtClean="0"/>
              <a:t> </a:t>
            </a:r>
            <a:r>
              <a:rPr lang="en-US" sz="1600" dirty="0">
                <a:hlinkClick r:id="rId8"/>
              </a:rPr>
              <a:t>http://aws.amazon.com</a:t>
            </a:r>
            <a:r>
              <a:rPr lang="en-US" sz="1600" dirty="0" smtClean="0">
                <a:hlinkClick r:id="rId8"/>
              </a:rPr>
              <a:t>/</a:t>
            </a:r>
            <a:r>
              <a:rPr lang="en-US" sz="1600" dirty="0" smtClean="0"/>
              <a:t> </a:t>
            </a:r>
          </a:p>
          <a:p>
            <a:pPr marL="342900" lvl="1" indent="-342900">
              <a:buFont typeface="Arial"/>
              <a:buChar char="•"/>
            </a:pPr>
            <a:r>
              <a:rPr lang="en-US" sz="1600" dirty="0" smtClean="0"/>
              <a:t>Account on </a:t>
            </a:r>
            <a:r>
              <a:rPr lang="en-US" sz="1600" dirty="0" err="1" smtClean="0"/>
              <a:t>EarthExplorer</a:t>
            </a:r>
            <a:endParaRPr lang="en-US" sz="1600" dirty="0"/>
          </a:p>
          <a:p>
            <a:pPr marL="742950" lvl="2" indent="-342900"/>
            <a:r>
              <a:rPr lang="en-US" sz="1600" dirty="0" smtClean="0">
                <a:hlinkClick r:id="rId9"/>
              </a:rPr>
              <a:t>http</a:t>
            </a:r>
            <a:r>
              <a:rPr lang="en-US" sz="1600" dirty="0">
                <a:hlinkClick r:id="rId9"/>
              </a:rPr>
              <a:t>://earthexplorer.usgs.gov</a:t>
            </a:r>
            <a:r>
              <a:rPr lang="en-US" sz="1600" dirty="0" smtClean="0">
                <a:hlinkClick r:id="rId9"/>
              </a:rPr>
              <a:t>/</a:t>
            </a:r>
            <a:endParaRPr lang="en-US" sz="1600" dirty="0" smtClean="0"/>
          </a:p>
          <a:p>
            <a:pPr marL="342900" lvl="1" indent="-342900"/>
            <a:r>
              <a:rPr lang="en-US" sz="1600" dirty="0" smtClean="0"/>
              <a:t>Account on </a:t>
            </a:r>
            <a:r>
              <a:rPr lang="en-US" sz="1600" dirty="0" err="1" smtClean="0"/>
              <a:t>EarthData</a:t>
            </a:r>
            <a:endParaRPr lang="en-US" sz="1600" dirty="0" smtClean="0"/>
          </a:p>
          <a:p>
            <a:pPr marL="742950" lvl="2" indent="-342900"/>
            <a:r>
              <a:rPr lang="en-US" sz="1600" dirty="0" smtClean="0">
                <a:hlinkClick r:id="rId10"/>
              </a:rPr>
              <a:t>https://earthdata.nasa.gov/data/near-real-time-data/data/hazards-and-disasters/</a:t>
            </a:r>
            <a:r>
              <a:rPr lang="en-US" sz="1600" dirty="0" smtClean="0"/>
              <a:t> </a:t>
            </a:r>
            <a:endParaRPr lang="en-US" sz="1600" dirty="0"/>
          </a:p>
          <a:p>
            <a:r>
              <a:rPr lang="en-US" sz="1600" dirty="0" smtClean="0"/>
              <a:t>Facebook and Twitter Handles &amp; Application keys</a:t>
            </a:r>
          </a:p>
          <a:p>
            <a:pPr lvl="1"/>
            <a:r>
              <a:rPr lang="en-US" sz="1200" dirty="0" smtClean="0">
                <a:hlinkClick r:id="rId11"/>
              </a:rPr>
              <a:t>https://developers.facebook.com/</a:t>
            </a:r>
            <a:endParaRPr lang="en-US" sz="1200" dirty="0" smtClean="0"/>
          </a:p>
          <a:p>
            <a:pPr lvl="1"/>
            <a:r>
              <a:rPr lang="en-US" sz="1200" dirty="0" smtClean="0">
                <a:hlinkClick r:id="rId12"/>
              </a:rPr>
              <a:t>https://dev.twitter.com/</a:t>
            </a:r>
            <a:r>
              <a:rPr lang="en-US" sz="1200" dirty="0" smtClean="0"/>
              <a:t> </a:t>
            </a:r>
          </a:p>
          <a:p>
            <a:pPr lvl="1"/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424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Participants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201892"/>
              </p:ext>
            </p:extLst>
          </p:nvPr>
        </p:nvGraphicFramePr>
        <p:xfrm>
          <a:off x="363104" y="1176580"/>
          <a:ext cx="8573454" cy="33657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0700"/>
                <a:gridCol w="2485408"/>
                <a:gridCol w="3607346"/>
              </a:tblGrid>
              <a:tr h="481839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Contact</a:t>
                      </a:r>
                      <a:endParaRPr lang="en-US" dirty="0"/>
                    </a:p>
                  </a:txBody>
                  <a:tcPr/>
                </a:tc>
              </a:tr>
              <a:tr h="481839">
                <a:tc>
                  <a:txBody>
                    <a:bodyPr/>
                    <a:lstStyle/>
                    <a:p>
                      <a:r>
                        <a:rPr lang="en-US" dirty="0" smtClean="0"/>
                        <a:t>Africa Flores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NASA/MSFC/UAH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africaixmucane.florescordova@nasa.gov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481839">
                <a:tc>
                  <a:txBody>
                    <a:bodyPr/>
                    <a:lstStyle/>
                    <a:p>
                      <a:r>
                        <a:rPr lang="en-US" dirty="0" smtClean="0"/>
                        <a:t>Billy </a:t>
                      </a:r>
                      <a:r>
                        <a:rPr lang="en-US" dirty="0" err="1" smtClean="0"/>
                        <a:t>Ashmall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NASA/MSFC/USRA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u="sng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billy.ashmall@nasa.gov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81839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Chris Stanton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NASA/MSFC/USRA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81839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Eric Anderson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NASA/MSFC/USRA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eric.anderson@nsstc.uah.edu</a:t>
                      </a:r>
                      <a:r>
                        <a:rPr lang="en-US" sz="1800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481839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Lance Gilliland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NASA/MSFC/USRA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6647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Goals and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Understand NASA Architecture Framework For Disasters</a:t>
            </a:r>
          </a:p>
          <a:p>
            <a:r>
              <a:rPr lang="en-US" dirty="0" smtClean="0"/>
              <a:t>Create A New Regional Product</a:t>
            </a:r>
          </a:p>
          <a:p>
            <a:r>
              <a:rPr lang="en-US" dirty="0" smtClean="0"/>
              <a:t>Publish Product And Make It Accessible On The Web</a:t>
            </a:r>
          </a:p>
          <a:p>
            <a:r>
              <a:rPr lang="en-US" dirty="0" smtClean="0"/>
              <a:t>Spanish Language Accessible</a:t>
            </a:r>
          </a:p>
          <a:p>
            <a:r>
              <a:rPr lang="en-US" dirty="0" smtClean="0"/>
              <a:t>Disseminate Via Facebook/Twitter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52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606"/>
            <a:ext cx="8229600" cy="1143000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36796" y="737989"/>
            <a:ext cx="690289" cy="6902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11" y="2377573"/>
            <a:ext cx="946197" cy="9461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9872" y="319314"/>
            <a:ext cx="103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Satellites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98911" y="1428278"/>
            <a:ext cx="1419432" cy="1189733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6" idx="2"/>
          </p:cNvCxnSpPr>
          <p:nvPr/>
        </p:nvCxnSpPr>
        <p:spPr>
          <a:xfrm>
            <a:off x="672010" y="3323770"/>
            <a:ext cx="2904" cy="4789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3437" y="3984171"/>
            <a:ext cx="110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[Big] Data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61849" y="4412342"/>
            <a:ext cx="2904" cy="4789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6838" y="5007429"/>
            <a:ext cx="1018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Societal </a:t>
            </a:r>
          </a:p>
          <a:p>
            <a:r>
              <a:rPr lang="en-US" dirty="0" smtClean="0"/>
              <a:t>Products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8471" y="1681282"/>
            <a:ext cx="444500" cy="55344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7272" y="1324971"/>
            <a:ext cx="567871" cy="71262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65143" y="737989"/>
            <a:ext cx="1032329" cy="58311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59486" y="2005644"/>
            <a:ext cx="1232522" cy="74385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82279" y="2234728"/>
            <a:ext cx="429986" cy="73318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016947" y="308820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Social Networks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3" idx="3"/>
            <a:endCxn id="14" idx="1"/>
          </p:cNvCxnSpPr>
          <p:nvPr/>
        </p:nvCxnSpPr>
        <p:spPr>
          <a:xfrm flipV="1">
            <a:off x="7082971" y="1681282"/>
            <a:ext cx="114301" cy="2767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1"/>
            <a:endCxn id="13" idx="2"/>
          </p:cNvCxnSpPr>
          <p:nvPr/>
        </p:nvCxnSpPr>
        <p:spPr>
          <a:xfrm flipH="1" flipV="1">
            <a:off x="6860721" y="2234728"/>
            <a:ext cx="121558" cy="36659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1"/>
          </p:cNvCxnSpPr>
          <p:nvPr/>
        </p:nvCxnSpPr>
        <p:spPr>
          <a:xfrm flipH="1">
            <a:off x="7412265" y="2377573"/>
            <a:ext cx="447221" cy="1886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1"/>
            <a:endCxn id="14" idx="0"/>
          </p:cNvCxnSpPr>
          <p:nvPr/>
        </p:nvCxnSpPr>
        <p:spPr>
          <a:xfrm flipH="1">
            <a:off x="7481208" y="1029547"/>
            <a:ext cx="283935" cy="2954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8254804" y="2361241"/>
            <a:ext cx="43199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8091322" y="1029547"/>
            <a:ext cx="35599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063921" y="72216"/>
            <a:ext cx="16978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Degree of Connectivity &lt; 6</a:t>
            </a:r>
            <a:endParaRPr lang="en-US" sz="1100" dirty="0"/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635952" y="6357258"/>
            <a:ext cx="6722791" cy="217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2" idx="2"/>
          </p:cNvCxnSpPr>
          <p:nvPr/>
        </p:nvCxnSpPr>
        <p:spPr>
          <a:xfrm flipV="1">
            <a:off x="635952" y="5653760"/>
            <a:ext cx="0" cy="7252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358743" y="3156857"/>
            <a:ext cx="0" cy="3200401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939142" y="6488668"/>
            <a:ext cx="2848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Want This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 My Local Area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5</a:t>
            </a:fld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18327" y="2151758"/>
            <a:ext cx="2540000" cy="338666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4687823" y="5621902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Helvetica Neue"/>
              </a:rPr>
              <a:t>Air</a:t>
            </a:r>
            <a:endParaRPr lang="en-US" sz="2800" dirty="0">
              <a:latin typeface="Helvetica Neue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018327" y="1345571"/>
            <a:ext cx="1133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Helvetica Neue"/>
              </a:rPr>
              <a:t>Water</a:t>
            </a:r>
            <a:endParaRPr lang="en-US" dirty="0">
              <a:latin typeface="Helvetica Neue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592222" y="1369898"/>
            <a:ext cx="1029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Helvetica Neue"/>
              </a:rPr>
              <a:t>Earth</a:t>
            </a:r>
            <a:endParaRPr lang="en-US" sz="2800" dirty="0">
              <a:latin typeface="Helvetica Neue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317795" y="5624138"/>
            <a:ext cx="7764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Helvetica Neue"/>
              </a:rPr>
              <a:t>Fire</a:t>
            </a:r>
            <a:endParaRPr lang="en-US" sz="2800" dirty="0">
              <a:latin typeface="Helvetica Neue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-280001" y="2077256"/>
            <a:ext cx="31647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latin typeface="Helvetica Neue"/>
              </a:rPr>
              <a:t>Surface Water Reference</a:t>
            </a:r>
          </a:p>
          <a:p>
            <a:pPr algn="r"/>
            <a:r>
              <a:rPr lang="en-US" sz="1200" dirty="0" smtClean="0">
                <a:latin typeface="Helvetica Neue"/>
              </a:rPr>
              <a:t>Flood Extents</a:t>
            </a:r>
          </a:p>
          <a:p>
            <a:pPr algn="r"/>
            <a:r>
              <a:rPr lang="en-US" sz="1200" dirty="0" smtClean="0">
                <a:latin typeface="Helvetica Neue"/>
              </a:rPr>
              <a:t>Flood Forecast</a:t>
            </a:r>
          </a:p>
          <a:p>
            <a:pPr algn="r"/>
            <a:r>
              <a:rPr lang="en-US" sz="1200" b="1" dirty="0" smtClean="0">
                <a:latin typeface="Helvetica Neue"/>
              </a:rPr>
              <a:t>Daily Precipitation</a:t>
            </a:r>
          </a:p>
          <a:p>
            <a:endParaRPr lang="en-US" sz="1200" dirty="0">
              <a:latin typeface="Helvetica Neue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77367" y="4058962"/>
            <a:ext cx="1086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smtClean="0">
                <a:latin typeface="Helvetica Neue"/>
              </a:rPr>
              <a:t>Active Fires</a:t>
            </a:r>
          </a:p>
          <a:p>
            <a:pPr algn="r"/>
            <a:r>
              <a:rPr lang="en-US" sz="1200" b="1" dirty="0" smtClean="0">
                <a:latin typeface="Helvetica Neue"/>
              </a:rPr>
              <a:t>Burn Scars</a:t>
            </a:r>
          </a:p>
          <a:p>
            <a:endParaRPr lang="en-US" sz="1200" dirty="0">
              <a:latin typeface="Helvetica Neue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738570" y="2118336"/>
            <a:ext cx="127837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Helvetica Neue"/>
              </a:rPr>
              <a:t>Landslide Catalog/Forecast</a:t>
            </a:r>
          </a:p>
          <a:p>
            <a:r>
              <a:rPr lang="en-US" sz="1200" b="1" dirty="0" smtClean="0">
                <a:latin typeface="Helvetica Neue"/>
              </a:rPr>
              <a:t>Earthquakes</a:t>
            </a:r>
          </a:p>
          <a:p>
            <a:r>
              <a:rPr lang="en-US" sz="1200" b="1" dirty="0" smtClean="0">
                <a:latin typeface="Helvetica Neue"/>
              </a:rPr>
              <a:t>Soil Moisture</a:t>
            </a:r>
            <a:r>
              <a:rPr lang="en-US" sz="1200" dirty="0" smtClean="0">
                <a:latin typeface="Helvetica Neue"/>
              </a:rPr>
              <a:t>,</a:t>
            </a:r>
          </a:p>
          <a:p>
            <a:r>
              <a:rPr lang="en-US" sz="1200" b="1" dirty="0" smtClean="0">
                <a:latin typeface="Helvetica Neue"/>
              </a:rPr>
              <a:t>Vegetation Health</a:t>
            </a:r>
            <a:r>
              <a:rPr lang="en-US" sz="1200" dirty="0" smtClean="0">
                <a:latin typeface="Helvetica Neue"/>
              </a:rPr>
              <a:t>,</a:t>
            </a:r>
          </a:p>
          <a:p>
            <a:r>
              <a:rPr lang="en-US" sz="1200" dirty="0" smtClean="0">
                <a:latin typeface="Helvetica Neue"/>
              </a:rPr>
              <a:t> NDVI</a:t>
            </a:r>
          </a:p>
          <a:p>
            <a:r>
              <a:rPr lang="en-US" sz="1200" dirty="0" smtClean="0">
                <a:latin typeface="Helvetica Neue"/>
              </a:rPr>
              <a:t>Night Surface Temperature</a:t>
            </a:r>
          </a:p>
          <a:p>
            <a:endParaRPr lang="en-US" sz="1200" dirty="0">
              <a:latin typeface="Helvetica Neue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738570" y="4416347"/>
            <a:ext cx="11963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Helvetica Neue"/>
              </a:rPr>
              <a:t>Clouds</a:t>
            </a:r>
          </a:p>
          <a:p>
            <a:r>
              <a:rPr lang="en-US" sz="1200" b="1" dirty="0" smtClean="0">
                <a:latin typeface="Helvetica Neue"/>
              </a:rPr>
              <a:t>Temperature?</a:t>
            </a:r>
          </a:p>
          <a:p>
            <a:r>
              <a:rPr lang="en-US" sz="1200" dirty="0" smtClean="0">
                <a:latin typeface="Helvetica Neue"/>
              </a:rPr>
              <a:t>Wind</a:t>
            </a:r>
          </a:p>
          <a:p>
            <a:r>
              <a:rPr lang="en-US" sz="1200" dirty="0" smtClean="0">
                <a:latin typeface="Helvetica Neue"/>
              </a:rPr>
              <a:t>Pollution</a:t>
            </a:r>
          </a:p>
          <a:p>
            <a:endParaRPr lang="en-US" sz="1200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972072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606"/>
            <a:ext cx="8229600" cy="74159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Or One Could Do This…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97757" y="2633481"/>
            <a:ext cx="690289" cy="6902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872" y="4654292"/>
            <a:ext cx="946197" cy="9461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0833" y="2214806"/>
            <a:ext cx="916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59872" y="3573971"/>
            <a:ext cx="1419432" cy="118973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9338" y="3896109"/>
            <a:ext cx="605503" cy="75391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9619" y="5127391"/>
            <a:ext cx="567871" cy="71262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82279" y="2567117"/>
            <a:ext cx="429986" cy="733181"/>
          </a:xfrm>
          <a:prstGeom prst="rect">
            <a:avLst/>
          </a:prstGeom>
        </p:spPr>
      </p:pic>
      <p:sp>
        <p:nvSpPr>
          <p:cNvPr id="69" name="Slide Number Placeholder 6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6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817172" y="3707447"/>
            <a:ext cx="1191710" cy="119899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Consumer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934200" y="320463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006159" y="3204639"/>
            <a:ext cx="100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Visualize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5384997" y="3224384"/>
            <a:ext cx="1476611" cy="7597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5384997" y="4375720"/>
            <a:ext cx="1324211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480199" y="5599272"/>
            <a:ext cx="4229009" cy="0"/>
          </a:xfrm>
          <a:prstGeom prst="straightConnector1">
            <a:avLst/>
          </a:prstGeom>
          <a:ln>
            <a:solidFill>
              <a:srgbClr val="4F81BD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884219" y="3707447"/>
            <a:ext cx="1191959" cy="119899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Publisher</a:t>
            </a:r>
            <a:endParaRPr lang="en-US" sz="12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303046" y="3300298"/>
            <a:ext cx="511322" cy="683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150646" y="4260894"/>
            <a:ext cx="6637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150646" y="4642783"/>
            <a:ext cx="663722" cy="3395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0" idx="6"/>
            <a:endCxn id="8" idx="2"/>
          </p:cNvCxnSpPr>
          <p:nvPr/>
        </p:nvCxnSpPr>
        <p:spPr>
          <a:xfrm>
            <a:off x="3076178" y="4306947"/>
            <a:ext cx="74099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0" idx="4"/>
          </p:cNvCxnSpPr>
          <p:nvPr/>
        </p:nvCxnSpPr>
        <p:spPr>
          <a:xfrm flipV="1">
            <a:off x="2480199" y="4906446"/>
            <a:ext cx="0" cy="694043"/>
          </a:xfrm>
          <a:prstGeom prst="straightConnector1">
            <a:avLst/>
          </a:prstGeom>
          <a:ln>
            <a:solidFill>
              <a:srgbClr val="4F81BD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209993" y="3799506"/>
            <a:ext cx="495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API</a:t>
            </a:r>
            <a:endParaRPr lang="en-US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85755" y="5213503"/>
            <a:ext cx="626510" cy="62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697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606"/>
            <a:ext cx="8229600" cy="74159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Or One Could Do This…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97757" y="2633481"/>
            <a:ext cx="690289" cy="6902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6" y="5053648"/>
            <a:ext cx="946197" cy="9461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0833" y="2214806"/>
            <a:ext cx="916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71850" y="3670660"/>
            <a:ext cx="1419432" cy="118973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9338" y="3896109"/>
            <a:ext cx="605503" cy="75391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2279" y="2567117"/>
            <a:ext cx="429986" cy="733181"/>
          </a:xfrm>
          <a:prstGeom prst="rect">
            <a:avLst/>
          </a:prstGeom>
        </p:spPr>
      </p:pic>
      <p:sp>
        <p:nvSpPr>
          <p:cNvPr id="69" name="Slide Number Placeholder 6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7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895084" y="3661394"/>
            <a:ext cx="1191710" cy="119899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Consumer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4006159" y="3204639"/>
            <a:ext cx="100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Visualize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8" idx="6"/>
          </p:cNvCxnSpPr>
          <p:nvPr/>
        </p:nvCxnSpPr>
        <p:spPr>
          <a:xfrm flipV="1">
            <a:off x="5086794" y="3224384"/>
            <a:ext cx="1774814" cy="103651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</p:cNvCxnSpPr>
          <p:nvPr/>
        </p:nvCxnSpPr>
        <p:spPr>
          <a:xfrm>
            <a:off x="5086794" y="4260894"/>
            <a:ext cx="169896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855637" y="2607956"/>
            <a:ext cx="746639" cy="6923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</a:t>
            </a:r>
            <a:endParaRPr lang="en-US" sz="1200" dirty="0"/>
          </a:p>
        </p:txBody>
      </p:sp>
      <p:cxnSp>
        <p:nvCxnSpPr>
          <p:cNvPr id="27" name="Straight Arrow Connector 26"/>
          <p:cNvCxnSpPr>
            <a:stCxn id="20" idx="6"/>
            <a:endCxn id="8" idx="2"/>
          </p:cNvCxnSpPr>
          <p:nvPr/>
        </p:nvCxnSpPr>
        <p:spPr>
          <a:xfrm>
            <a:off x="2602276" y="2954127"/>
            <a:ext cx="1292808" cy="130676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867178" y="2399472"/>
            <a:ext cx="495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1930124" y="3896109"/>
            <a:ext cx="746639" cy="6923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</a:t>
            </a:r>
            <a:endParaRPr lang="en-US" sz="1200" dirty="0"/>
          </a:p>
        </p:txBody>
      </p:sp>
      <p:sp>
        <p:nvSpPr>
          <p:cNvPr id="30" name="Oval 29"/>
          <p:cNvSpPr/>
          <p:nvPr/>
        </p:nvSpPr>
        <p:spPr>
          <a:xfrm>
            <a:off x="1922333" y="5114162"/>
            <a:ext cx="746639" cy="6923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</a:t>
            </a:r>
            <a:endParaRPr lang="en-US" sz="1200" dirty="0"/>
          </a:p>
        </p:txBody>
      </p:sp>
      <p:cxnSp>
        <p:nvCxnSpPr>
          <p:cNvPr id="35" name="Straight Arrow Connector 34"/>
          <p:cNvCxnSpPr>
            <a:stCxn id="29" idx="6"/>
            <a:endCxn id="8" idx="2"/>
          </p:cNvCxnSpPr>
          <p:nvPr/>
        </p:nvCxnSpPr>
        <p:spPr>
          <a:xfrm>
            <a:off x="2676763" y="4242280"/>
            <a:ext cx="1218321" cy="1861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6"/>
            <a:endCxn id="8" idx="2"/>
          </p:cNvCxnSpPr>
          <p:nvPr/>
        </p:nvCxnSpPr>
        <p:spPr>
          <a:xfrm flipV="1">
            <a:off x="2668972" y="4260894"/>
            <a:ext cx="1226112" cy="119943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09619" y="5999845"/>
            <a:ext cx="567871" cy="712622"/>
          </a:xfrm>
          <a:prstGeom prst="rect">
            <a:avLst/>
          </a:prstGeom>
        </p:spPr>
      </p:pic>
      <p:cxnSp>
        <p:nvCxnSpPr>
          <p:cNvPr id="47" name="Straight Arrow Connector 46"/>
          <p:cNvCxnSpPr/>
          <p:nvPr/>
        </p:nvCxnSpPr>
        <p:spPr>
          <a:xfrm>
            <a:off x="2480199" y="6471726"/>
            <a:ext cx="4229009" cy="0"/>
          </a:xfrm>
          <a:prstGeom prst="straightConnector1">
            <a:avLst/>
          </a:prstGeom>
          <a:ln>
            <a:solidFill>
              <a:srgbClr val="4F81BD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2480199" y="5778900"/>
            <a:ext cx="0" cy="694043"/>
          </a:xfrm>
          <a:prstGeom prst="straightConnector1">
            <a:avLst/>
          </a:prstGeom>
          <a:ln>
            <a:solidFill>
              <a:srgbClr val="4F81BD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0" name="Picture 4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85755" y="6085957"/>
            <a:ext cx="626510" cy="626510"/>
          </a:xfrm>
          <a:prstGeom prst="rect">
            <a:avLst/>
          </a:prstGeom>
        </p:spPr>
      </p:pic>
      <p:sp>
        <p:nvSpPr>
          <p:cNvPr id="41" name="Right Arrow 40"/>
          <p:cNvSpPr/>
          <p:nvPr/>
        </p:nvSpPr>
        <p:spPr>
          <a:xfrm>
            <a:off x="1324512" y="2775580"/>
            <a:ext cx="354792" cy="44880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>
            <a:off x="1324512" y="4017878"/>
            <a:ext cx="354792" cy="44880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/>
          <p:cNvSpPr/>
          <p:nvPr/>
        </p:nvSpPr>
        <p:spPr>
          <a:xfrm>
            <a:off x="1336490" y="5330096"/>
            <a:ext cx="354792" cy="44880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044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147" y="1788099"/>
            <a:ext cx="1232522" cy="743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606"/>
            <a:ext cx="8229600" cy="74159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For Workshop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1363690" y="2765340"/>
            <a:ext cx="690289" cy="6902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519" y="5185507"/>
            <a:ext cx="946197" cy="9461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86766" y="2346665"/>
            <a:ext cx="916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237783" y="3802519"/>
            <a:ext cx="1419432" cy="118973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5705" y="3844630"/>
            <a:ext cx="605503" cy="75391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19338" y="2765340"/>
            <a:ext cx="429986" cy="733181"/>
          </a:xfrm>
          <a:prstGeom prst="rect">
            <a:avLst/>
          </a:prstGeom>
        </p:spPr>
      </p:pic>
      <p:sp>
        <p:nvSpPr>
          <p:cNvPr id="69" name="Slide Number Placeholder 6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8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86676" y="3573971"/>
            <a:ext cx="1191710" cy="119899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Publisher/Consumer</a:t>
            </a:r>
            <a:endParaRPr lang="en-US" sz="1200" dirty="0"/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4778386" y="3300298"/>
            <a:ext cx="1846241" cy="48468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4849813" y="4173471"/>
            <a:ext cx="177481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65467" y="5422589"/>
            <a:ext cx="567871" cy="712622"/>
          </a:xfrm>
          <a:prstGeom prst="rect">
            <a:avLst/>
          </a:prstGeom>
        </p:spPr>
      </p:pic>
      <p:cxnSp>
        <p:nvCxnSpPr>
          <p:cNvPr id="47" name="Straight Arrow Connector 46"/>
          <p:cNvCxnSpPr/>
          <p:nvPr/>
        </p:nvCxnSpPr>
        <p:spPr>
          <a:xfrm>
            <a:off x="5921375" y="5778900"/>
            <a:ext cx="631825" cy="0"/>
          </a:xfrm>
          <a:prstGeom prst="straightConnector1">
            <a:avLst/>
          </a:prstGeom>
          <a:ln>
            <a:solidFill>
              <a:srgbClr val="4F81BD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4463114" y="4772971"/>
            <a:ext cx="315272" cy="412536"/>
          </a:xfrm>
          <a:prstGeom prst="straightConnector1">
            <a:avLst/>
          </a:prstGeom>
          <a:ln>
            <a:solidFill>
              <a:srgbClr val="4F81BD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ight Arrow 40"/>
          <p:cNvSpPr/>
          <p:nvPr/>
        </p:nvSpPr>
        <p:spPr>
          <a:xfrm>
            <a:off x="2290445" y="2907439"/>
            <a:ext cx="354792" cy="44880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>
            <a:off x="2290445" y="4149737"/>
            <a:ext cx="354792" cy="44880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/>
          <p:cNvSpPr/>
          <p:nvPr/>
        </p:nvSpPr>
        <p:spPr>
          <a:xfrm>
            <a:off x="2302423" y="5461955"/>
            <a:ext cx="354792" cy="44880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97272" y="1324971"/>
            <a:ext cx="567871" cy="712622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65143" y="735808"/>
            <a:ext cx="429986" cy="733181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7016947" y="308820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Social Networks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6445801" y="2458549"/>
            <a:ext cx="357652" cy="41250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32" idx="0"/>
          </p:cNvCxnSpPr>
          <p:nvPr/>
        </p:nvCxnSpPr>
        <p:spPr>
          <a:xfrm flipH="1">
            <a:off x="7481208" y="1029547"/>
            <a:ext cx="283935" cy="2954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8091322" y="2043202"/>
            <a:ext cx="35599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78514" y="966047"/>
            <a:ext cx="1840824" cy="1380618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4462473" y="2043202"/>
            <a:ext cx="1030277" cy="144599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90899" y="1931791"/>
            <a:ext cx="10951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Discovery</a:t>
            </a:r>
          </a:p>
          <a:p>
            <a:r>
              <a:rPr lang="en-US" dirty="0" smtClean="0"/>
              <a:t>Sharing</a:t>
            </a:r>
          </a:p>
          <a:p>
            <a:r>
              <a:rPr lang="en-US" dirty="0" smtClean="0"/>
              <a:t>Mimic</a:t>
            </a:r>
          </a:p>
          <a:p>
            <a:r>
              <a:rPr lang="en-US" dirty="0" smtClean="0"/>
              <a:t>Metrics</a:t>
            </a:r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6785755" y="1785013"/>
            <a:ext cx="35599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4657084" y="5111312"/>
            <a:ext cx="1191710" cy="1198999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2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2000"/>
                </a:schemeClr>
              </a:gs>
            </a:gsLst>
            <a:lin ang="16200000" scaled="0"/>
            <a:tileRect/>
          </a:gradFill>
          <a:ln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Consumer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4144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5667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What We Will Accomplish Today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365" y="2376614"/>
            <a:ext cx="1270000" cy="127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7800" y="1186716"/>
            <a:ext cx="1854200" cy="1092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0760" y="2522074"/>
            <a:ext cx="625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08535" y="5057728"/>
            <a:ext cx="59761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Infrastructure</a:t>
            </a:r>
            <a:r>
              <a:rPr lang="en-US" dirty="0" smtClean="0"/>
              <a:t>: Amazon Web Service (AWS) Elastic Cloud (EC2) Virtual Instance, Storage (S3) and Relational Database Service (RDS)</a:t>
            </a:r>
            <a:endParaRPr lang="en-US" dirty="0"/>
          </a:p>
          <a:p>
            <a:r>
              <a:rPr lang="en-US" b="1" dirty="0" smtClean="0"/>
              <a:t>Run</a:t>
            </a:r>
            <a:r>
              <a:rPr lang="en-US" dirty="0" smtClean="0"/>
              <a:t>: Python Algorithms, Put product in S3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8929" y="3099192"/>
            <a:ext cx="623211" cy="62321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8557" y="1429767"/>
            <a:ext cx="786130" cy="109230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2267" y="1559821"/>
            <a:ext cx="902179" cy="116564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945879" y="1253982"/>
            <a:ext cx="97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Scientist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776219" y="3420441"/>
            <a:ext cx="6927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092140" y="2655284"/>
            <a:ext cx="564995" cy="6749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184687" y="2376614"/>
            <a:ext cx="95287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904409" y="3722403"/>
            <a:ext cx="21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AWS Virtual Instance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175398" y="265528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96442" y="1069316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AWS RDS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1787" y="1212907"/>
            <a:ext cx="652504" cy="65250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04974" y="1212907"/>
            <a:ext cx="904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AWS </a:t>
            </a:r>
            <a:r>
              <a:rPr lang="en-US" dirty="0" smtClean="0"/>
              <a:t>S3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660729" y="2522074"/>
            <a:ext cx="6927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1660729" y="1933545"/>
            <a:ext cx="0" cy="588529"/>
          </a:xfrm>
          <a:prstGeom prst="line">
            <a:avLst/>
          </a:prstGeom>
          <a:ln>
            <a:solidFill>
              <a:srgbClr val="618FFD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68929" y="3880798"/>
            <a:ext cx="690876" cy="690876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>
            <a:off x="3858143" y="3646614"/>
            <a:ext cx="474230" cy="299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14991" y="3946414"/>
            <a:ext cx="2076418" cy="779368"/>
          </a:xfrm>
          <a:prstGeom prst="rect">
            <a:avLst/>
          </a:prstGeom>
        </p:spPr>
      </p:pic>
      <p:sp>
        <p:nvSpPr>
          <p:cNvPr id="10" name="Folded Corner 9"/>
          <p:cNvSpPr/>
          <p:nvPr/>
        </p:nvSpPr>
        <p:spPr>
          <a:xfrm>
            <a:off x="880828" y="3844698"/>
            <a:ext cx="658071" cy="726976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</a:t>
            </a:r>
            <a:r>
              <a:rPr lang="en-US" dirty="0" err="1" smtClean="0"/>
              <a:t>py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8" idx="3"/>
          </p:cNvCxnSpPr>
          <p:nvPr/>
        </p:nvCxnSpPr>
        <p:spPr>
          <a:xfrm>
            <a:off x="1015901" y="2845240"/>
            <a:ext cx="0" cy="8771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8" idx="3"/>
          </p:cNvCxnSpPr>
          <p:nvPr/>
        </p:nvCxnSpPr>
        <p:spPr>
          <a:xfrm>
            <a:off x="208535" y="2845240"/>
            <a:ext cx="8073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1334477" y="1933545"/>
            <a:ext cx="0" cy="17130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696626" y="2655284"/>
            <a:ext cx="656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tmp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366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3261</TotalTime>
  <Words>761</Words>
  <Application>Microsoft Macintosh PowerPoint</Application>
  <PresentationFormat>On-screen Show (4:3)</PresentationFormat>
  <Paragraphs>204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Flood Mapping Workshop Huntsville, AL Apr 14-16th, 2015</vt:lpstr>
      <vt:lpstr>Pre-Requisites</vt:lpstr>
      <vt:lpstr>Participants</vt:lpstr>
      <vt:lpstr>Goals and Expectations</vt:lpstr>
      <vt:lpstr>Architecture</vt:lpstr>
      <vt:lpstr>Or One Could Do This…</vt:lpstr>
      <vt:lpstr>Or One Could Do This…</vt:lpstr>
      <vt:lpstr>For Workshop</vt:lpstr>
      <vt:lpstr>What We Will Accomplish Today</vt:lpstr>
      <vt:lpstr>Development Environment</vt:lpstr>
      <vt:lpstr>Generate Existing Products</vt:lpstr>
      <vt:lpstr>Publish Products</vt:lpstr>
      <vt:lpstr>Product Requirements</vt:lpstr>
      <vt:lpstr>Let’s Get Started</vt:lpstr>
      <vt:lpstr>Next</vt:lpstr>
      <vt:lpstr>Accomplishment</vt:lpstr>
    </vt:vector>
  </TitlesOfParts>
  <Company>Vightel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Flood Mapping Workshop Huntsville, AL Apr 14-16th, 2015</dc:title>
  <dc:creator>Patrice Cappelaere</dc:creator>
  <cp:lastModifiedBy>Pat Cappelaere</cp:lastModifiedBy>
  <cp:revision>11</cp:revision>
  <dcterms:created xsi:type="dcterms:W3CDTF">2015-04-13T21:01:13Z</dcterms:created>
  <dcterms:modified xsi:type="dcterms:W3CDTF">2015-04-16T20:04:54Z</dcterms:modified>
</cp:coreProperties>
</file>