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67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84" r:id="rId14"/>
    <p:sldId id="269" r:id="rId15"/>
    <p:sldId id="268" r:id="rId16"/>
    <p:sldId id="273" r:id="rId17"/>
    <p:sldId id="279" r:id="rId18"/>
    <p:sldId id="277" r:id="rId19"/>
    <p:sldId id="272" r:id="rId20"/>
    <p:sldId id="274" r:id="rId21"/>
    <p:sldId id="275" r:id="rId22"/>
    <p:sldId id="276" r:id="rId23"/>
    <p:sldId id="278" r:id="rId24"/>
    <p:sldId id="280" r:id="rId25"/>
    <p:sldId id="281" r:id="rId26"/>
    <p:sldId id="282" r:id="rId27"/>
    <p:sldId id="283" r:id="rId28"/>
    <p:sldId id="285" r:id="rId29"/>
    <p:sldId id="286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FDE24-1D8E-9142-B0A8-3213DE5203BD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22ADD-1823-C343-9D30-7745B341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9551-E40B-564B-AAA4-8281D4E43674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F8E2-0033-CB4D-839D-01416E3F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2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238F-4803-E146-B30A-E4A4AF625EE5}" type="datetime1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0A6A-A316-0D47-8C9F-86708B6E63BB}" type="datetime1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E53A-FA4D-7745-B10E-40D4A44BF5CF}" type="datetime1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590-089F-3541-87C4-C267A087DD0E}" type="datetime1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DD4-3D20-F941-A529-4716CB842EA4}" type="datetime1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FEF9-F5CA-944E-84FA-6828DFF92A7E}" type="datetime1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DE6-B1F4-194A-89D7-4778008929D5}" type="datetime1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21D-7330-D241-9639-378139EFB048}" type="datetime1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968B-B789-C843-9F5F-D85236727CCD}" type="datetime1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E0BE-3CE4-8A47-B613-93A3358BA770}" type="datetime1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1BC-08BB-6F4C-904C-44A464EF307F}" type="datetime1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AFD0-925E-BB4F-9154-31A654C532A7}" type="datetime1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EC9C-4803-0F47-A9A0-5F7D4BCD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bas/connect-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eniverse/hawk" TargetMode="External"/><Relationship Id="rId3" Type="http://schemas.openxmlformats.org/officeDocument/2006/relationships/hyperlink" Target="http://alexbilbie.com/2012/11/hawk-a-new-http-authentication-schem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h0.com/" TargetMode="External"/><Relationship Id="rId3" Type="http://schemas.openxmlformats.org/officeDocument/2006/relationships/hyperlink" Target="https://github.com/auth0/auth0.j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on.io/" TargetMode="External"/><Relationship Id="rId3" Type="http://schemas.openxmlformats.org/officeDocument/2006/relationships/hyperlink" Target="http://ddollar.github.io/forema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7465" TargetMode="External"/><Relationship Id="rId3" Type="http://schemas.openxmlformats.org/officeDocument/2006/relationships/hyperlink" Target="http://localhost:7465/opensearch/descriptio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earch.org" TargetMode="External"/><Relationship Id="rId4" Type="http://schemas.openxmlformats.org/officeDocument/2006/relationships/hyperlink" Target="http://www.opensearch.org/Specifications/OpenSearch/1.1%23OpenSearch_response_elements" TargetMode="External"/><Relationship Id="rId5" Type="http://schemas.openxmlformats.org/officeDocument/2006/relationships/hyperlink" Target="http://tools.ietf.org/html/draft-snell-activitystreams-actions-0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7465/opensearch?q=surface_water&amp;lat=18.58&amp;lon=-72.36&amp;startTime=2014-07-01&amp;endTime=2014-09-22&amp;sources=eo1_ali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7465/products/eo1_ali/browse/EO1A0090472014197110P0_SG1_0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://nodejs.org/" TargetMode="External"/><Relationship Id="rId12" Type="http://schemas.openxmlformats.org/officeDocument/2006/relationships/hyperlink" Target="http://expressjs.com/" TargetMode="External"/><Relationship Id="rId13" Type="http://schemas.openxmlformats.org/officeDocument/2006/relationships/hyperlink" Target="https://www.mapbox.com/mapbox-studio/" TargetMode="External"/><Relationship Id="rId14" Type="http://schemas.openxmlformats.org/officeDocument/2006/relationships/hyperlink" Target="https://www.mapbox.com/mapbox.js/api/v2.1.0/" TargetMode="External"/><Relationship Id="rId15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earch.org/Home" TargetMode="External"/><Relationship Id="rId3" Type="http://schemas.openxmlformats.org/officeDocument/2006/relationships/hyperlink" Target="https://tools.ietf.org/html/draft-snell-activitystreams-09" TargetMode="External"/><Relationship Id="rId4" Type="http://schemas.openxmlformats.org/officeDocument/2006/relationships/hyperlink" Target="http://geojson.org/" TargetMode="External"/><Relationship Id="rId5" Type="http://schemas.openxmlformats.org/officeDocument/2006/relationships/hyperlink" Target="https://github.com/mbostock/topojson" TargetMode="External"/><Relationship Id="rId6" Type="http://schemas.openxmlformats.org/officeDocument/2006/relationships/hyperlink" Target="http://wiki.openstreetmap.org/wiki/Main_Page" TargetMode="External"/><Relationship Id="rId7" Type="http://schemas.openxmlformats.org/officeDocument/2006/relationships/hyperlink" Target="https://www.mapbox.com/" TargetMode="External"/><Relationship Id="rId8" Type="http://schemas.openxmlformats.org/officeDocument/2006/relationships/hyperlink" Target="https://developers.facebook.com/docs/opengraph" TargetMode="External"/><Relationship Id="rId9" Type="http://schemas.openxmlformats.org/officeDocument/2006/relationships/hyperlink" Target="https://dev.twitter.com/" TargetMode="External"/><Relationship Id="rId10" Type="http://schemas.openxmlformats.org/officeDocument/2006/relationships/hyperlink" Target="https://github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cards/getting-started" TargetMode="External"/><Relationship Id="rId4" Type="http://schemas.openxmlformats.org/officeDocument/2006/relationships/hyperlink" Target="https://www.mapbox.com/" TargetMode="External"/><Relationship Id="rId5" Type="http://schemas.openxmlformats.org/officeDocument/2006/relationships/hyperlink" Target="https://papertrailapp.com/" TargetMode="External"/><Relationship Id="rId6" Type="http://schemas.openxmlformats.org/officeDocument/2006/relationships/hyperlink" Target="https://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facebook.com/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1535" y="2684607"/>
            <a:ext cx="675249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 – Part II</a:t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</a:t>
            </a:r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pat</a:t>
            </a:r>
            <a:r>
              <a:rPr lang="en-US" sz="2000" dirty="0" smtClean="0">
                <a:hlinkClick r:id="rId2"/>
              </a:rPr>
              <a:t>@</a:t>
            </a:r>
            <a:r>
              <a:rPr lang="en-US" sz="2000" dirty="0" smtClean="0">
                <a:hlinkClick r:id="rId2"/>
              </a:rPr>
              <a:t>cappelaere.com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63768" y="1627554"/>
            <a:ext cx="1155714" cy="1173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9" y="2945275"/>
            <a:ext cx="1155714" cy="1051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9" y="4137234"/>
            <a:ext cx="1164023" cy="10508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57" y="5338196"/>
            <a:ext cx="1168616" cy="1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Database: </a:t>
            </a:r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en-US" dirty="0" err="1" smtClean="0"/>
              <a:t>PostGIS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Add tables…</a:t>
            </a:r>
          </a:p>
          <a:p>
            <a:r>
              <a:rPr lang="en-US" dirty="0" smtClean="0"/>
              <a:t>Make sure the database is loaded</a:t>
            </a:r>
          </a:p>
          <a:p>
            <a:pPr lvl="1"/>
            <a:r>
              <a:rPr lang="en-US" dirty="0" smtClean="0"/>
              <a:t>EO1, L8, Radarsat2,DFO…</a:t>
            </a:r>
          </a:p>
          <a:p>
            <a:r>
              <a:rPr lang="en-US" dirty="0" smtClean="0"/>
              <a:t>Users? (see id management slide)</a:t>
            </a:r>
          </a:p>
          <a:p>
            <a:r>
              <a:rPr lang="en-US" dirty="0" smtClean="0"/>
              <a:t>Web Sessions?</a:t>
            </a:r>
          </a:p>
          <a:p>
            <a:pPr lvl="1"/>
            <a:r>
              <a:rPr lang="en-US" dirty="0" smtClean="0"/>
              <a:t>Not implemented for demo code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hlinkClick r:id="rId2"/>
              </a:rPr>
              <a:t>web.session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Consumer Application Registration</a:t>
            </a:r>
          </a:p>
          <a:p>
            <a:pPr lvl="1"/>
            <a:r>
              <a:rPr lang="en-US" dirty="0" smtClean="0"/>
              <a:t>See demo</a:t>
            </a:r>
          </a:p>
          <a:p>
            <a:pPr lvl="1"/>
            <a:r>
              <a:rPr lang="en-US" dirty="0" smtClean="0"/>
              <a:t>How to use App ID &amp; token…</a:t>
            </a:r>
          </a:p>
          <a:p>
            <a:r>
              <a:rPr lang="en-US" dirty="0" smtClean="0"/>
              <a:t>Publisher checks Facebook App token for valid Application</a:t>
            </a:r>
          </a:p>
          <a:p>
            <a:r>
              <a:rPr lang="en-US" dirty="0" smtClean="0">
                <a:hlinkClick r:id="rId2"/>
              </a:rPr>
              <a:t>HAWK</a:t>
            </a:r>
            <a:r>
              <a:rPr lang="en-US" dirty="0" smtClean="0"/>
              <a:t> is used to secure transactions</a:t>
            </a:r>
          </a:p>
          <a:p>
            <a:pPr lvl="1"/>
            <a:r>
              <a:rPr lang="en-US" sz="1800" dirty="0">
                <a:hlinkClick r:id="rId3"/>
              </a:rPr>
              <a:t>http://alexbilbie.com/2012/11/hawk-a-new-http-authentication-scheme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require YALP</a:t>
            </a:r>
          </a:p>
          <a:p>
            <a:pPr lvl="1"/>
            <a:r>
              <a:rPr lang="en-US" dirty="0" smtClean="0"/>
              <a:t>Identity Management is too complex</a:t>
            </a:r>
          </a:p>
          <a:p>
            <a:r>
              <a:rPr lang="en-US" dirty="0" smtClean="0"/>
              <a:t>Implement Mozilla Persona</a:t>
            </a:r>
          </a:p>
          <a:p>
            <a:pPr lvl="1"/>
            <a:r>
              <a:rPr lang="en-US" dirty="0" smtClean="0"/>
              <a:t>Does not seem to work on mobile phones but fine on desktops</a:t>
            </a:r>
          </a:p>
          <a:p>
            <a:r>
              <a:rPr lang="en-US" dirty="0" smtClean="0"/>
              <a:t>Or Implement Identity Infrastructure (or Identity as a Service)</a:t>
            </a:r>
          </a:p>
          <a:p>
            <a:pPr lvl="1"/>
            <a:r>
              <a:rPr lang="en-US" dirty="0" smtClean="0">
                <a:hlinkClick r:id="rId2"/>
              </a:rPr>
              <a:t>Auth0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Auth0</a:t>
            </a:r>
            <a:r>
              <a:rPr lang="en-US" dirty="0" smtClean="0"/>
              <a:t>.js…</a:t>
            </a:r>
          </a:p>
          <a:p>
            <a:r>
              <a:rPr lang="en-US" dirty="0" smtClean="0"/>
              <a:t>What about Digital Rights 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access if you have a legitimate email address</a:t>
            </a:r>
          </a:p>
          <a:p>
            <a:pPr lvl="1"/>
            <a:r>
              <a:rPr lang="en-US" dirty="0" smtClean="0"/>
              <a:t>Need for analytics/accountability</a:t>
            </a:r>
          </a:p>
          <a:p>
            <a:pPr lvl="1"/>
            <a:r>
              <a:rPr lang="en-US" dirty="0" smtClean="0"/>
              <a:t>Might be black-listed</a:t>
            </a:r>
          </a:p>
          <a:p>
            <a:r>
              <a:rPr lang="en-US" dirty="0" smtClean="0"/>
              <a:t>Kept in database (profile)</a:t>
            </a:r>
          </a:p>
          <a:p>
            <a:pPr lvl="1"/>
            <a:r>
              <a:rPr lang="en-US" dirty="0" smtClean="0"/>
              <a:t>Can be used to set additional capabilities (admin…) or digital rights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Commit Changes</a:t>
            </a:r>
            <a:endParaRPr lang="en-US" dirty="0" smtClean="0"/>
          </a:p>
          <a:p>
            <a:r>
              <a:rPr lang="en-US" dirty="0" smtClean="0"/>
              <a:t>Go to Remote </a:t>
            </a:r>
            <a:r>
              <a:rPr lang="en-US" dirty="0"/>
              <a:t>I</a:t>
            </a:r>
            <a:r>
              <a:rPr lang="en-US" dirty="0" smtClean="0"/>
              <a:t>nstance and Clone </a:t>
            </a:r>
            <a:r>
              <a:rPr lang="en-US" dirty="0"/>
              <a:t>R</a:t>
            </a:r>
            <a:r>
              <a:rPr lang="en-US" dirty="0" smtClean="0"/>
              <a:t>epo or Run Locally</a:t>
            </a:r>
          </a:p>
          <a:p>
            <a:r>
              <a:rPr lang="en-US" dirty="0" smtClean="0"/>
              <a:t>Manual Start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[nodemon </a:t>
            </a:r>
            <a:r>
              <a:rPr lang="en-US" dirty="0" err="1" smtClean="0"/>
              <a:t>server.js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[</a:t>
            </a:r>
            <a:r>
              <a:rPr lang="en-US" dirty="0" smtClean="0">
                <a:hlinkClick r:id="rId3"/>
              </a:rPr>
              <a:t>foreman </a:t>
            </a:r>
            <a:r>
              <a:rPr lang="en-US" dirty="0" err="1" smtClean="0"/>
              <a:t>server.js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Auto Start</a:t>
            </a:r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Procfile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Other considerations</a:t>
            </a:r>
          </a:p>
          <a:p>
            <a:pPr lvl="2"/>
            <a:r>
              <a:rPr lang="en-US" dirty="0" smtClean="0"/>
              <a:t>Multiple workers</a:t>
            </a:r>
          </a:p>
          <a:p>
            <a:pPr lvl="2"/>
            <a:r>
              <a:rPr lang="en-US" dirty="0" smtClean="0"/>
              <a:t>Load balancing…</a:t>
            </a:r>
          </a:p>
          <a:p>
            <a:r>
              <a:rPr lang="en-US" dirty="0" smtClean="0"/>
              <a:t>Alternate: HEROKU instead of AWS discussion…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</a:p>
          <a:p>
            <a:r>
              <a:rPr lang="en-US" dirty="0" smtClean="0"/>
              <a:t>Search Products</a:t>
            </a:r>
          </a:p>
          <a:p>
            <a:r>
              <a:rPr lang="en-US" dirty="0" smtClean="0"/>
              <a:t>Visualize Products</a:t>
            </a:r>
          </a:p>
          <a:p>
            <a:r>
              <a:rPr lang="en-US" dirty="0" smtClean="0"/>
              <a:t>Product Tagging</a:t>
            </a:r>
          </a:p>
          <a:p>
            <a:r>
              <a:rPr lang="en-US" dirty="0" smtClean="0"/>
              <a:t>Sharing Products</a:t>
            </a:r>
          </a:p>
          <a:p>
            <a:r>
              <a:rPr lang="en-US" dirty="0" smtClean="0"/>
              <a:t>Application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889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Radarsat-2</a:t>
            </a:r>
          </a:p>
          <a:p>
            <a:pPr lvl="1"/>
            <a:r>
              <a:rPr lang="en-US" dirty="0" smtClean="0"/>
              <a:t>Gonaives 2012-08-25</a:t>
            </a:r>
          </a:p>
          <a:p>
            <a:pPr lvl="2"/>
            <a:r>
              <a:rPr lang="en-US" sz="2200" dirty="0"/>
              <a:t>RS2_OK33065_PK325251_DK290050_F6F_20120825_230857_HH_SGF</a:t>
            </a:r>
            <a:endParaRPr lang="en-US" sz="2200" dirty="0" smtClean="0"/>
          </a:p>
          <a:p>
            <a:r>
              <a:rPr lang="en-US" dirty="0" smtClean="0"/>
              <a:t>EO-1</a:t>
            </a:r>
          </a:p>
          <a:p>
            <a:pPr lvl="1"/>
            <a:r>
              <a:rPr lang="en-US" dirty="0" smtClean="0"/>
              <a:t>Port-au-Prince 2014-07</a:t>
            </a:r>
            <a:r>
              <a:rPr lang="en-US" dirty="0"/>
              <a:t>-15 </a:t>
            </a:r>
            <a:endParaRPr lang="en-US" dirty="0" smtClean="0"/>
          </a:p>
          <a:p>
            <a:pPr lvl="2"/>
            <a:r>
              <a:rPr lang="en-US" dirty="0" smtClean="0"/>
              <a:t>EO1A0090472014197110P0_SG1_01</a:t>
            </a:r>
          </a:p>
          <a:p>
            <a:r>
              <a:rPr lang="en-US" dirty="0" smtClean="0"/>
              <a:t>Landsat-8</a:t>
            </a:r>
          </a:p>
          <a:p>
            <a:pPr lvl="1"/>
            <a:r>
              <a:rPr lang="en-US" dirty="0" smtClean="0"/>
              <a:t>Port-au-Prince/Gonaives 2013-12-22</a:t>
            </a:r>
          </a:p>
          <a:p>
            <a:pPr lvl="2"/>
            <a:r>
              <a:rPr lang="en-US" dirty="0"/>
              <a:t>LC80090472013357LGN00</a:t>
            </a:r>
            <a:endParaRPr lang="en-US" dirty="0" smtClean="0"/>
          </a:p>
          <a:p>
            <a:r>
              <a:rPr lang="en-US" dirty="0" smtClean="0"/>
              <a:t>MODIS</a:t>
            </a:r>
          </a:p>
          <a:p>
            <a:pPr lvl="1"/>
            <a:r>
              <a:rPr lang="en-US" dirty="0" smtClean="0"/>
              <a:t>Port-au-Prince/Gonaives  2012-08-21</a:t>
            </a:r>
          </a:p>
          <a:p>
            <a:r>
              <a:rPr lang="en-US" dirty="0" smtClean="0"/>
              <a:t>DFO</a:t>
            </a:r>
          </a:p>
          <a:p>
            <a:pPr lvl="1"/>
            <a:r>
              <a:rPr lang="en-US" dirty="0" smtClean="0"/>
              <a:t>2014-09-21_Bangladesh_4178  / 09-19 / 09-11</a:t>
            </a:r>
          </a:p>
          <a:p>
            <a:pPr lvl="1"/>
            <a:r>
              <a:rPr lang="en-US" dirty="0" smtClean="0"/>
              <a:t>2014-09-21_Pakistan_4179 / </a:t>
            </a:r>
            <a:r>
              <a:rPr lang="en-US" dirty="0"/>
              <a:t>09-19 / 09-11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1" y="1320801"/>
            <a:ext cx="8261689" cy="37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9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95" y="513236"/>
            <a:ext cx="7868546" cy="49738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911" y="300111"/>
            <a:ext cx="8141530" cy="7568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high level API to shield complexity of lower level OGC interfaces</a:t>
            </a:r>
          </a:p>
          <a:p>
            <a:r>
              <a:rPr lang="en-US" dirty="0" smtClean="0"/>
              <a:t>Integrates with Facebook/Twitter for distribution/discovery/analytics</a:t>
            </a:r>
          </a:p>
          <a:p>
            <a:r>
              <a:rPr lang="en-US" dirty="0" smtClean="0"/>
              <a:t>You want to distribute Information</a:t>
            </a:r>
          </a:p>
          <a:p>
            <a:pPr lvl="1"/>
            <a:r>
              <a:rPr lang="en-US" dirty="0" smtClean="0"/>
              <a:t>Tell a Story!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" y="1379211"/>
            <a:ext cx="8141082" cy="36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3" y="1120284"/>
            <a:ext cx="8426720" cy="43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likely to be one publisher per product</a:t>
            </a:r>
          </a:p>
          <a:p>
            <a:r>
              <a:rPr lang="en-US" dirty="0" smtClean="0"/>
              <a:t>GUI/Visualization more likely to be on the consumer side</a:t>
            </a:r>
          </a:p>
          <a:p>
            <a:r>
              <a:rPr lang="en-US" dirty="0" smtClean="0"/>
              <a:t>Product Page is critical for Publishing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OpenSearch Discovery and Description Document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OpenSearch Document</a:t>
            </a:r>
          </a:p>
          <a:p>
            <a:pPr lvl="1"/>
            <a:r>
              <a:rPr lang="en-US" dirty="0" smtClean="0"/>
              <a:t>Auto-Discovery</a:t>
            </a:r>
          </a:p>
          <a:p>
            <a:pPr lvl="1"/>
            <a:r>
              <a:rPr lang="en-US" dirty="0" smtClean="0">
                <a:hlinkClick r:id="rId2"/>
              </a:rPr>
              <a:t>http://localhost:7465</a:t>
            </a:r>
            <a:endParaRPr lang="en-US" dirty="0" smtClean="0"/>
          </a:p>
          <a:p>
            <a:pPr lvl="1"/>
            <a:r>
              <a:rPr lang="en-US" dirty="0" smtClean="0"/>
              <a:t>View source</a:t>
            </a:r>
          </a:p>
          <a:p>
            <a:pPr lvl="1"/>
            <a:r>
              <a:rPr lang="en-US" dirty="0" smtClean="0"/>
              <a:t>Find link </a:t>
            </a:r>
            <a:r>
              <a:rPr lang="en-US" dirty="0" err="1" smtClean="0"/>
              <a:t>rel</a:t>
            </a:r>
            <a:r>
              <a:rPr lang="en-US" dirty="0" smtClean="0"/>
              <a:t>=‘search’ and find </a:t>
            </a:r>
            <a:r>
              <a:rPr lang="en-US" dirty="0" err="1" smtClean="0"/>
              <a:t>href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http://localhost:</a:t>
            </a:r>
            <a:r>
              <a:rPr lang="en-US" dirty="0" smtClean="0">
                <a:hlinkClick r:id="rId3"/>
              </a:rPr>
              <a:t>7465/opensearch/description</a:t>
            </a:r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3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GET "http://localhost:7465/</a:t>
            </a:r>
            <a:r>
              <a:rPr lang="en-US" sz="1600" dirty="0" err="1" smtClean="0">
                <a:latin typeface="Courier"/>
                <a:cs typeface="Courier"/>
              </a:rPr>
              <a:t>opensearch</a:t>
            </a:r>
            <a:r>
              <a:rPr lang="en-US" sz="1600" dirty="0" smtClean="0">
                <a:latin typeface="Courier"/>
                <a:cs typeface="Courier"/>
              </a:rPr>
              <a:t>?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q=</a:t>
            </a:r>
            <a:r>
              <a:rPr lang="en-US" sz="1200" dirty="0" err="1" smtClean="0">
                <a:latin typeface="Courier"/>
                <a:cs typeface="Courier"/>
              </a:rPr>
              <a:t>surface_water</a:t>
            </a: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</a:t>
            </a:r>
            <a:r>
              <a:rPr lang="en-US" sz="1200" dirty="0" err="1" smtClean="0">
                <a:latin typeface="Courier"/>
                <a:cs typeface="Courier"/>
              </a:rPr>
              <a:t>lat</a:t>
            </a:r>
            <a:r>
              <a:rPr lang="en-US" sz="1200" dirty="0" smtClean="0">
                <a:latin typeface="Courier"/>
                <a:cs typeface="Courier"/>
              </a:rPr>
              <a:t>=18.58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</a:t>
            </a:r>
            <a:r>
              <a:rPr lang="en-US" sz="1200" dirty="0" err="1" smtClean="0">
                <a:latin typeface="Courier"/>
                <a:cs typeface="Courier"/>
              </a:rPr>
              <a:t>lon</a:t>
            </a:r>
            <a:r>
              <a:rPr lang="en-US" sz="1200" dirty="0" smtClean="0">
                <a:latin typeface="Courier"/>
                <a:cs typeface="Courier"/>
              </a:rPr>
              <a:t>=-72.36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</a:t>
            </a:r>
            <a:r>
              <a:rPr lang="en-US" sz="1200" dirty="0" err="1" smtClean="0">
                <a:latin typeface="Courier"/>
                <a:cs typeface="Courier"/>
              </a:rPr>
              <a:t>startTime</a:t>
            </a:r>
            <a:r>
              <a:rPr lang="en-US" sz="1200" dirty="0" smtClean="0">
                <a:latin typeface="Courier"/>
                <a:cs typeface="Courier"/>
              </a:rPr>
              <a:t>=2014-07-01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</a:t>
            </a:r>
            <a:r>
              <a:rPr lang="en-US" sz="1200" dirty="0" err="1" smtClean="0">
                <a:latin typeface="Courier"/>
                <a:cs typeface="Courier"/>
              </a:rPr>
              <a:t>endTime</a:t>
            </a:r>
            <a:r>
              <a:rPr lang="en-US" sz="1200" dirty="0" smtClean="0">
                <a:latin typeface="Courier"/>
                <a:cs typeface="Courier"/>
              </a:rPr>
              <a:t>=2014-09-22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&amp;sources=eo1_ali”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Other </a:t>
            </a:r>
            <a:r>
              <a:rPr lang="en-US" sz="1600" dirty="0" err="1" smtClean="0">
                <a:latin typeface="Courier"/>
                <a:cs typeface="Courier"/>
              </a:rPr>
              <a:t>Params</a:t>
            </a:r>
            <a:endParaRPr lang="en-US" sz="1600" dirty="0" smtClean="0">
              <a:latin typeface="Courier"/>
              <a:cs typeface="Courier"/>
            </a:endParaRPr>
          </a:p>
          <a:p>
            <a:pPr lvl="1"/>
            <a:r>
              <a:rPr lang="en-US" sz="1200" dirty="0" err="1" smtClean="0">
                <a:latin typeface="Courier"/>
                <a:cs typeface="Courier"/>
              </a:rPr>
              <a:t>itemsPerPage</a:t>
            </a:r>
            <a:r>
              <a:rPr lang="en-US" sz="1200" dirty="0" smtClean="0">
                <a:latin typeface="Courier"/>
                <a:cs typeface="Courier"/>
              </a:rPr>
              <a:t> (10)</a:t>
            </a:r>
          </a:p>
          <a:p>
            <a:pPr lvl="1"/>
            <a:r>
              <a:rPr lang="en-US" sz="1200" dirty="0" err="1" smtClean="0">
                <a:latin typeface="Courier"/>
                <a:cs typeface="Courier"/>
              </a:rPr>
              <a:t>startIndex</a:t>
            </a:r>
            <a:endParaRPr lang="en-US" sz="1200" dirty="0" smtClean="0">
              <a:latin typeface="Courier"/>
              <a:cs typeface="Courier"/>
            </a:endParaRPr>
          </a:p>
          <a:p>
            <a:pPr lvl="1"/>
            <a:r>
              <a:rPr lang="en-US" sz="1200" dirty="0" smtClean="0">
                <a:latin typeface="Courier"/>
                <a:cs typeface="Courier"/>
              </a:rPr>
              <a:t>Limit</a:t>
            </a:r>
          </a:p>
          <a:p>
            <a:pPr lvl="1"/>
            <a:endParaRPr lang="en-US" sz="12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5437" y="2233630"/>
            <a:ext cx="155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Query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609465" y="2052942"/>
            <a:ext cx="3285972" cy="365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5437" y="2946940"/>
            <a:ext cx="25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(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or </a:t>
            </a:r>
            <a:r>
              <a:rPr lang="en-US" dirty="0" err="1" smtClean="0"/>
              <a:t>bbox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609465" y="2418296"/>
            <a:ext cx="3285972" cy="713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679051" y="3131606"/>
            <a:ext cx="3216386" cy="7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60854" y="3682167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Debatable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73747" y="5228042"/>
            <a:ext cx="564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Pagination is not implemented in example publisher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366" y="6126163"/>
            <a:ext cx="503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see queries:  View/Developer/</a:t>
            </a:r>
            <a:r>
              <a:rPr lang="en-US" dirty="0" err="1" smtClean="0"/>
              <a:t>Javascript</a:t>
            </a:r>
            <a:r>
              <a:rPr lang="en-US" dirty="0" smtClean="0"/>
              <a:t>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21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://localhost:7465/opensearch?q=surface_water&amp;lat=18.58&amp;lon=-72.36&amp;startTime=2014-07-01&amp;endTime=2014-09-22&amp;sources=</a:t>
            </a:r>
            <a:r>
              <a:rPr lang="en-US" sz="1200" dirty="0" smtClean="0">
                <a:hlinkClick r:id="rId2"/>
              </a:rPr>
              <a:t>eo1_ali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sz="1800" dirty="0" smtClean="0"/>
              <a:t>Please Notice</a:t>
            </a:r>
          </a:p>
          <a:p>
            <a:pPr lvl="1"/>
            <a:r>
              <a:rPr lang="en-US" sz="1800" dirty="0" smtClean="0"/>
              <a:t>Output in JSON</a:t>
            </a:r>
          </a:p>
          <a:p>
            <a:pPr lvl="1"/>
            <a:r>
              <a:rPr lang="en-US" sz="1800" dirty="0" smtClean="0"/>
              <a:t>OpenSearch Result Items</a:t>
            </a:r>
          </a:p>
          <a:p>
            <a:pPr lvl="2"/>
            <a:r>
              <a:rPr lang="en-US" sz="1800" dirty="0" smtClean="0"/>
              <a:t>Items: [ Id, image, properties, actions ]</a:t>
            </a:r>
          </a:p>
          <a:p>
            <a:pPr lvl="2"/>
            <a:endParaRPr lang="en-US" sz="1800" dirty="0"/>
          </a:p>
          <a:p>
            <a:r>
              <a:rPr lang="en-US" sz="1800" dirty="0" smtClean="0"/>
              <a:t>Similar to </a:t>
            </a:r>
            <a:r>
              <a:rPr lang="en-US" sz="1800" dirty="0" smtClean="0">
                <a:hlinkClick r:id="rId3"/>
              </a:rPr>
              <a:t>http://opensearch.org</a:t>
            </a:r>
            <a:r>
              <a:rPr lang="en-US" sz="1800" dirty="0" smtClean="0"/>
              <a:t> output in xml</a:t>
            </a:r>
          </a:p>
          <a:p>
            <a:pPr lvl="1"/>
            <a:r>
              <a:rPr lang="en-US" sz="1400" dirty="0">
                <a:hlinkClick r:id="rId4"/>
              </a:rPr>
              <a:t>http://www.opensearch.org/Specifications/OpenSearch/1.1#</a:t>
            </a:r>
            <a:r>
              <a:rPr lang="en-US" sz="1400" dirty="0" smtClean="0">
                <a:hlinkClick r:id="rId4"/>
              </a:rPr>
              <a:t>OpenSearch_response_elements</a:t>
            </a:r>
            <a:endParaRPr lang="en-US" sz="1400" dirty="0" smtClean="0"/>
          </a:p>
          <a:p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://tools.ietf.org/html/draft-snell-activitystreams-actions-</a:t>
            </a:r>
            <a:r>
              <a:rPr lang="en-US" sz="1800" dirty="0" smtClean="0">
                <a:hlinkClick r:id="rId5"/>
              </a:rPr>
              <a:t>06</a:t>
            </a:r>
            <a:endParaRPr lang="en-US" sz="1800" dirty="0" smtClean="0"/>
          </a:p>
          <a:p>
            <a:r>
              <a:rPr lang="en-US" sz="1800" dirty="0" smtClean="0"/>
              <a:t>We Need NASA/ESIP/GEOSS concordance on “actions” &amp; product types</a:t>
            </a:r>
          </a:p>
          <a:p>
            <a:pPr lvl="1"/>
            <a:r>
              <a:rPr lang="en-US" sz="1400" dirty="0" smtClean="0"/>
              <a:t>Download, Browse, Process, Task…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 (Out-of-scope)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Returning Other WCS-type Products like TRMM Precipitation or Soil Moisture</a:t>
            </a:r>
          </a:p>
          <a:p>
            <a:pPr lvl="1"/>
            <a:r>
              <a:rPr lang="en-US" sz="2000" dirty="0" smtClean="0"/>
              <a:t>Need Legend</a:t>
            </a:r>
          </a:p>
          <a:p>
            <a:pPr lvl="1"/>
            <a:r>
              <a:rPr lang="en-US" sz="2000" dirty="0" smtClean="0"/>
              <a:t>Need Default Map Styling</a:t>
            </a:r>
          </a:p>
          <a:p>
            <a:pPr lvl="1"/>
            <a:r>
              <a:rPr lang="en-US" sz="2000" dirty="0" smtClean="0"/>
              <a:t>Need Translation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FB/Twitter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800" dirty="0">
                <a:hlinkClick r:id="rId2"/>
              </a:rPr>
              <a:t>http://localhost:7465/products/eo1_ali/browse/</a:t>
            </a:r>
            <a:r>
              <a:rPr lang="en-US" sz="1800" dirty="0" smtClean="0">
                <a:hlinkClick r:id="rId2"/>
              </a:rPr>
              <a:t>EO1A0090472014197110P0_SG1_01</a:t>
            </a:r>
            <a:endParaRPr lang="en-US" dirty="0" smtClean="0"/>
          </a:p>
          <a:p>
            <a:r>
              <a:rPr lang="en-US" sz="2400" dirty="0" smtClean="0"/>
              <a:t>View source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&lt;head&gt;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&lt;!-- Twitter Tags --&gt;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twitter:card</a:t>
            </a:r>
            <a:r>
              <a:rPr lang="en-US" sz="1900" dirty="0">
                <a:latin typeface="Courier"/>
                <a:cs typeface="Courier"/>
              </a:rPr>
              <a:t>" content="</a:t>
            </a:r>
            <a:r>
              <a:rPr lang="en-US" sz="1900" dirty="0" err="1">
                <a:latin typeface="Courier"/>
                <a:cs typeface="Courier"/>
              </a:rPr>
              <a:t>summary_large_image</a:t>
            </a:r>
            <a:r>
              <a:rPr lang="en-US" sz="19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twitter:site</a:t>
            </a:r>
            <a:r>
              <a:rPr lang="en-US" sz="1900" dirty="0">
                <a:latin typeface="Courier"/>
                <a:cs typeface="Courier"/>
              </a:rPr>
              <a:t>" content="@</a:t>
            </a:r>
            <a:r>
              <a:rPr lang="en-US" sz="1900" dirty="0" err="1">
                <a:latin typeface="Courier"/>
                <a:cs typeface="Courier"/>
              </a:rPr>
              <a:t>geobliki</a:t>
            </a:r>
            <a:r>
              <a:rPr lang="en-US" sz="19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twitter:site:id</a:t>
            </a:r>
            <a:r>
              <a:rPr lang="en-US" sz="1900" dirty="0">
                <a:latin typeface="Courier"/>
                <a:cs typeface="Courier"/>
              </a:rPr>
              <a:t>" content="6456652"&gt;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twitter:creator</a:t>
            </a:r>
            <a:r>
              <a:rPr lang="en-US" sz="1900" dirty="0">
                <a:latin typeface="Courier"/>
                <a:cs typeface="Courier"/>
              </a:rPr>
              <a:t>" content="@</a:t>
            </a:r>
            <a:r>
              <a:rPr lang="en-US" sz="1900" dirty="0" err="1">
                <a:latin typeface="Courier"/>
                <a:cs typeface="Courier"/>
              </a:rPr>
              <a:t>cappelaere</a:t>
            </a:r>
            <a:r>
              <a:rPr lang="en-US" sz="19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twitter:creator:id</a:t>
            </a:r>
            <a:r>
              <a:rPr lang="en-US" sz="1900" dirty="0">
                <a:latin typeface="Courier"/>
                <a:cs typeface="Courier"/>
              </a:rPr>
              <a:t>" content="6178752"&gt;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name="</a:t>
            </a:r>
            <a:r>
              <a:rPr lang="en-US" sz="1900" dirty="0" err="1">
                <a:latin typeface="Courier"/>
                <a:cs typeface="Courier"/>
              </a:rPr>
              <a:t>twitter:domain</a:t>
            </a:r>
            <a:r>
              <a:rPr lang="en-US" sz="1900" dirty="0">
                <a:latin typeface="Courier"/>
                <a:cs typeface="Courier"/>
              </a:rPr>
              <a:t>" content="</a:t>
            </a:r>
            <a:r>
              <a:rPr lang="en-US" sz="1900" dirty="0" err="1">
                <a:latin typeface="Courier"/>
                <a:cs typeface="Courier"/>
              </a:rPr>
              <a:t>geobliki.com</a:t>
            </a:r>
            <a:r>
              <a:rPr lang="en-US" sz="19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&lt;!-- Open Graph Tags (accepted by Twitter as well --&gt;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fb:app_id</a:t>
            </a:r>
            <a:r>
              <a:rPr lang="en-US" sz="1900" dirty="0">
                <a:latin typeface="Courier"/>
                <a:cs typeface="Courier"/>
              </a:rPr>
              <a:t>" content="563515000387604" /&gt; 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fb:profile_id</a:t>
            </a:r>
            <a:r>
              <a:rPr lang="en-US" sz="1900" dirty="0">
                <a:latin typeface="Courier"/>
                <a:cs typeface="Courier"/>
              </a:rPr>
              <a:t>" content="100003853468544" /&gt; 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og:type</a:t>
            </a:r>
            <a:r>
              <a:rPr lang="en-US" sz="1900" dirty="0">
                <a:latin typeface="Courier"/>
                <a:cs typeface="Courier"/>
              </a:rPr>
              <a:t>" content="</a:t>
            </a:r>
            <a:r>
              <a:rPr lang="en-US" sz="1900" dirty="0" err="1">
                <a:latin typeface="Courier"/>
                <a:cs typeface="Courier"/>
              </a:rPr>
              <a:t>ojo-nasa:geoss_product</a:t>
            </a:r>
            <a:r>
              <a:rPr lang="en-US" sz="1900" dirty="0">
                <a:latin typeface="Courier"/>
                <a:cs typeface="Courier"/>
              </a:rPr>
              <a:t>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og:title</a:t>
            </a:r>
            <a:r>
              <a:rPr lang="en-US" sz="1900" dirty="0">
                <a:latin typeface="Courier"/>
                <a:cs typeface="Courier"/>
              </a:rPr>
              <a:t>" content="</a:t>
            </a:r>
            <a:r>
              <a:rPr lang="en-US" sz="1900" dirty="0" err="1">
                <a:latin typeface="Courier"/>
                <a:cs typeface="Courier"/>
              </a:rPr>
              <a:t>geoss.surface_water</a:t>
            </a:r>
            <a:r>
              <a:rPr lang="en-US" sz="1900" dirty="0">
                <a:latin typeface="Courier"/>
                <a:cs typeface="Courier"/>
              </a:rPr>
              <a:t>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og:description</a:t>
            </a:r>
            <a:r>
              <a:rPr lang="en-US" sz="1900" dirty="0">
                <a:latin typeface="Courier"/>
                <a:cs typeface="Courier"/>
              </a:rPr>
              <a:t>" content="EO-1 ALI Flood Map"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og:image</a:t>
            </a:r>
            <a:r>
              <a:rPr lang="en-US" sz="1900" dirty="0">
                <a:latin typeface="Courier"/>
                <a:cs typeface="Courier"/>
              </a:rPr>
              <a:t>" content="http://localhost:7465/products/eo1_ali</a:t>
            </a:r>
            <a:r>
              <a:rPr lang="en-US" sz="1900" dirty="0" smtClean="0">
                <a:latin typeface="Courier"/>
                <a:cs typeface="Courier"/>
              </a:rPr>
              <a:t>/…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og:url</a:t>
            </a:r>
            <a:r>
              <a:rPr lang="en-US" sz="1900" dirty="0">
                <a:latin typeface="Courier"/>
                <a:cs typeface="Courier"/>
              </a:rPr>
              <a:t>" content="http://localhost:7465/products/eo1_ali/browse</a:t>
            </a:r>
            <a:r>
              <a:rPr lang="en-US" sz="1900" dirty="0" smtClean="0">
                <a:latin typeface="Courier"/>
                <a:cs typeface="Courier"/>
              </a:rPr>
              <a:t>/…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og:updated_time</a:t>
            </a:r>
            <a:r>
              <a:rPr lang="en-US" sz="1900" dirty="0">
                <a:latin typeface="Courier"/>
                <a:cs typeface="Courier"/>
              </a:rPr>
              <a:t>" content="Tue Jul 15 2014 20:00:00 GMT-0400 (EDT)"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og:created_time</a:t>
            </a:r>
            <a:r>
              <a:rPr lang="en-US" sz="1900" dirty="0">
                <a:latin typeface="Courier"/>
                <a:cs typeface="Courier"/>
              </a:rPr>
              <a:t>" content="Tue Jul 15 2014 20:00:00 GMT-0400 (EDT)" /&gt;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place:location:latitude</a:t>
            </a:r>
            <a:r>
              <a:rPr lang="en-US" sz="1900" dirty="0">
                <a:latin typeface="Courier"/>
                <a:cs typeface="Courier"/>
              </a:rPr>
              <a:t>" content="17.9931" /&gt;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&lt;meta property="</a:t>
            </a:r>
            <a:r>
              <a:rPr lang="en-US" sz="1900" dirty="0" err="1">
                <a:latin typeface="Courier"/>
                <a:cs typeface="Courier"/>
              </a:rPr>
              <a:t>place:location:longitude</a:t>
            </a:r>
            <a:r>
              <a:rPr lang="en-US" sz="1900" dirty="0">
                <a:latin typeface="Courier"/>
                <a:cs typeface="Courier"/>
              </a:rPr>
              <a:t>" content="-72.2494"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34473" y="3147482"/>
            <a:ext cx="1183179" cy="1001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46661" y="270573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Consensus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88442" y="2366528"/>
            <a:ext cx="2758219" cy="1782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80421" y="2043102"/>
            <a:ext cx="170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09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2975"/>
          </a:xfrm>
        </p:spPr>
        <p:txBody>
          <a:bodyPr/>
          <a:lstStyle/>
          <a:p>
            <a:r>
              <a:rPr lang="en-US" dirty="0" smtClean="0"/>
              <a:t>Understand Publisher example working in standalone mode</a:t>
            </a:r>
          </a:p>
          <a:p>
            <a:r>
              <a:rPr lang="en-US" dirty="0" smtClean="0"/>
              <a:t>Publish Data from Radarsat2, EO1, L8, MODIS, DFO</a:t>
            </a:r>
          </a:p>
          <a:p>
            <a:r>
              <a:rPr lang="en-US" dirty="0" smtClean="0"/>
              <a:t>Make Shareable Products on Social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43" y="4944463"/>
            <a:ext cx="1422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2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Publisher Example working in standalone mode</a:t>
            </a:r>
          </a:p>
          <a:p>
            <a:pPr lvl="1"/>
            <a:r>
              <a:rPr lang="en-US" dirty="0" smtClean="0"/>
              <a:t>Note:  Consumer Example is in another section</a:t>
            </a:r>
          </a:p>
          <a:p>
            <a:r>
              <a:rPr lang="en-US" dirty="0" smtClean="0"/>
              <a:t>Publish Data from Radarsat2, EO1, L8, MODIS, DFO</a:t>
            </a:r>
          </a:p>
          <a:p>
            <a:r>
              <a:rPr lang="en-US" dirty="0" smtClean="0"/>
              <a:t>Make Shareable Products on Social Networks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Regional Publishers/Consumers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7310857" y="3474677"/>
            <a:ext cx="0" cy="592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88399" y="3481056"/>
            <a:ext cx="1822458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OpenSearch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Activity Streams </a:t>
            </a:r>
            <a:r>
              <a:rPr lang="en-US" dirty="0" smtClean="0"/>
              <a:t>+ Actions</a:t>
            </a:r>
          </a:p>
          <a:p>
            <a:r>
              <a:rPr lang="en-US" dirty="0" smtClean="0">
                <a:hlinkClick r:id="rId4"/>
              </a:rPr>
              <a:t>GeoJSON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Topojson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Vector format</a:t>
            </a:r>
          </a:p>
          <a:p>
            <a:r>
              <a:rPr lang="en-US" dirty="0" err="1" smtClean="0">
                <a:hlinkClick r:id="rId6"/>
              </a:rPr>
              <a:t>OpenStreetMap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MapBox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Facebook OpenGraph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Twitter API</a:t>
            </a:r>
            <a:endParaRPr lang="en-US" dirty="0" smtClean="0"/>
          </a:p>
          <a:p>
            <a:r>
              <a:rPr lang="en-US" dirty="0" err="1" smtClean="0">
                <a:hlinkClick r:id="rId10"/>
              </a:rPr>
              <a:t>GitHub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>
                <a:hlinkClick r:id="rId11"/>
              </a:rPr>
              <a:t>Node.js</a:t>
            </a:r>
            <a:r>
              <a:rPr lang="en-US" dirty="0" smtClean="0"/>
              <a:t>, </a:t>
            </a:r>
            <a:r>
              <a:rPr lang="en-US" dirty="0" err="1" smtClean="0">
                <a:hlinkClick r:id="rId12"/>
              </a:rPr>
              <a:t>Express.js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(server/client side)</a:t>
            </a:r>
          </a:p>
          <a:p>
            <a:pPr lvl="2"/>
            <a:r>
              <a:rPr lang="en-US" dirty="0" smtClean="0"/>
              <a:t>But consumers could be implemented in other languages such as Ruby, Java, Python…</a:t>
            </a:r>
          </a:p>
          <a:p>
            <a:pPr lvl="1"/>
            <a:r>
              <a:rPr lang="en-US" dirty="0" err="1" smtClean="0"/>
              <a:t>MapBox</a:t>
            </a:r>
            <a:r>
              <a:rPr lang="en-US" dirty="0" smtClean="0"/>
              <a:t> Custom Maps, </a:t>
            </a:r>
            <a:r>
              <a:rPr lang="en-US" dirty="0" err="1" smtClean="0">
                <a:hlinkClick r:id="rId13"/>
              </a:rPr>
              <a:t>MapBox</a:t>
            </a:r>
            <a:r>
              <a:rPr lang="en-US" dirty="0" smtClean="0">
                <a:hlinkClick r:id="rId13"/>
              </a:rPr>
              <a:t> Studio</a:t>
            </a:r>
            <a:endParaRPr lang="en-US" dirty="0" smtClean="0"/>
          </a:p>
          <a:p>
            <a:pPr lvl="1"/>
            <a:r>
              <a:rPr lang="en-US" dirty="0" err="1" smtClean="0">
                <a:hlinkClick r:id="rId14"/>
              </a:rPr>
              <a:t>MapBox.js</a:t>
            </a:r>
            <a:r>
              <a:rPr lang="en-US" dirty="0" smtClean="0"/>
              <a:t>, </a:t>
            </a:r>
            <a:r>
              <a:rPr lang="en-US" dirty="0" smtClean="0">
                <a:hlinkClick r:id="rId15"/>
              </a:rPr>
              <a:t>D3.js</a:t>
            </a:r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Get Facebook Login</a:t>
            </a:r>
          </a:p>
          <a:p>
            <a:r>
              <a:rPr lang="en-US" dirty="0" smtClean="0">
                <a:hlinkClick r:id="rId2"/>
              </a:rPr>
              <a:t>Create a Facebook App</a:t>
            </a:r>
            <a:r>
              <a:rPr lang="en-US" dirty="0" smtClean="0"/>
              <a:t> Publisher (and a Consumer)</a:t>
            </a:r>
          </a:p>
          <a:p>
            <a:pPr lvl="1"/>
            <a:r>
              <a:rPr lang="en-US" dirty="0" smtClean="0"/>
              <a:t>Get App ID/Secret</a:t>
            </a:r>
          </a:p>
          <a:p>
            <a:r>
              <a:rPr lang="en-US" dirty="0" smtClean="0"/>
              <a:t>Get Twitter Login</a:t>
            </a:r>
          </a:p>
          <a:p>
            <a:r>
              <a:rPr lang="en-US" dirty="0" smtClean="0">
                <a:hlinkClick r:id="rId3"/>
              </a:rPr>
              <a:t>Twitter Card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Get a MapBox Account</a:t>
            </a:r>
            <a:endParaRPr lang="en-US" dirty="0" smtClean="0"/>
          </a:p>
          <a:p>
            <a:pPr lvl="1"/>
            <a:r>
              <a:rPr lang="en-US" dirty="0" smtClean="0"/>
              <a:t>Get some map ids</a:t>
            </a:r>
          </a:p>
          <a:p>
            <a:r>
              <a:rPr lang="en-US" dirty="0" smtClean="0">
                <a:hlinkClick r:id="rId5"/>
              </a:rPr>
              <a:t>Papertrail </a:t>
            </a:r>
            <a:r>
              <a:rPr lang="en-US" dirty="0" smtClean="0"/>
              <a:t>for Logs</a:t>
            </a:r>
          </a:p>
          <a:p>
            <a:r>
              <a:rPr lang="en-US" dirty="0" err="1" smtClean="0">
                <a:hlinkClick r:id="rId6"/>
              </a:rPr>
              <a:t>GitHub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/>
              <a:t>Account </a:t>
            </a:r>
          </a:p>
          <a:p>
            <a:pPr lvl="1"/>
            <a:r>
              <a:rPr lang="en-US" dirty="0" smtClean="0"/>
              <a:t>(Flood events… Landslide events..)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7737" cy="4642883"/>
          </a:xfrm>
        </p:spPr>
        <p:txBody>
          <a:bodyPr>
            <a:normAutofit/>
          </a:bodyPr>
          <a:lstStyle/>
          <a:p>
            <a:r>
              <a:rPr lang="en-US" dirty="0" smtClean="0"/>
              <a:t>Make a Local Copy For Publisher App</a:t>
            </a:r>
          </a:p>
          <a:p>
            <a:r>
              <a:rPr lang="en-US" dirty="0" smtClean="0"/>
              <a:t>Build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Customize Local Copy As Necessary</a:t>
            </a:r>
          </a:p>
          <a:p>
            <a:r>
              <a:rPr lang="en-US" dirty="0" smtClean="0"/>
              <a:t>GIT Configuration Management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add/commit/push</a:t>
            </a:r>
          </a:p>
          <a:p>
            <a:pPr lvl="1"/>
            <a:r>
              <a:rPr lang="en-US" dirty="0" smtClean="0"/>
              <a:t>Create your own regional fork</a:t>
            </a:r>
          </a:p>
          <a:p>
            <a:pPr lvl="1"/>
            <a:r>
              <a:rPr lang="en-US" dirty="0" smtClean="0"/>
              <a:t>Collaborators make pull requests for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$WORKSHOP_DIR/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Customize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onfig.yaml</a:t>
            </a:r>
            <a:endParaRPr lang="en-US" dirty="0" smtClean="0"/>
          </a:p>
          <a:p>
            <a:pPr lvl="1"/>
            <a:r>
              <a:rPr lang="en-US" dirty="0" err="1" smtClean="0"/>
              <a:t>setting.js</a:t>
            </a:r>
            <a:endParaRPr lang="en-US" dirty="0" smtClean="0"/>
          </a:p>
          <a:p>
            <a:r>
              <a:rPr lang="en-US" dirty="0" smtClean="0"/>
              <a:t>Go through code…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Envs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export FACEBOOK_APP_SECRET=</a:t>
            </a:r>
          </a:p>
          <a:p>
            <a:r>
              <a:rPr lang="en-US" dirty="0"/>
              <a:t>export FACEBOOK_APP_ID=</a:t>
            </a:r>
          </a:p>
          <a:p>
            <a:r>
              <a:rPr lang="en-US" dirty="0"/>
              <a:t>export FACEBOOK_PROFILE_ID=</a:t>
            </a:r>
          </a:p>
          <a:p>
            <a:r>
              <a:rPr lang="en-US" dirty="0" smtClean="0"/>
              <a:t>export </a:t>
            </a:r>
            <a:r>
              <a:rPr lang="en-US" dirty="0"/>
              <a:t>TWITTER_SITE=</a:t>
            </a:r>
          </a:p>
          <a:p>
            <a:r>
              <a:rPr lang="en-US" dirty="0"/>
              <a:t>export TWITTER_SITE_ID=</a:t>
            </a:r>
          </a:p>
          <a:p>
            <a:r>
              <a:rPr lang="en-US" dirty="0"/>
              <a:t>export TWITTER_CREATOR=</a:t>
            </a:r>
          </a:p>
          <a:p>
            <a:r>
              <a:rPr lang="en-US" dirty="0"/>
              <a:t>export TWITTER_CREATOR_ID=</a:t>
            </a:r>
          </a:p>
          <a:p>
            <a:r>
              <a:rPr lang="en-US" dirty="0"/>
              <a:t>export TWITTER_DOMAIN=</a:t>
            </a:r>
          </a:p>
          <a:p>
            <a:r>
              <a:rPr lang="en-US" dirty="0"/>
              <a:t>export DATABASE_URL=</a:t>
            </a:r>
          </a:p>
          <a:p>
            <a:r>
              <a:rPr lang="en-US" dirty="0" smtClean="0"/>
              <a:t>export </a:t>
            </a:r>
            <a:r>
              <a:rPr lang="en-US" dirty="0"/>
              <a:t>COOKIEHASH</a:t>
            </a:r>
            <a:r>
              <a:rPr lang="en-US" dirty="0" smtClean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EC9C-4803-0F47-A9A0-5F7D4BCDA7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1020</Words>
  <Application>Microsoft Macintosh PowerPoint</Application>
  <PresentationFormat>On-screen Show (4:3)</PresentationFormat>
  <Paragraphs>255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Flood Mapping Workshop – Part II Open GeoSocial API</vt:lpstr>
      <vt:lpstr>Open GeoSocial API</vt:lpstr>
      <vt:lpstr>Goals</vt:lpstr>
      <vt:lpstr>Regional Publishers/Consumers</vt:lpstr>
      <vt:lpstr>Technology</vt:lpstr>
      <vt:lpstr>Pre-Requisites</vt:lpstr>
      <vt:lpstr>Getting Started</vt:lpstr>
      <vt:lpstr>Next Steps</vt:lpstr>
      <vt:lpstr>Set Envs</vt:lpstr>
      <vt:lpstr>Database</vt:lpstr>
      <vt:lpstr>Securing Publisher</vt:lpstr>
      <vt:lpstr>User Login</vt:lpstr>
      <vt:lpstr>User Policy</vt:lpstr>
      <vt:lpstr>Start Publisher</vt:lpstr>
      <vt:lpstr>Demo Script</vt:lpstr>
      <vt:lpstr>PowerPoint Presentation</vt:lpstr>
      <vt:lpstr>Search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OpenSearch Discovery and Description Document</vt:lpstr>
      <vt:lpstr>Query</vt:lpstr>
      <vt:lpstr>Results</vt:lpstr>
      <vt:lpstr>Advanced Topics (Out-of-scope)</vt:lpstr>
      <vt:lpstr>FB/Twitter Tags</vt:lpstr>
      <vt:lpstr>Part II Recap</vt:lpstr>
      <vt:lpstr>Questions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Mapping Workshop – Part II Open GeoSocial API</dc:title>
  <dc:creator>Patrice Cappelaere</dc:creator>
  <cp:lastModifiedBy>Patrice Cappelaere</cp:lastModifiedBy>
  <cp:revision>43</cp:revision>
  <dcterms:created xsi:type="dcterms:W3CDTF">2014-09-19T14:45:44Z</dcterms:created>
  <dcterms:modified xsi:type="dcterms:W3CDTF">2015-03-06T21:17:57Z</dcterms:modified>
</cp:coreProperties>
</file>