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3" r:id="rId3"/>
    <p:sldId id="271" r:id="rId4"/>
    <p:sldId id="272" r:id="rId5"/>
    <p:sldId id="264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70" r:id="rId14"/>
    <p:sldId id="265" r:id="rId15"/>
    <p:sldId id="266" r:id="rId16"/>
    <p:sldId id="267" r:id="rId17"/>
    <p:sldId id="268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2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E0EB-25CF-2F46-843C-1A0CFED83F3C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E23A-57BC-3749-9DFB-8B608015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62B48-3789-7C45-9DAE-CD684899197F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2AA1-775A-1E44-8E2C-96756FEE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590E-73E6-BE4C-8D17-32B84AC12780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434-B217-3043-9FB0-91DFE224FB01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8034-2EFD-7D4F-993E-D3A003C8BD11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77CD-2479-6842-BB82-2B2C44E50D47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55FD-18D1-2643-AB9E-55E248901A68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7C15-3837-304F-AEA1-ADC2CE3CD97D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786-5B7C-B746-963E-20BE429A27AB}" type="datetime1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2FAC-F4B8-9A46-B70E-D63E2DA89B64}" type="datetime1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8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D41-9135-5E49-A615-CFE82CA54C9F}" type="datetime1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204B-8A87-D642-B331-44BEE290161B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05E3-367C-264F-A8DB-24E665D4FE9E}" type="datetime1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64-3227-5A47-B9A6-3A5D78D09B8E}" type="datetime1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A4A47-3CE9-9541-865B-5C4AF75C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ppelaere.wistia.com/medias/faz1hi8bpu" TargetMode="Externa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f.nrcan.gc.ca/neodf_cat3/index.php?lang=en" TargetMode="External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c-csa.gc.ca/eng/satellites/radarsat2/order-contact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cat.com/" TargetMode="External"/><Relationship Id="rId4" Type="http://schemas.openxmlformats.org/officeDocument/2006/relationships/hyperlink" Target="http://www.pgadmin.org/" TargetMode="External"/><Relationship Id="rId5" Type="http://schemas.openxmlformats.org/officeDocument/2006/relationships/hyperlink" Target="http://macromates.com/" TargetMode="External"/><Relationship Id="rId6" Type="http://schemas.openxmlformats.org/officeDocument/2006/relationships/hyperlink" Target="https://github.com/" TargetMode="External"/><Relationship Id="rId7" Type="http://schemas.openxmlformats.org/officeDocument/2006/relationships/hyperlink" Target="https://github.com/vightel/FloodMapsWorkshop.git" TargetMode="External"/><Relationship Id="rId8" Type="http://schemas.openxmlformats.org/officeDocument/2006/relationships/hyperlink" Target="http://aws.amazon.com/" TargetMode="External"/><Relationship Id="rId9" Type="http://schemas.openxmlformats.org/officeDocument/2006/relationships/hyperlink" Target="http://earthexplorer.usgs.gov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searchgate.net/publication/232042361_Author's_personal_copy_Height_Above_the_Nearest_Drainage__a_hydrologically_relevant_new_terrain_model" TargetMode="External"/><Relationship Id="rId3" Type="http://schemas.openxmlformats.org/officeDocument/2006/relationships/hyperlink" Target="http://www.authorstream.com/Presentation/kritikakothari-1967411-hand-hydrologically-relevant-new-terrain-model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topojson" TargetMode="External"/><Relationship Id="rId4" Type="http://schemas.openxmlformats.org/officeDocument/2006/relationships/hyperlink" Target="http://wiki.openstreetmap.org/wiki/OSM_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ojson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pshaper.org/" TargetMode="External"/><Relationship Id="rId4" Type="http://schemas.openxmlformats.org/officeDocument/2006/relationships/hyperlink" Target="http://d3js.org/" TargetMode="External"/><Relationship Id="rId5" Type="http://schemas.openxmlformats.org/officeDocument/2006/relationships/hyperlink" Target="https://www.mapbox.com/mapbox.js/api/v2.1.0/" TargetMode="External"/><Relationship Id="rId6" Type="http://schemas.openxmlformats.org/officeDocument/2006/relationships/hyperlink" Target="https://www.mapbox.com/mapbox-stud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ojson.i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eojson.io/" TargetMode="External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pshaper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streetmap.org/wiki/Tag:natural=water" TargetMode="External"/><Relationship Id="rId4" Type="http://schemas.openxmlformats.org/officeDocument/2006/relationships/hyperlink" Target="http://tasks.hotosm.org" TargetMode="External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osm.openstreetmap.d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loodobservatory.colorado.edu/Version3/2014Bangladesh4178.html" TargetMode="External"/><Relationship Id="rId4" Type="http://schemas.openxmlformats.org/officeDocument/2006/relationships/hyperlink" Target="http://floodobservatory.colorado.edu/Version3/2014Bangladesh4178.tif" TargetMode="External"/><Relationship Id="rId5" Type="http://schemas.openxmlformats.org/officeDocument/2006/relationships/hyperlink" Target="https://www.mapbox.com/mapbox-studio" TargetMode="External"/><Relationship Id="rId6" Type="http://schemas.openxmlformats.org/officeDocument/2006/relationships/hyperlink" Target="https://api.tiles.mapbox.com/v4/cappelaere.2466f86b/page.html?access_token=pk.eyJ1IjoiY2FwcGVsYWVyZSIsImEiOiJxSjM5MEt3In0.9PYNJ8PzRclvtEh1jkqBuA%2310/25.1266/89.8311" TargetMode="External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loodobservatory.colorado.edu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hyperlink" Target="https://github.com/vightel/gfc/tree/mas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fmitheu@rcmrd.org" TargetMode="External"/><Relationship Id="rId4" Type="http://schemas.openxmlformats.org/officeDocument/2006/relationships/hyperlink" Target="mailto:dmacharia@rcmrd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wahome@rcmrd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arthexplorer.usgs.gov" TargetMode="External"/><Relationship Id="rId3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as.gsfc.nasa.gov/floodmap/" TargetMode="External"/><Relationship Id="rId3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appelaere.wistia.com/medias/99i4bqn6fa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25" y="26846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</a:t>
            </a:r>
            <a:br>
              <a:rPr lang="en-US" dirty="0" smtClean="0"/>
            </a:br>
            <a:r>
              <a:rPr lang="en-US" dirty="0" smtClean="0"/>
              <a:t>Huntsville, AL </a:t>
            </a:r>
            <a:br>
              <a:rPr lang="en-US" dirty="0" smtClean="0"/>
            </a:br>
            <a:r>
              <a:rPr lang="en-US" sz="2000" dirty="0" smtClean="0"/>
              <a:t>Sept 24-24, 2014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/ Stu Frye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stuart.w.frye@</a:t>
            </a:r>
            <a:r>
              <a:rPr lang="en-US" sz="2000" dirty="0" smtClean="0">
                <a:hlinkClick r:id="rId3"/>
              </a:rPr>
              <a:t>nasa.gov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956" y="191996"/>
            <a:ext cx="5393044" cy="11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/>
              <a:t>Multiple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7072" y="4786050"/>
            <a:ext cx="12546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</a:t>
            </a:r>
          </a:p>
          <a:p>
            <a:r>
              <a:rPr lang="en-US" dirty="0" smtClean="0"/>
              <a:t>Spanish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Portuguese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French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Italian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German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3"/>
            <a:endCxn id="14" idx="1"/>
          </p:cNvCxnSpPr>
          <p:nvPr/>
        </p:nvCxnSpPr>
        <p:spPr>
          <a:xfrm flipV="1">
            <a:off x="7082971" y="1681282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13" idx="2"/>
          </p:cNvCxnSpPr>
          <p:nvPr/>
        </p:nvCxnSpPr>
        <p:spPr>
          <a:xfrm flipH="1" flipV="1">
            <a:off x="6860721" y="2234728"/>
            <a:ext cx="121558" cy="366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635952" y="6357258"/>
            <a:ext cx="6722791" cy="21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2"/>
          </p:cNvCxnSpPr>
          <p:nvPr/>
        </p:nvCxnSpPr>
        <p:spPr>
          <a:xfrm flipV="1">
            <a:off x="635952" y="5653760"/>
            <a:ext cx="0" cy="725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58743" y="3156857"/>
            <a:ext cx="0" cy="320040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9142" y="6488668"/>
            <a:ext cx="28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Want This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My Local Area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06"/>
            <a:ext cx="8229600" cy="741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6796" y="737989"/>
            <a:ext cx="690289" cy="69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1" y="2377573"/>
            <a:ext cx="946197" cy="94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872" y="319314"/>
            <a:ext cx="103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911" y="1428278"/>
            <a:ext cx="1419432" cy="118973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72010" y="3323770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437" y="3984171"/>
            <a:ext cx="110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[Big]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849" y="4412342"/>
            <a:ext cx="2904" cy="47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38" y="5007429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Societal </a:t>
            </a:r>
          </a:p>
          <a:p>
            <a:r>
              <a:rPr lang="en-US" dirty="0" smtClean="0"/>
              <a:t>Products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471" y="1681282"/>
            <a:ext cx="444500" cy="55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272" y="1324971"/>
            <a:ext cx="567871" cy="71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143" y="737989"/>
            <a:ext cx="1032329" cy="5831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486" y="2005644"/>
            <a:ext cx="1232522" cy="7438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2279" y="2234728"/>
            <a:ext cx="429986" cy="7331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6947" y="3088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Networks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006770" y="1576716"/>
            <a:ext cx="242077" cy="188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3"/>
          </p:cNvCxnSpPr>
          <p:nvPr/>
        </p:nvCxnSpPr>
        <p:spPr>
          <a:xfrm flipH="1" flipV="1">
            <a:off x="7082971" y="1958005"/>
            <a:ext cx="114301" cy="2767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</p:cNvCxnSpPr>
          <p:nvPr/>
        </p:nvCxnSpPr>
        <p:spPr>
          <a:xfrm flipH="1">
            <a:off x="7412265" y="2377573"/>
            <a:ext cx="447221" cy="1886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  <a:endCxn id="14" idx="0"/>
          </p:cNvCxnSpPr>
          <p:nvPr/>
        </p:nvCxnSpPr>
        <p:spPr>
          <a:xfrm flipH="1">
            <a:off x="7481208" y="1029547"/>
            <a:ext cx="283935" cy="29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254804" y="2361241"/>
            <a:ext cx="4319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091322" y="1029547"/>
            <a:ext cx="355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63921" y="72216"/>
            <a:ext cx="1697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Degree of Connectivity &lt; 6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465943" y="46574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18343" y="48098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70743" y="49622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23143" y="5114690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95461" y="29920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882048" y="2503220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01098" y="4368005"/>
            <a:ext cx="1360807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35715" y="5663360"/>
            <a:ext cx="48262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0"/>
            <a:endCxn id="35" idx="1"/>
          </p:cNvCxnSpPr>
          <p:nvPr/>
        </p:nvCxnSpPr>
        <p:spPr>
          <a:xfrm rot="5400000" flipH="1" flipV="1">
            <a:off x="2056364" y="3318394"/>
            <a:ext cx="1333720" cy="134447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0"/>
            <a:endCxn id="37" idx="1"/>
          </p:cNvCxnSpPr>
          <p:nvPr/>
        </p:nvCxnSpPr>
        <p:spPr>
          <a:xfrm rot="5400000" flipH="1" flipV="1">
            <a:off x="4352755" y="2462724"/>
            <a:ext cx="157044" cy="90154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5" idx="2"/>
            <a:endCxn id="39" idx="1"/>
          </p:cNvCxnSpPr>
          <p:nvPr/>
        </p:nvCxnSpPr>
        <p:spPr>
          <a:xfrm rot="16200000" flipH="1">
            <a:off x="3918684" y="3717344"/>
            <a:ext cx="1044236" cy="9205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0"/>
            <a:endCxn id="13" idx="1"/>
          </p:cNvCxnSpPr>
          <p:nvPr/>
        </p:nvCxnSpPr>
        <p:spPr>
          <a:xfrm rot="5400000" flipH="1" flipV="1">
            <a:off x="5827854" y="1692604"/>
            <a:ext cx="545215" cy="107601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3"/>
            <a:endCxn id="17" idx="2"/>
          </p:cNvCxnSpPr>
          <p:nvPr/>
        </p:nvCxnSpPr>
        <p:spPr>
          <a:xfrm flipV="1">
            <a:off x="6261905" y="2967909"/>
            <a:ext cx="935367" cy="17318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7861" y="31444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700261" y="3296817"/>
            <a:ext cx="1170090" cy="6635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Regional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153" y="1046282"/>
            <a:ext cx="1689100" cy="1270000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V="1">
            <a:off x="3980506" y="2161741"/>
            <a:ext cx="0" cy="587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989253" y="1321104"/>
            <a:ext cx="172449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92797" y="289028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36119" y="433042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85410" y="2361241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OJO-</a:t>
            </a:r>
            <a:r>
              <a:rPr lang="en-US" dirty="0" err="1" smtClean="0"/>
              <a:t>GeoApp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7" y="1417638"/>
            <a:ext cx="6829114" cy="47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66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We Hope To Accomplish Today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5976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Infrastructure</a:t>
            </a:r>
            <a:r>
              <a:rPr lang="en-US" dirty="0" smtClean="0"/>
              <a:t>: Amazon Web Service (AWS) Elastic Cloud (EC2) Virtual Instance, Storage (S3) and Relational Database Service (RDS)</a:t>
            </a:r>
            <a:endParaRPr lang="en-US" dirty="0"/>
          </a:p>
          <a:p>
            <a:r>
              <a:rPr lang="en-US" b="1" dirty="0" smtClean="0"/>
              <a:t>Run</a:t>
            </a:r>
            <a:r>
              <a:rPr lang="en-US" dirty="0" smtClean="0"/>
              <a:t>: Python Algorithms</a:t>
            </a:r>
            <a:endParaRPr lang="en-US" dirty="0"/>
          </a:p>
          <a:p>
            <a:r>
              <a:rPr lang="en-US" b="1" dirty="0" smtClean="0"/>
              <a:t>Use</a:t>
            </a:r>
            <a:r>
              <a:rPr lang="en-US" dirty="0" smtClean="0"/>
              <a:t>: DEM</a:t>
            </a:r>
            <a:r>
              <a:rPr lang="en-US" dirty="0"/>
              <a:t>, HAND, </a:t>
            </a:r>
            <a:r>
              <a:rPr lang="en-US" dirty="0" err="1" smtClean="0"/>
              <a:t>OpenStreetMap</a:t>
            </a:r>
            <a:r>
              <a:rPr lang="en-US" dirty="0" smtClean="0"/>
              <a:t> Reference 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57" y="1429767"/>
            <a:ext cx="786130" cy="1092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267" y="1559821"/>
            <a:ext cx="902179" cy="11656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92140" y="2655284"/>
            <a:ext cx="564995" cy="67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84687" y="2376614"/>
            <a:ext cx="9528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75398" y="2655284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6442" y="1069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477" y="1186716"/>
            <a:ext cx="652504" cy="6525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7043" y="756672"/>
            <a:ext cx="90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AWS </a:t>
            </a:r>
            <a:r>
              <a:rPr lang="en-US" dirty="0" smtClean="0"/>
              <a:t>S3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60729" y="2522074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0729" y="1933545"/>
            <a:ext cx="0" cy="588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8929" y="3880798"/>
            <a:ext cx="690876" cy="69087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858143" y="3646614"/>
            <a:ext cx="474230" cy="29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4991" y="3946414"/>
            <a:ext cx="2076418" cy="7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Then Publish/Consume…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0" y="1186716"/>
            <a:ext cx="18542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206" y="5007579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MODIS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1920" y="2735208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442" y="1438648"/>
            <a:ext cx="786130" cy="1092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34754" y="1069316"/>
            <a:ext cx="9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62679" y="1069316"/>
            <a:ext cx="3435878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62679" y="5925645"/>
            <a:ext cx="3435878" cy="67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02102" y="5925566"/>
            <a:ext cx="1142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Consumer</a:t>
            </a:r>
          </a:p>
          <a:p>
            <a:r>
              <a:rPr lang="en-US" sz="1100" dirty="0" smtClean="0"/>
              <a:t>(Dashboard)</a:t>
            </a:r>
            <a:endParaRPr lang="en-US" sz="11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687" y="5660558"/>
            <a:ext cx="2076418" cy="7793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1795" y="4958152"/>
            <a:ext cx="1459805" cy="618830"/>
          </a:xfrm>
          <a:prstGeom prst="rect">
            <a:avLst/>
          </a:prstGeom>
        </p:spPr>
      </p:pic>
      <p:sp>
        <p:nvSpPr>
          <p:cNvPr id="32" name="Up-Down Arrow 31"/>
          <p:cNvSpPr/>
          <p:nvPr/>
        </p:nvSpPr>
        <p:spPr>
          <a:xfrm>
            <a:off x="3478746" y="5207649"/>
            <a:ext cx="419238" cy="6623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4165" y="5392316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8399" y="6244262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488399" y="208959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51795" y="6488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687" y="4367719"/>
            <a:ext cx="2462746" cy="3965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502" y="1253982"/>
            <a:ext cx="149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Radarsat-</a:t>
            </a:r>
            <a:r>
              <a:rPr lang="en-US" dirty="0" smtClean="0"/>
              <a:t>2</a:t>
            </a:r>
          </a:p>
          <a:p>
            <a:r>
              <a:rPr lang="en-US" dirty="0" smtClean="0"/>
              <a:t>CSA/MDA FTP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2172459" y="1438648"/>
            <a:ext cx="390760" cy="48843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SGF</a:t>
            </a:r>
            <a:endParaRPr lang="en-US" sz="1050" dirty="0"/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1699012" y="1682863"/>
            <a:ext cx="4734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2367839" y="1927078"/>
            <a:ext cx="195380" cy="449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72" y="2278916"/>
            <a:ext cx="997253" cy="87259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2828346"/>
            <a:ext cx="126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EO-1</a:t>
            </a:r>
          </a:p>
          <a:p>
            <a:r>
              <a:rPr lang="en-US" dirty="0"/>
              <a:t>Landsat-8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l="-11007" r="57981"/>
          <a:stretch/>
        </p:blipFill>
        <p:spPr>
          <a:xfrm>
            <a:off x="275502" y="4013032"/>
            <a:ext cx="1261937" cy="10120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571920" y="4655761"/>
            <a:ext cx="3907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365" y="372240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NASA OAS NRT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8366" y="5925645"/>
            <a:ext cx="1710192" cy="672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01251" y="6536809"/>
            <a:ext cx="28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/>
              <a:t>o</a:t>
            </a:r>
            <a:r>
              <a:rPr lang="en-US" sz="1400" dirty="0" err="1" smtClean="0"/>
              <a:t>jo-streamer.herokuapp.com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351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And Later Archive…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186716"/>
            <a:ext cx="1854200" cy="1092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929" y="2992744"/>
            <a:ext cx="729660" cy="7296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5657" y="3641384"/>
            <a:ext cx="249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Flood Database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11704" y="1069316"/>
            <a:ext cx="3586853" cy="4138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929" y="4149551"/>
            <a:ext cx="690876" cy="69087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3776219" y="3827514"/>
            <a:ext cx="692710" cy="39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2679" y="4655761"/>
            <a:ext cx="105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657" y="4149551"/>
            <a:ext cx="718446" cy="6814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952" y="5674937"/>
            <a:ext cx="718446" cy="681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365" y="5377201"/>
            <a:ext cx="1738765" cy="1244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0384" y="6252336"/>
            <a:ext cx="250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Partnership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349846" y="4847852"/>
            <a:ext cx="203354" cy="71959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/>
          <p:cNvCxnSpPr>
            <a:endCxn id="3" idx="1"/>
          </p:cNvCxnSpPr>
          <p:nvPr/>
        </p:nvCxnSpPr>
        <p:spPr>
          <a:xfrm>
            <a:off x="5488399" y="4490258"/>
            <a:ext cx="577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89952" y="6437002"/>
            <a:ext cx="229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Flood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1338"/>
          </a:xfrm>
        </p:spPr>
        <p:txBody>
          <a:bodyPr>
            <a:normAutofit/>
          </a:bodyPr>
          <a:lstStyle/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65" y="2376614"/>
            <a:ext cx="1270000" cy="127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760" y="2522074"/>
            <a:ext cx="119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Radarsat-2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60729" y="2735208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8535" y="50577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Infrastructure: AWS, RDS</a:t>
            </a:r>
            <a:endParaRPr lang="en-US" dirty="0"/>
          </a:p>
          <a:p>
            <a:r>
              <a:rPr lang="en-US" dirty="0" smtClean="0"/>
              <a:t>DEM</a:t>
            </a:r>
            <a:r>
              <a:rPr lang="en-US" dirty="0"/>
              <a:t>, HAND, Reference </a:t>
            </a:r>
            <a:r>
              <a:rPr lang="en-US" dirty="0" smtClean="0"/>
              <a:t>Water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29" y="3099192"/>
            <a:ext cx="623211" cy="62321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776219" y="3420441"/>
            <a:ext cx="6927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23472" y="3880798"/>
            <a:ext cx="21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Virtual Instance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91169" y="2543368"/>
            <a:ext cx="118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Flood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729" y="1222239"/>
            <a:ext cx="1854200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416" y="1222239"/>
            <a:ext cx="169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OpenStreetMap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23472" y="1454565"/>
            <a:ext cx="3948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4618" y="1085233"/>
            <a:ext cx="11650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POSTGRES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331" y="1760441"/>
            <a:ext cx="475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Regional HAND (Height Above Nearest Drainage)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14618" y="2067598"/>
            <a:ext cx="0" cy="246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314618" y="2067598"/>
            <a:ext cx="9707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00604" y="4474706"/>
            <a:ext cx="46089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TODO: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Virtual Instance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Instantiate AWS Relational Database Service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Populate Database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Get </a:t>
            </a:r>
            <a:r>
              <a:rPr lang="en-US" dirty="0" err="1" smtClean="0"/>
              <a:t>HydroSHEDS</a:t>
            </a:r>
            <a:r>
              <a:rPr lang="en-US" dirty="0" smtClean="0"/>
              <a:t> Data  &amp; Generate HAND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Process Radarsat-2 SGF File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Publish It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37962" y="1085233"/>
            <a:ext cx="136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HydroSHEDS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6705081" y="1085233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6795316" y="1157708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6882699" y="1269899"/>
            <a:ext cx="355236" cy="36933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315" y="3099192"/>
            <a:ext cx="690876" cy="69087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780535" y="1527041"/>
            <a:ext cx="5327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2608" y="1527041"/>
            <a:ext cx="0" cy="273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3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110" y="2453091"/>
            <a:ext cx="5807690" cy="3673072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Beam Modes</a:t>
            </a:r>
          </a:p>
          <a:p>
            <a:r>
              <a:rPr lang="en-US" dirty="0" smtClean="0"/>
              <a:t>File Formats (SGF)</a:t>
            </a:r>
          </a:p>
          <a:p>
            <a:r>
              <a:rPr lang="en-US" dirty="0" smtClean="0">
                <a:hlinkClick r:id="rId2"/>
              </a:rPr>
              <a:t>Order </a:t>
            </a:r>
            <a:r>
              <a:rPr lang="en-US" dirty="0" smtClean="0"/>
              <a:t>Desk</a:t>
            </a:r>
          </a:p>
          <a:p>
            <a:r>
              <a:rPr lang="en-US" dirty="0" smtClean="0">
                <a:hlinkClick r:id="rId3"/>
              </a:rPr>
              <a:t>Archives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23" y="159983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OpenStreetMap</a:t>
            </a:r>
            <a:r>
              <a:rPr lang="en-US" dirty="0" smtClean="0"/>
              <a:t> Regional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Rationale: </a:t>
            </a:r>
          </a:p>
          <a:p>
            <a:pPr lvl="1"/>
            <a:r>
              <a:rPr lang="en-US" dirty="0" smtClean="0"/>
              <a:t>Regional Surface Reference </a:t>
            </a:r>
            <a:r>
              <a:rPr lang="en-US" smtClean="0"/>
              <a:t>Water Quick </a:t>
            </a:r>
            <a:r>
              <a:rPr lang="en-US" dirty="0" smtClean="0"/>
              <a:t>Start</a:t>
            </a:r>
          </a:p>
          <a:p>
            <a:r>
              <a:rPr lang="en-US" dirty="0" smtClean="0"/>
              <a:t>Usage: </a:t>
            </a:r>
          </a:p>
          <a:p>
            <a:pPr lvl="1"/>
            <a:r>
              <a:rPr lang="en-US" dirty="0" smtClean="0"/>
              <a:t>Height Above Nearest Drainage</a:t>
            </a:r>
          </a:p>
          <a:p>
            <a:pPr lvl="1"/>
            <a:r>
              <a:rPr lang="en-US" dirty="0" smtClean="0"/>
              <a:t>Optional Map Layer </a:t>
            </a:r>
            <a:r>
              <a:rPr lang="en-US" dirty="0"/>
              <a:t>F</a:t>
            </a:r>
            <a:r>
              <a:rPr lang="en-US" dirty="0" smtClean="0"/>
              <a:t>or Visualization</a:t>
            </a:r>
          </a:p>
          <a:p>
            <a:pPr lvl="1"/>
            <a:r>
              <a:rPr lang="en-US" dirty="0" smtClean="0"/>
              <a:t>Could be updated at will (</a:t>
            </a:r>
            <a:r>
              <a:rPr lang="en-US" dirty="0" err="1"/>
              <a:t>W</a:t>
            </a:r>
            <a:r>
              <a:rPr lang="en-US" dirty="0" err="1" smtClean="0"/>
              <a:t>aterPedia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484"/>
            <a:ext cx="8229600" cy="4838174"/>
          </a:xfrm>
        </p:spPr>
        <p:txBody>
          <a:bodyPr>
            <a:noAutofit/>
          </a:bodyPr>
          <a:lstStyle/>
          <a:p>
            <a:r>
              <a:rPr lang="en-US" sz="1800" dirty="0" smtClean="0"/>
              <a:t>Laptop with PowerPoint, </a:t>
            </a:r>
            <a:r>
              <a:rPr lang="en-US" sz="1800" dirty="0" err="1" smtClean="0"/>
              <a:t>Git</a:t>
            </a:r>
            <a:r>
              <a:rPr lang="en-US" sz="1800" dirty="0" smtClean="0"/>
              <a:t>, </a:t>
            </a:r>
            <a:r>
              <a:rPr lang="en-US" sz="1800" dirty="0" err="1" smtClean="0"/>
              <a:t>Navicat</a:t>
            </a:r>
            <a:r>
              <a:rPr lang="en-US" sz="1800" dirty="0" smtClean="0"/>
              <a:t> or </a:t>
            </a:r>
            <a:r>
              <a:rPr lang="en-US" sz="1800" dirty="0" err="1" smtClean="0"/>
              <a:t>pgAdmin</a:t>
            </a:r>
            <a:r>
              <a:rPr lang="en-US" sz="1800" dirty="0" smtClean="0"/>
              <a:t>, </a:t>
            </a:r>
            <a:r>
              <a:rPr lang="en-US" sz="1800" dirty="0" err="1" smtClean="0"/>
              <a:t>TextMate</a:t>
            </a:r>
            <a:r>
              <a:rPr lang="en-US" sz="1800" dirty="0" smtClean="0"/>
              <a:t>/VIM</a:t>
            </a:r>
          </a:p>
          <a:p>
            <a:pPr lvl="1"/>
            <a:r>
              <a:rPr lang="en-US" sz="1800" dirty="0">
                <a:hlinkClick r:id="rId2"/>
              </a:rPr>
              <a:t>http://git-scm.com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3"/>
              </a:rPr>
              <a:t>http://www.navicat.com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>
                <a:hlinkClick r:id="rId4"/>
              </a:rPr>
              <a:t>http://www.pgadmin.org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>
                <a:hlinkClick r:id="rId5"/>
              </a:rPr>
              <a:t>http://macromates.com</a:t>
            </a:r>
            <a:r>
              <a:rPr lang="en-US" sz="1800" dirty="0" smtClean="0">
                <a:hlinkClick r:id="rId5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smtClean="0"/>
              <a:t>Account on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[I need to know your handle to make you collaborator]</a:t>
            </a:r>
          </a:p>
          <a:p>
            <a:pPr lvl="1"/>
            <a:r>
              <a:rPr lang="en-US" sz="1800" dirty="0">
                <a:hlinkClick r:id="rId6"/>
              </a:rPr>
              <a:t>https://github.com</a:t>
            </a:r>
            <a:r>
              <a:rPr lang="en-US" sz="1800" dirty="0" smtClean="0">
                <a:hlinkClick r:id="rId6"/>
              </a:rPr>
              <a:t>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/>
              <a:t>clone </a:t>
            </a:r>
            <a:r>
              <a:rPr lang="en-US" sz="1800" dirty="0">
                <a:hlinkClick r:id="rId7"/>
              </a:rPr>
              <a:t>https://github.com/vightel</a:t>
            </a:r>
            <a:r>
              <a:rPr lang="en-US" sz="1800" dirty="0" smtClean="0">
                <a:hlinkClick r:id="rId7"/>
              </a:rPr>
              <a:t>/FloodMapsWorkshop.git</a:t>
            </a:r>
            <a:endParaRPr lang="en-US" sz="1800" dirty="0" smtClean="0"/>
          </a:p>
          <a:p>
            <a:pPr lvl="1"/>
            <a:r>
              <a:rPr lang="en-US" sz="1800" dirty="0" smtClean="0"/>
              <a:t>cd </a:t>
            </a:r>
            <a:r>
              <a:rPr lang="en-US" sz="1800" dirty="0" err="1" smtClean="0"/>
              <a:t>FloodMapsWorkshop</a:t>
            </a:r>
            <a:endParaRPr lang="en-US" sz="1800" dirty="0" smtClean="0"/>
          </a:p>
          <a:p>
            <a:pPr lvl="1"/>
            <a:r>
              <a:rPr lang="en-US" sz="1800" dirty="0" smtClean="0"/>
              <a:t>View </a:t>
            </a:r>
            <a:r>
              <a:rPr lang="en-US" sz="1800" dirty="0" err="1" smtClean="0"/>
              <a:t>FloodMappingWorkshop.pptx</a:t>
            </a:r>
            <a:endParaRPr lang="en-US" sz="1800" dirty="0"/>
          </a:p>
          <a:p>
            <a:r>
              <a:rPr lang="en-US" sz="1800" dirty="0" smtClean="0"/>
              <a:t>Account </a:t>
            </a:r>
            <a:r>
              <a:rPr lang="en-US" sz="1800" dirty="0"/>
              <a:t>on Amazon </a:t>
            </a:r>
            <a:r>
              <a:rPr lang="en-US" sz="1800" dirty="0" smtClean="0"/>
              <a:t>AWS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>
                <a:hlinkClick r:id="rId8"/>
              </a:rPr>
              <a:t>http://aws.amazon.com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 </a:t>
            </a:r>
          </a:p>
          <a:p>
            <a:pPr marL="342900" lvl="1" indent="-342900">
              <a:buFont typeface="Arial"/>
              <a:buChar char="•"/>
            </a:pPr>
            <a:r>
              <a:rPr lang="en-US" sz="1800" dirty="0" smtClean="0"/>
              <a:t>Account on </a:t>
            </a:r>
            <a:r>
              <a:rPr lang="en-US" sz="1800" dirty="0" err="1" smtClean="0"/>
              <a:t>EarthExplorer</a:t>
            </a:r>
            <a:endParaRPr lang="en-US" sz="1800" dirty="0"/>
          </a:p>
          <a:p>
            <a:pPr marL="742950" lvl="2" indent="-342900"/>
            <a:r>
              <a:rPr lang="en-US" sz="1800" dirty="0" smtClean="0">
                <a:hlinkClick r:id="rId9"/>
              </a:rPr>
              <a:t>http</a:t>
            </a:r>
            <a:r>
              <a:rPr lang="en-US" sz="1800" dirty="0">
                <a:hlinkClick r:id="rId9"/>
              </a:rPr>
              <a:t>://earthexplorer.usgs.gov/</a:t>
            </a:r>
            <a:endParaRPr lang="en-US" sz="1800" dirty="0"/>
          </a:p>
          <a:p>
            <a:r>
              <a:rPr lang="en-US" sz="1800" dirty="0" smtClean="0"/>
              <a:t>Access to Radarsat-2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Height Above Nearest Drainage (HAND)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9854"/>
            <a:ext cx="8229600" cy="42163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Reference: </a:t>
            </a:r>
          </a:p>
          <a:p>
            <a:pPr lvl="1"/>
            <a:r>
              <a:rPr lang="en-US" dirty="0" err="1" smtClean="0"/>
              <a:t>Renno</a:t>
            </a:r>
            <a:r>
              <a:rPr lang="en-US" dirty="0" smtClean="0"/>
              <a:t> &amp; al, 2008</a:t>
            </a:r>
          </a:p>
          <a:p>
            <a:pPr lvl="1"/>
            <a:r>
              <a:rPr lang="en-US" dirty="0" smtClean="0"/>
              <a:t>C.D. </a:t>
            </a:r>
            <a:r>
              <a:rPr lang="en-US" dirty="0" err="1" smtClean="0"/>
              <a:t>Renno</a:t>
            </a:r>
            <a:r>
              <a:rPr lang="en-US" dirty="0" smtClean="0"/>
              <a:t>, A.D. </a:t>
            </a:r>
            <a:r>
              <a:rPr lang="en-US" dirty="0" err="1" smtClean="0"/>
              <a:t>Nobre</a:t>
            </a:r>
            <a:r>
              <a:rPr lang="en-US" dirty="0" smtClean="0"/>
              <a:t>… Journal of Hydrology 2011.03.051 </a:t>
            </a:r>
          </a:p>
          <a:p>
            <a:r>
              <a:rPr lang="en-US" dirty="0" smtClean="0"/>
              <a:t>Paper</a:t>
            </a:r>
          </a:p>
          <a:p>
            <a:pPr lvl="1"/>
            <a:r>
              <a:rPr lang="en-US" sz="1400" dirty="0" smtClean="0">
                <a:hlinkClick r:id="rId2"/>
              </a:rPr>
              <a:t>http://www.researchgate.net/publication/232042361_Author%27s_personal_copy_Height_Above_the_Nearest_Drainage__a_hydrologically_relevant_new_terrain_model</a:t>
            </a:r>
            <a:endParaRPr lang="en-US" sz="1400" dirty="0" smtClean="0"/>
          </a:p>
          <a:p>
            <a:r>
              <a:rPr lang="en-US" dirty="0" smtClean="0"/>
              <a:t>Slide Presentation</a:t>
            </a:r>
            <a:endParaRPr lang="en-US" u="sng" dirty="0" smtClean="0">
              <a:hlinkClick r:id="rId3"/>
            </a:endParaRPr>
          </a:p>
          <a:p>
            <a:pPr lvl="1"/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://www.authorstream.com/Presentation/kritikakothari-1967411-hand-hydrologically-relevant-new-terrain-model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8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New HAND?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not want to use a conditioned DEM</a:t>
            </a:r>
          </a:p>
          <a:p>
            <a:r>
              <a:rPr lang="en-US" dirty="0" smtClean="0"/>
              <a:t>Had access to actual water reference</a:t>
            </a:r>
          </a:p>
          <a:p>
            <a:pPr lvl="1"/>
            <a:r>
              <a:rPr lang="en-US" dirty="0" smtClean="0"/>
              <a:t>No need to infer it and modify DEM to flow water</a:t>
            </a:r>
          </a:p>
          <a:p>
            <a:r>
              <a:rPr lang="en-US" dirty="0" smtClean="0"/>
              <a:t>Needed python code</a:t>
            </a:r>
          </a:p>
          <a:p>
            <a:r>
              <a:rPr lang="en-US" dirty="0" smtClean="0"/>
              <a:t>Can be regionally customized with better DEM/Water reference</a:t>
            </a:r>
          </a:p>
          <a:p>
            <a:r>
              <a:rPr lang="en-US" dirty="0" smtClean="0"/>
              <a:t>Any feedback is welcome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99247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PDF, PNG, JPG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TIFF, KML/KMZ</a:t>
            </a:r>
          </a:p>
          <a:p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err="1" smtClean="0"/>
              <a:t>TopoJSON</a:t>
            </a:r>
            <a:endParaRPr lang="en-US" dirty="0" smtClean="0"/>
          </a:p>
          <a:p>
            <a:r>
              <a:rPr lang="en-US" dirty="0" smtClean="0"/>
              <a:t>OSM XML bz2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7470" y="1625942"/>
            <a:ext cx="3890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7F7F7F"/>
                </a:solidFill>
              </a:rPr>
              <a:t>No Data</a:t>
            </a:r>
            <a:endParaRPr lang="en-US" sz="3200" i="1" dirty="0">
              <a:solidFill>
                <a:srgbClr val="7F7F7F"/>
              </a:solidFill>
            </a:endParaRPr>
          </a:p>
          <a:p>
            <a:r>
              <a:rPr lang="en-US" sz="3200" i="1" dirty="0" err="1" smtClean="0">
                <a:solidFill>
                  <a:srgbClr val="7F7F7F"/>
                </a:solidFill>
              </a:rPr>
              <a:t>Rasters</a:t>
            </a:r>
            <a:r>
              <a:rPr lang="en-US" sz="3200" i="1" dirty="0" smtClean="0">
                <a:solidFill>
                  <a:srgbClr val="7F7F7F"/>
                </a:solidFill>
              </a:rPr>
              <a:t> Are Too Large</a:t>
            </a:r>
            <a:endParaRPr lang="en-US" sz="3200" i="1" dirty="0">
              <a:solidFill>
                <a:srgbClr val="7F7F7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3062" y="2901371"/>
            <a:ext cx="4608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http://geojson.org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https://github.com/mbostock/</a:t>
            </a:r>
            <a:r>
              <a:rPr lang="en-US" dirty="0" smtClean="0">
                <a:hlinkClick r:id="rId3"/>
              </a:rPr>
              <a:t>topojson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http://wiki.openstreetmap.org/wiki/</a:t>
            </a:r>
            <a:r>
              <a:rPr lang="en-US" dirty="0" smtClean="0">
                <a:hlinkClick r:id="rId4"/>
              </a:rPr>
              <a:t>OSM_XML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geojson.io</a:t>
            </a:r>
            <a:r>
              <a:rPr lang="en-US" dirty="0" smtClean="0"/>
              <a:t>  Note: Use Chrome as Browser</a:t>
            </a:r>
          </a:p>
          <a:p>
            <a:r>
              <a:rPr lang="en-US" dirty="0" err="1" smtClean="0">
                <a:hlinkClick r:id="rId3"/>
              </a:rPr>
              <a:t>mapshaper.org</a:t>
            </a:r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>
                <a:hlinkClick r:id="rId4"/>
              </a:rPr>
              <a:t>D3.js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Mapbox.js</a:t>
            </a:r>
            <a:endParaRPr lang="en-US" dirty="0" smtClean="0"/>
          </a:p>
          <a:p>
            <a:r>
              <a:rPr lang="en-US" dirty="0" smtClean="0"/>
              <a:t>Design Studio &amp; Hosted Solutions</a:t>
            </a:r>
          </a:p>
          <a:p>
            <a:pPr lvl="1"/>
            <a:r>
              <a:rPr lang="en-US" dirty="0" err="1" smtClean="0">
                <a:hlinkClick r:id="rId6"/>
              </a:rPr>
              <a:t>Mapbox</a:t>
            </a:r>
            <a:r>
              <a:rPr lang="en-US" dirty="0" smtClean="0">
                <a:hlinkClick r:id="rId6"/>
              </a:rPr>
              <a:t>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Radarsat2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3047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Ex:</a:t>
            </a:r>
          </a:p>
          <a:p>
            <a:pPr lvl="1"/>
            <a:r>
              <a:rPr lang="en-US" sz="1300" dirty="0" err="1">
                <a:latin typeface="Courier"/>
                <a:cs typeface="Courier"/>
              </a:rPr>
              <a:t>radarsat_processing.py</a:t>
            </a:r>
            <a:r>
              <a:rPr lang="en-US" sz="1300" dirty="0">
                <a:latin typeface="Courier"/>
                <a:cs typeface="Courier"/>
              </a:rPr>
              <a:t> --scene RS2_OK33065_PK325251_DK290050_F6F_20120825_230857_HH_SGF -v</a:t>
            </a:r>
            <a:endParaRPr lang="en-US" sz="1300" dirty="0" smtClean="0">
              <a:latin typeface="Courier"/>
              <a:cs typeface="Courier"/>
            </a:endParaRPr>
          </a:p>
          <a:p>
            <a:r>
              <a:rPr lang="en-US" dirty="0" smtClean="0"/>
              <a:t>Algorithm Flow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data</a:t>
            </a:r>
          </a:p>
          <a:p>
            <a:pPr lvl="2"/>
            <a:r>
              <a:rPr lang="en-US" dirty="0" smtClean="0"/>
              <a:t>Use HH data</a:t>
            </a:r>
          </a:p>
          <a:p>
            <a:pPr lvl="2"/>
            <a:r>
              <a:rPr lang="en-US" dirty="0" smtClean="0"/>
              <a:t>Threshold (mean/2)</a:t>
            </a:r>
          </a:p>
          <a:p>
            <a:pPr lvl="2"/>
            <a:r>
              <a:rPr lang="en-US" dirty="0" smtClean="0"/>
              <a:t>De-speckle (</a:t>
            </a:r>
            <a:r>
              <a:rPr lang="en-US" dirty="0"/>
              <a:t>M</a:t>
            </a:r>
            <a:r>
              <a:rPr lang="en-US" dirty="0" smtClean="0"/>
              <a:t>edian Filter)</a:t>
            </a:r>
          </a:p>
          <a:p>
            <a:pPr lvl="2"/>
            <a:r>
              <a:rPr lang="en-US" dirty="0" smtClean="0"/>
              <a:t>Morph and Smooth (octagon grey opening)</a:t>
            </a:r>
          </a:p>
          <a:p>
            <a:pPr lvl="2"/>
            <a:r>
              <a:rPr lang="en-US" dirty="0" err="1" smtClean="0"/>
              <a:t>Reproject</a:t>
            </a:r>
            <a:r>
              <a:rPr lang="en-US" dirty="0" smtClean="0"/>
              <a:t> to EPSG 4326</a:t>
            </a:r>
          </a:p>
          <a:p>
            <a:pPr lvl="2"/>
            <a:r>
              <a:rPr lang="en-US" dirty="0" smtClean="0"/>
              <a:t>Mask Out Coastal Data, Watersheds…</a:t>
            </a:r>
          </a:p>
          <a:p>
            <a:pPr lvl="2"/>
            <a:r>
              <a:rPr lang="en-US" dirty="0" smtClean="0"/>
              <a:t>Mask Out HAND</a:t>
            </a:r>
          </a:p>
          <a:p>
            <a:pPr lvl="2"/>
            <a:r>
              <a:rPr lang="en-US" dirty="0" smtClean="0"/>
              <a:t>Convert to </a:t>
            </a:r>
            <a:r>
              <a:rPr lang="en-US" dirty="0" err="1" smtClean="0"/>
              <a:t>topojson</a:t>
            </a:r>
            <a:r>
              <a:rPr lang="en-US" dirty="0" smtClean="0"/>
              <a:t> and simplify 50%</a:t>
            </a:r>
          </a:p>
          <a:p>
            <a:pPr lvl="2"/>
            <a:r>
              <a:rPr lang="en-US" dirty="0" smtClean="0"/>
              <a:t>Generate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22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Radarsat-2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Topojson</a:t>
            </a:r>
            <a:endParaRPr lang="en-US" dirty="0" smtClean="0"/>
          </a:p>
          <a:p>
            <a:pPr lvl="1"/>
            <a:r>
              <a:rPr lang="en-US" dirty="0" err="1" smtClean="0"/>
              <a:t>surface_water.topojson.gz</a:t>
            </a:r>
            <a:endParaRPr lang="en-US" dirty="0" smtClean="0"/>
          </a:p>
          <a:p>
            <a:r>
              <a:rPr lang="en-US" dirty="0" smtClean="0"/>
              <a:t>Simplified </a:t>
            </a:r>
            <a:r>
              <a:rPr lang="en-US" dirty="0" err="1" smtClean="0"/>
              <a:t>GeoJSON</a:t>
            </a:r>
            <a:endParaRPr lang="en-US" dirty="0" smtClean="0"/>
          </a:p>
          <a:p>
            <a:pPr lvl="1"/>
            <a:r>
              <a:rPr lang="en-US" dirty="0" err="1" smtClean="0"/>
              <a:t>surface_water.json.gz</a:t>
            </a:r>
            <a:endParaRPr lang="en-US" dirty="0" smtClean="0"/>
          </a:p>
          <a:p>
            <a:r>
              <a:rPr lang="en-US" dirty="0" smtClean="0"/>
              <a:t>OSM XML</a:t>
            </a:r>
          </a:p>
          <a:p>
            <a:pPr lvl="1"/>
            <a:r>
              <a:rPr lang="en-US" dirty="0" smtClean="0"/>
              <a:t>surface_water.osm.bz2</a:t>
            </a:r>
          </a:p>
          <a:p>
            <a:r>
              <a:rPr lang="en-US" dirty="0" smtClean="0"/>
              <a:t>Thumbnail (Facebook)</a:t>
            </a:r>
          </a:p>
          <a:p>
            <a:pPr lvl="1"/>
            <a:r>
              <a:rPr lang="en-US" dirty="0" err="1"/>
              <a:t>surface_water_osm.png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sm</a:t>
            </a:r>
            <a:r>
              <a:rPr lang="en-US" dirty="0" smtClean="0"/>
              <a:t> marshes and water layers…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1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mapshaper.org</a:t>
            </a:r>
            <a:endParaRPr lang="en-US" dirty="0"/>
          </a:p>
          <a:p>
            <a:r>
              <a:rPr lang="en-US" dirty="0" smtClean="0">
                <a:hlinkClick r:id="rId3"/>
              </a:rPr>
              <a:t>geojson.io</a:t>
            </a:r>
            <a:r>
              <a:rPr lang="en-US" dirty="0" smtClean="0"/>
              <a:t>  </a:t>
            </a:r>
            <a:r>
              <a:rPr lang="en-US" dirty="0"/>
              <a:t>Note: Use Chrome as </a:t>
            </a:r>
            <a:r>
              <a:rPr lang="en-US" dirty="0" smtClean="0"/>
              <a:t>Browser</a:t>
            </a:r>
          </a:p>
          <a:p>
            <a:pPr lvl="1"/>
            <a:r>
              <a:rPr lang="en-US" dirty="0" smtClean="0"/>
              <a:t>Drag </a:t>
            </a:r>
            <a:r>
              <a:rPr lang="en-US" dirty="0" err="1" smtClean="0"/>
              <a:t>topojson</a:t>
            </a:r>
            <a:r>
              <a:rPr lang="en-US" dirty="0" smtClean="0"/>
              <a:t> or </a:t>
            </a:r>
            <a:r>
              <a:rPr lang="en-US" dirty="0" err="1" smtClean="0"/>
              <a:t>geojson</a:t>
            </a:r>
            <a:r>
              <a:rPr lang="en-US" dirty="0" smtClean="0"/>
              <a:t> file onto browser</a:t>
            </a:r>
          </a:p>
          <a:p>
            <a:pPr lvl="1"/>
            <a:r>
              <a:rPr lang="en-US" dirty="0" smtClean="0"/>
              <a:t>Play with simplification of </a:t>
            </a:r>
            <a:r>
              <a:rPr lang="en-US" dirty="0" err="1" smtClean="0"/>
              <a:t>mapshaper</a:t>
            </a:r>
            <a:endParaRPr lang="en-US" dirty="0" smtClean="0"/>
          </a:p>
          <a:p>
            <a:pPr lvl="1"/>
            <a:r>
              <a:rPr lang="en-US" dirty="0" smtClean="0"/>
              <a:t>Quick annotate and share with </a:t>
            </a:r>
            <a:r>
              <a:rPr lang="en-US" dirty="0" err="1" smtClean="0"/>
              <a:t>geojson.io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surface_water_os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53" y="4500109"/>
            <a:ext cx="1973966" cy="20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69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99"/>
            <a:ext cx="8229600" cy="1143000"/>
          </a:xfrm>
        </p:spPr>
        <p:txBody>
          <a:bodyPr/>
          <a:lstStyle/>
          <a:p>
            <a:r>
              <a:rPr lang="en-US" dirty="0" smtClean="0"/>
              <a:t>JOSM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Download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Load surface_water.os.bz2 directly</a:t>
            </a:r>
          </a:p>
          <a:p>
            <a:r>
              <a:rPr lang="en-US" dirty="0" smtClean="0"/>
              <a:t>Check OSM </a:t>
            </a:r>
            <a:r>
              <a:rPr lang="en-US" dirty="0" smtClean="0">
                <a:hlinkClick r:id="rId3"/>
              </a:rPr>
              <a:t>Tagging</a:t>
            </a:r>
            <a:endParaRPr lang="en-US" dirty="0" smtClean="0"/>
          </a:p>
          <a:p>
            <a:r>
              <a:rPr lang="en-US" dirty="0" smtClean="0"/>
              <a:t>Think </a:t>
            </a:r>
            <a:r>
              <a:rPr lang="en-US" dirty="0" err="1" smtClean="0"/>
              <a:t>WaterPedia</a:t>
            </a:r>
            <a:r>
              <a:rPr lang="en-US" dirty="0" smtClean="0"/>
              <a:t> Concept</a:t>
            </a:r>
          </a:p>
          <a:p>
            <a:pPr lvl="1"/>
            <a:r>
              <a:rPr lang="en-US" dirty="0" smtClean="0"/>
              <a:t>Improve Reference Surface Water</a:t>
            </a:r>
          </a:p>
          <a:p>
            <a:pPr lvl="1"/>
            <a:r>
              <a:rPr lang="en-US" dirty="0" smtClean="0"/>
              <a:t>Connect to Private OSM runtime…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4"/>
              </a:rPr>
              <a:t>Crowd Sourcing </a:t>
            </a:r>
            <a:r>
              <a:rPr lang="en-US" dirty="0" smtClean="0"/>
              <a:t>V&amp;V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384" y="170330"/>
            <a:ext cx="996869" cy="9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9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86" y="22370"/>
            <a:ext cx="8229600" cy="1143000"/>
          </a:xfrm>
        </p:spPr>
        <p:txBody>
          <a:bodyPr/>
          <a:lstStyle/>
          <a:p>
            <a:r>
              <a:rPr lang="en-US" dirty="0" smtClean="0"/>
              <a:t>DFO Flood Maps and Flood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71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Dartmouth Flood Observatory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Pakistan Flood 2014</a:t>
            </a:r>
            <a:endParaRPr lang="en-US" dirty="0" smtClean="0"/>
          </a:p>
          <a:p>
            <a:pPr lvl="1"/>
            <a:r>
              <a:rPr lang="en-US" dirty="0" smtClean="0"/>
              <a:t>Get Simplified </a:t>
            </a:r>
            <a:r>
              <a:rPr lang="en-US" dirty="0" smtClean="0">
                <a:hlinkClick r:id="rId4"/>
              </a:rPr>
              <a:t>GeoTIFF</a:t>
            </a:r>
            <a:r>
              <a:rPr lang="en-US" dirty="0" smtClean="0"/>
              <a:t> and associated jpg and rename appropriately for that day</a:t>
            </a:r>
            <a:endParaRPr lang="en-US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 err="1" smtClean="0"/>
              <a:t>topojson</a:t>
            </a:r>
            <a:r>
              <a:rPr lang="en-US" dirty="0" smtClean="0"/>
              <a:t> (and </a:t>
            </a:r>
            <a:r>
              <a:rPr lang="en-US" dirty="0" err="1" smtClean="0"/>
              <a:t>geojson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/>
              <a:t>dfo_watermap.py</a:t>
            </a:r>
            <a:r>
              <a:rPr lang="en-US" dirty="0"/>
              <a:t> -v --scene </a:t>
            </a:r>
            <a:r>
              <a:rPr lang="en-US" dirty="0" smtClean="0"/>
              <a:t>20140921_Bangladesh_4178</a:t>
            </a:r>
          </a:p>
          <a:p>
            <a:pPr lvl="1"/>
            <a:r>
              <a:rPr lang="en-US" dirty="0" smtClean="0"/>
              <a:t>Load database</a:t>
            </a:r>
          </a:p>
          <a:p>
            <a:pPr lvl="2"/>
            <a:r>
              <a:rPr lang="en-US" dirty="0" err="1"/>
              <a:t>l</a:t>
            </a:r>
            <a:r>
              <a:rPr lang="en-US" dirty="0" err="1" smtClean="0"/>
              <a:t>oad_dfo</a:t>
            </a:r>
            <a:r>
              <a:rPr lang="en-US" dirty="0" smtClean="0"/>
              <a:t> –scene 20140921_Bangladesh_4178</a:t>
            </a:r>
            <a:endParaRPr lang="en-US" dirty="0"/>
          </a:p>
          <a:p>
            <a:r>
              <a:rPr lang="en-US" dirty="0" smtClean="0"/>
              <a:t>Get </a:t>
            </a:r>
            <a:r>
              <a:rPr lang="en-US" dirty="0" err="1" smtClean="0">
                <a:hlinkClick r:id="rId5"/>
              </a:rPr>
              <a:t>Mapbox</a:t>
            </a:r>
            <a:r>
              <a:rPr lang="en-US" dirty="0" smtClean="0">
                <a:hlinkClick r:id="rId5"/>
              </a:rPr>
              <a:t> Studio</a:t>
            </a:r>
            <a:endParaRPr lang="en-US" dirty="0" smtClean="0"/>
          </a:p>
          <a:p>
            <a:r>
              <a:rPr lang="en-US" dirty="0" smtClean="0"/>
              <a:t>Generate/Publish </a:t>
            </a:r>
            <a:r>
              <a:rPr lang="en-US" dirty="0" smtClean="0">
                <a:hlinkClick r:id="rId6"/>
              </a:rPr>
              <a:t>Style </a:t>
            </a:r>
            <a:r>
              <a:rPr lang="en-US" sz="2000" dirty="0" smtClean="0"/>
              <a:t>(requires </a:t>
            </a:r>
            <a:r>
              <a:rPr lang="en-US" sz="2000" dirty="0" err="1" smtClean="0"/>
              <a:t>MapBox</a:t>
            </a:r>
            <a:r>
              <a:rPr lang="en-US" sz="2000" dirty="0" smtClean="0"/>
              <a:t> </a:t>
            </a:r>
            <a:r>
              <a:rPr lang="en-US" sz="2000" dirty="0" smtClean="0"/>
              <a:t>Account</a:t>
            </a:r>
            <a:r>
              <a:rPr lang="en-US" sz="20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5557" y="6026951"/>
            <a:ext cx="2235792" cy="6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3222" cy="1613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GeoJSON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dirty="0" err="1" smtClean="0"/>
              <a:t>GitHUB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for Distributed Flood Records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22912"/>
            <a:ext cx="8229600" cy="4003251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Global Flood Catalog Demo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3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58142"/>
              </p:ext>
            </p:extLst>
          </p:nvPr>
        </p:nvGraphicFramePr>
        <p:xfrm>
          <a:off x="363104" y="1176580"/>
          <a:ext cx="8573454" cy="497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700"/>
                <a:gridCol w="2485408"/>
                <a:gridCol w="3607346"/>
              </a:tblGrid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3983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Ashutosh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Limaye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MSFC-ZP11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ZP11ashutosh.limaye@nasa.gov</a:t>
                      </a:r>
                      <a:endParaRPr lang="en-US" dirty="0"/>
                    </a:p>
                  </a:txBody>
                  <a:tcPr/>
                </a:tc>
              </a:tr>
              <a:tr h="560949">
                <a:tc>
                  <a:txBody>
                    <a:bodyPr/>
                    <a:lstStyle/>
                    <a:p>
                      <a:r>
                        <a:rPr lang="en-US" dirty="0" smtClean="0"/>
                        <a:t>Eric Anderson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NASA/MSFC/UAH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eric.anderson@nasa.gov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Africa Flores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NASA/MSFC/UAH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africaixmucane.florescordova@nasa.gov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Kris Stanton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kris.stanton@nasa.gov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Francis Delgado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francisco.delgadoolivares@nasa.gov</a:t>
                      </a:r>
                      <a:r>
                        <a:rPr lang="en-US" b="0" dirty="0" smtClean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dirty="0" smtClean="0"/>
                        <a:t>Billy </a:t>
                      </a:r>
                      <a:r>
                        <a:rPr lang="en-US" smtClean="0"/>
                        <a:t>Ashmall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NASA/MSFC/USRA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billy.ashmall@nasa.gov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Anastasia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RCMRD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awahome@rcmrd.org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Faith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Mitheu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RCMRD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fmitheu@rcmrd.org</a:t>
                      </a:r>
                      <a:endParaRPr lang="en-US" dirty="0"/>
                    </a:p>
                  </a:txBody>
                  <a:tcPr/>
                </a:tc>
              </a:tr>
              <a:tr h="48183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Denis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RCMRD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dmacharia@rcmrd.org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616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68" y="274638"/>
            <a:ext cx="706713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USGS Earth Explorer</a:t>
            </a:r>
            <a:br>
              <a:rPr lang="en-US" dirty="0" smtClean="0"/>
            </a:br>
            <a:r>
              <a:rPr lang="en-US" dirty="0" smtClean="0"/>
              <a:t>EO-1 and Landsat-8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</a:p>
          <a:p>
            <a:pPr lvl="1"/>
            <a:r>
              <a:rPr lang="en-US" sz="2000" dirty="0" smtClean="0"/>
              <a:t>Account on </a:t>
            </a:r>
            <a:r>
              <a:rPr lang="en-US" sz="2000" dirty="0" smtClean="0">
                <a:hlinkClick r:id="rId2"/>
              </a:rPr>
              <a:t>EarthExplorer</a:t>
            </a:r>
            <a:endParaRPr lang="en-US" sz="2000" dirty="0" smtClean="0"/>
          </a:p>
          <a:p>
            <a:pPr lvl="1"/>
            <a:r>
              <a:rPr lang="en-US" sz="2000" dirty="0" smtClean="0"/>
              <a:t>Tables loaded in database</a:t>
            </a:r>
          </a:p>
          <a:p>
            <a:r>
              <a:rPr lang="en-US" dirty="0" smtClean="0"/>
              <a:t>Get archived scenes from EO-1, L8… in CSV formats for your AOI and &lt;10% clouds</a:t>
            </a:r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oad them in the database to allow for on-demand processing</a:t>
            </a:r>
          </a:p>
          <a:p>
            <a:pPr lvl="1"/>
            <a:r>
              <a:rPr lang="en-US" sz="2000" dirty="0" smtClean="0"/>
              <a:t>Update on a regular basis</a:t>
            </a:r>
          </a:p>
          <a:p>
            <a:r>
              <a:rPr lang="en-US" dirty="0" smtClean="0"/>
              <a:t>Or manually select/download scenes for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9" y="274638"/>
            <a:ext cx="1803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45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Manual Landsat-8 Flood Mapping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an </a:t>
            </a:r>
            <a:r>
              <a:rPr lang="en-US" dirty="0" smtClean="0"/>
              <a:t>Landsat-8 </a:t>
            </a:r>
            <a:r>
              <a:rPr lang="en-US" dirty="0"/>
              <a:t>&lt;scene&gt;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&gt;cd </a:t>
            </a:r>
            <a:r>
              <a:rPr lang="en-US" sz="1200" dirty="0">
                <a:latin typeface="Courier"/>
                <a:cs typeface="Courier"/>
              </a:rPr>
              <a:t>$WORKSHOP_DIR/data</a:t>
            </a:r>
            <a:r>
              <a:rPr lang="en-US" sz="1200" dirty="0" smtClean="0">
                <a:latin typeface="Courier"/>
                <a:cs typeface="Courier"/>
              </a:rPr>
              <a:t>/l8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mkdir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&lt;scene&gt;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&gt;ftp </a:t>
            </a:r>
            <a:r>
              <a:rPr lang="en-US" sz="1200" dirty="0">
                <a:latin typeface="Courier"/>
                <a:cs typeface="Courier"/>
              </a:rPr>
              <a:t>or </a:t>
            </a:r>
            <a:r>
              <a:rPr lang="en-US" sz="12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&lt;scene&gt;.</a:t>
            </a:r>
            <a:r>
              <a:rPr lang="en-US" sz="1200" dirty="0" err="1">
                <a:latin typeface="Courier"/>
                <a:cs typeface="Courier"/>
              </a:rPr>
              <a:t>tgz</a:t>
            </a:r>
            <a:r>
              <a:rPr lang="en-US" sz="1200" dirty="0">
                <a:latin typeface="Courier"/>
                <a:cs typeface="Courier"/>
              </a:rPr>
              <a:t> to that folder</a:t>
            </a:r>
          </a:p>
          <a:p>
            <a:pPr marL="457200" lvl="1" indent="0">
              <a:buNone/>
            </a:pPr>
            <a:r>
              <a:rPr lang="hu-HU" sz="1200" dirty="0" smtClean="0">
                <a:latin typeface="Courier"/>
                <a:cs typeface="Courier"/>
              </a:rPr>
              <a:t>&gt;tar </a:t>
            </a:r>
            <a:r>
              <a:rPr lang="hu-HU" sz="1200" dirty="0">
                <a:latin typeface="Courier"/>
                <a:cs typeface="Courier"/>
              </a:rPr>
              <a:t>-</a:t>
            </a:r>
            <a:r>
              <a:rPr lang="hu-HU" sz="1200" dirty="0" smtClean="0">
                <a:latin typeface="Courier"/>
                <a:cs typeface="Courier"/>
              </a:rPr>
              <a:t>xvf &lt;scene&gt;.tgz</a:t>
            </a:r>
            <a:endParaRPr lang="hu-HU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"/>
                <a:cs typeface="Courier"/>
              </a:rPr>
              <a:t># Generate Composite for V&amp;</a:t>
            </a:r>
            <a:r>
              <a:rPr lang="en-US" sz="1200" dirty="0" smtClean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 smtClean="0">
                <a:latin typeface="Courier"/>
                <a:cs typeface="Courier"/>
              </a:rPr>
              <a:t>scene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4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3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2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 smtClean="0">
                <a:latin typeface="Courier"/>
                <a:cs typeface="Courier"/>
              </a:rPr>
              <a:t>scene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5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6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4</a:t>
            </a:r>
          </a:p>
          <a:p>
            <a:pPr marL="457200" lvl="1" indent="0">
              <a:buNone/>
            </a:pPr>
            <a:r>
              <a:rPr lang="fi-FI" sz="1200" dirty="0" smtClean="0">
                <a:latin typeface="Courier"/>
                <a:cs typeface="Courier"/>
              </a:rPr>
              <a:t>&gt;landsat8_composite_toa.py </a:t>
            </a:r>
            <a:r>
              <a:rPr lang="fi-FI" sz="1200" dirty="0" err="1">
                <a:latin typeface="Courier"/>
                <a:cs typeface="Courier"/>
              </a:rPr>
              <a:t>--scene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</a:t>
            </a:r>
            <a:r>
              <a:rPr lang="fi-FI" sz="1200" dirty="0" err="1" smtClean="0">
                <a:latin typeface="Courier"/>
                <a:cs typeface="Courier"/>
              </a:rPr>
              <a:t>cene</a:t>
            </a:r>
            <a:r>
              <a:rPr lang="fi-FI" sz="1200" dirty="0" smtClean="0">
                <a:latin typeface="Courier"/>
                <a:cs typeface="Courier"/>
              </a:rPr>
              <a:t>&gt; </a:t>
            </a:r>
            <a:r>
              <a:rPr lang="fi-FI" sz="1200" dirty="0" err="1" smtClean="0">
                <a:latin typeface="Courier"/>
                <a:cs typeface="Courier"/>
              </a:rPr>
              <a:t>-</a:t>
            </a:r>
            <a:r>
              <a:rPr lang="fi-FI" sz="1200" dirty="0" err="1">
                <a:latin typeface="Courier"/>
                <a:cs typeface="Courier"/>
              </a:rPr>
              <a:t>-red</a:t>
            </a:r>
            <a:r>
              <a:rPr lang="fi-FI" sz="1200" dirty="0">
                <a:latin typeface="Courier"/>
                <a:cs typeface="Courier"/>
              </a:rPr>
              <a:t> 7 </a:t>
            </a:r>
            <a:r>
              <a:rPr lang="fi-FI" sz="1200" dirty="0" err="1">
                <a:latin typeface="Courier"/>
                <a:cs typeface="Courier"/>
              </a:rPr>
              <a:t>--green</a:t>
            </a:r>
            <a:r>
              <a:rPr lang="fi-FI" sz="1200" dirty="0">
                <a:latin typeface="Courier"/>
                <a:cs typeface="Courier"/>
              </a:rPr>
              <a:t> 5 </a:t>
            </a:r>
            <a:r>
              <a:rPr lang="fi-FI" sz="1200" dirty="0" err="1">
                <a:latin typeface="Courier"/>
                <a:cs typeface="Courier"/>
              </a:rPr>
              <a:t>--blue</a:t>
            </a:r>
            <a:r>
              <a:rPr lang="fi-FI" sz="1200" dirty="0">
                <a:latin typeface="Courier"/>
                <a:cs typeface="Courier"/>
              </a:rPr>
              <a:t> </a:t>
            </a:r>
            <a:r>
              <a:rPr lang="fi-FI" sz="1200" dirty="0" smtClean="0">
                <a:latin typeface="Courier"/>
                <a:cs typeface="Courier"/>
              </a:rPr>
              <a:t>4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"/>
                <a:cs typeface="Courier"/>
              </a:rPr>
              <a:t># </a:t>
            </a:r>
            <a:r>
              <a:rPr lang="en-US" sz="1200" dirty="0" smtClean="0">
                <a:latin typeface="Courier"/>
                <a:cs typeface="Courier"/>
              </a:rPr>
              <a:t>Process it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&gt;landsat8_toa_watermap.py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&gt;landsat8_to_topojson.py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&gt;landsat8_browseimage.py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fi-FI" sz="1200" dirty="0">
                <a:latin typeface="Courier"/>
                <a:cs typeface="Courier"/>
              </a:rPr>
              <a:t>&lt;</a:t>
            </a:r>
            <a:r>
              <a:rPr lang="fi-FI" sz="1200" dirty="0" err="1">
                <a:latin typeface="Courier"/>
                <a:cs typeface="Courier"/>
              </a:rPr>
              <a:t>scene</a:t>
            </a:r>
            <a:r>
              <a:rPr lang="fi-FI" sz="1200" dirty="0">
                <a:latin typeface="Courier"/>
                <a:cs typeface="Courier"/>
              </a:rPr>
              <a:t>&gt; 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r>
              <a:rPr lang="en-US" sz="1200" dirty="0">
                <a:latin typeface="Courier"/>
                <a:cs typeface="Courier"/>
              </a:rPr>
              <a:t>v</a:t>
            </a:r>
          </a:p>
          <a:p>
            <a:pPr marL="457200" lvl="1" indent="0">
              <a:buNone/>
            </a:pPr>
            <a:endParaRPr lang="en-US" sz="1200" b="1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1200" b="1" dirty="0" smtClean="0">
                <a:cs typeface="Courier"/>
              </a:rPr>
              <a:t>Notes</a:t>
            </a:r>
            <a:r>
              <a:rPr lang="en-US" sz="1200" dirty="0">
                <a:cs typeface="Courier"/>
              </a:rPr>
              <a:t>: 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Algorithm is using MNDWI and </a:t>
            </a:r>
            <a:r>
              <a:rPr lang="en-US" sz="1200" dirty="0" smtClean="0">
                <a:cs typeface="Courier"/>
              </a:rPr>
              <a:t>TOA, uses internal cloud masking (</a:t>
            </a:r>
            <a:r>
              <a:rPr lang="en-US" sz="1200" dirty="0" err="1" smtClean="0">
                <a:cs typeface="Courier"/>
              </a:rPr>
              <a:t>bqa</a:t>
            </a:r>
            <a:r>
              <a:rPr lang="en-US" sz="1200" dirty="0" smtClean="0">
                <a:cs typeface="Courier"/>
              </a:rPr>
              <a:t>)</a:t>
            </a:r>
            <a:endParaRPr lang="en-US" sz="1200" dirty="0"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HAND masking could be added </a:t>
            </a:r>
            <a:r>
              <a:rPr lang="en-US" sz="1200" dirty="0" smtClean="0">
                <a:cs typeface="Courier"/>
              </a:rPr>
              <a:t>easily (see </a:t>
            </a:r>
            <a:r>
              <a:rPr lang="en-US" sz="1200" dirty="0" err="1" smtClean="0">
                <a:cs typeface="Courier"/>
              </a:rPr>
              <a:t>radarsat</a:t>
            </a:r>
            <a:r>
              <a:rPr lang="en-US" sz="1200" dirty="0" smtClean="0">
                <a:cs typeface="Courier"/>
              </a:rPr>
              <a:t> script)</a:t>
            </a:r>
            <a:endParaRPr lang="en-US" sz="1200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385" y="92022"/>
            <a:ext cx="2116994" cy="11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93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Manual EO-1 Flood Mapping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Get an EO-</a:t>
            </a:r>
            <a:r>
              <a:rPr lang="en-US" dirty="0"/>
              <a:t>1 </a:t>
            </a:r>
            <a:r>
              <a:rPr lang="en-US" dirty="0" smtClean="0"/>
              <a:t>&lt;scene&gt;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&gt;cd $WORKSHOP_DIR/data/eo1_ali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</a:t>
            </a:r>
            <a:r>
              <a:rPr lang="en-US" sz="1200" dirty="0" err="1" smtClean="0">
                <a:latin typeface="Courier"/>
                <a:cs typeface="Courier"/>
              </a:rPr>
              <a:t>mkdir</a:t>
            </a:r>
            <a:r>
              <a:rPr lang="en-US" sz="1200" dirty="0" smtClean="0">
                <a:latin typeface="Courier"/>
                <a:cs typeface="Courier"/>
              </a:rPr>
              <a:t> &lt;scene&gt;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&gt;ftp or </a:t>
            </a:r>
            <a:r>
              <a:rPr lang="en-US" sz="1200" dirty="0" err="1" smtClean="0">
                <a:latin typeface="Courier"/>
                <a:cs typeface="Courier"/>
              </a:rPr>
              <a:t>wget</a:t>
            </a:r>
            <a:r>
              <a:rPr lang="en-US" sz="1200" dirty="0" smtClean="0">
                <a:latin typeface="Courier"/>
                <a:cs typeface="Courier"/>
              </a:rPr>
              <a:t> &lt;scene&gt;.</a:t>
            </a:r>
            <a:r>
              <a:rPr lang="en-US" sz="1200" dirty="0" err="1" smtClean="0">
                <a:latin typeface="Courier"/>
                <a:cs typeface="Courier"/>
              </a:rPr>
              <a:t>tgz</a:t>
            </a:r>
            <a:r>
              <a:rPr lang="en-US" sz="1200" dirty="0" smtClean="0">
                <a:latin typeface="Courier"/>
                <a:cs typeface="Courier"/>
              </a:rPr>
              <a:t> to that folder</a:t>
            </a:r>
          </a:p>
          <a:p>
            <a:pPr marL="457200" lvl="1" indent="0">
              <a:buNone/>
            </a:pPr>
            <a:r>
              <a:rPr lang="hu-HU" sz="1200" dirty="0" smtClean="0">
                <a:latin typeface="Courier"/>
                <a:cs typeface="Courier"/>
              </a:rPr>
              <a:t>&gt;tar </a:t>
            </a:r>
            <a:r>
              <a:rPr lang="hu-HU" sz="1200" dirty="0">
                <a:latin typeface="Courier"/>
                <a:cs typeface="Courier"/>
              </a:rPr>
              <a:t>-</a:t>
            </a:r>
            <a:r>
              <a:rPr lang="hu-HU" sz="1200" dirty="0" smtClean="0">
                <a:latin typeface="Courier"/>
                <a:cs typeface="Courier"/>
              </a:rPr>
              <a:t>xvf &lt;scene&gt;.tgz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Composite for V&amp;V [ 5-4-3 for example]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&gt;eo1_ali_composite.py </a:t>
            </a:r>
            <a:r>
              <a:rPr lang="en-US" sz="1200" dirty="0">
                <a:latin typeface="Courier"/>
                <a:cs typeface="Courier"/>
              </a:rPr>
              <a:t>--scene EO1A0090472014197110P0_SG1_01 --red 5 --green 4 --blue </a:t>
            </a:r>
            <a:r>
              <a:rPr lang="en-US" sz="1200" dirty="0" smtClean="0">
                <a:latin typeface="Courier"/>
                <a:cs typeface="Courier"/>
              </a:rPr>
              <a:t>3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Cloud Mask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&gt;eo1_ali_cloudmask.py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Water map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&gt;eo1_ali_watermap.py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>
                <a:latin typeface="Courier"/>
                <a:cs typeface="Courier"/>
              </a:rPr>
              <a:t>Flood vectors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&gt;eo1_to_topojson.py </a:t>
            </a:r>
            <a:r>
              <a:rPr lang="en-US" sz="1200" dirty="0">
                <a:latin typeface="Courier"/>
                <a:cs typeface="Courier"/>
              </a:rPr>
              <a:t>--scene EO1A0090472014197110P0_SG1_01</a:t>
            </a:r>
          </a:p>
          <a:p>
            <a:pPr marL="457200" lvl="1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# Generate </a:t>
            </a:r>
            <a:r>
              <a:rPr lang="en-US" sz="1200" dirty="0" err="1">
                <a:latin typeface="Courier"/>
                <a:cs typeface="Courier"/>
              </a:rPr>
              <a:t>BrowseImage</a:t>
            </a: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dirty="0" smtClean="0">
                <a:latin typeface="Courier"/>
                <a:cs typeface="Courier"/>
              </a:rPr>
              <a:t>&gt;eo1_ali_browseimage.py </a:t>
            </a:r>
            <a:r>
              <a:rPr lang="en-US" sz="1200" dirty="0">
                <a:latin typeface="Courier"/>
                <a:cs typeface="Courier"/>
              </a:rPr>
              <a:t>--scene </a:t>
            </a:r>
            <a:r>
              <a:rPr lang="en-US" sz="1200" dirty="0" smtClean="0">
                <a:latin typeface="Courier"/>
                <a:cs typeface="Courier"/>
              </a:rPr>
              <a:t>EO1A0090472014197110P0_SG1_01</a:t>
            </a:r>
          </a:p>
          <a:p>
            <a:pPr marL="4572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200" b="1" dirty="0" smtClean="0">
                <a:cs typeface="Courier"/>
              </a:rPr>
              <a:t>Notes</a:t>
            </a:r>
            <a:r>
              <a:rPr lang="en-US" sz="1200" dirty="0" smtClean="0">
                <a:cs typeface="Courier"/>
              </a:rPr>
              <a:t>: 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ALI Instrument for wider coverage ~35sqkm @30m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Algorithm uses MNDWI and TOA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HAND masking could be added easily (see </a:t>
            </a:r>
            <a:r>
              <a:rPr lang="en-US" sz="1200" dirty="0" err="1" smtClean="0">
                <a:cs typeface="Courier"/>
              </a:rPr>
              <a:t>radarsat</a:t>
            </a:r>
            <a:r>
              <a:rPr lang="en-US" sz="1200" dirty="0" smtClean="0">
                <a:cs typeface="Courier"/>
              </a:rPr>
              <a:t> script)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Results could be improved with Atmospheric Correction and Co-Registration</a:t>
            </a: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  <a:r>
              <a:rPr lang="en-US" sz="1200" dirty="0" smtClean="0">
                <a:cs typeface="Courier"/>
              </a:rPr>
              <a:t>Needs Haze removal if </a:t>
            </a:r>
            <a:r>
              <a:rPr lang="en-US" sz="1200" smtClean="0">
                <a:cs typeface="Courier"/>
              </a:rPr>
              <a:t>ATCOR is not used…</a:t>
            </a:r>
            <a:endParaRPr lang="en-US" sz="1200" dirty="0" smtClean="0">
              <a:cs typeface="Courier"/>
            </a:endParaRPr>
          </a:p>
          <a:p>
            <a:pPr marL="457200" lvl="1" indent="0">
              <a:buNone/>
            </a:pPr>
            <a:r>
              <a:rPr lang="en-US" sz="1200" dirty="0">
                <a:cs typeface="Courier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85" y="156439"/>
            <a:ext cx="1691629" cy="10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60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426"/>
            <a:ext cx="8229600" cy="865501"/>
          </a:xfrm>
        </p:spPr>
        <p:txBody>
          <a:bodyPr/>
          <a:lstStyle/>
          <a:p>
            <a:r>
              <a:rPr lang="en-US" dirty="0" smtClean="0"/>
              <a:t>MODIS Flood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2052"/>
            <a:ext cx="8229600" cy="43041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Go To NASA </a:t>
            </a:r>
            <a:r>
              <a:rPr lang="en-US" sz="2800" dirty="0" smtClean="0">
                <a:hlinkClick r:id="rId2"/>
              </a:rPr>
              <a:t>OAS </a:t>
            </a:r>
            <a:r>
              <a:rPr lang="en-US" sz="2800" dirty="0" smtClean="0"/>
              <a:t>Server</a:t>
            </a:r>
          </a:p>
          <a:p>
            <a:pPr marL="0" indent="0">
              <a:buNone/>
            </a:pPr>
            <a:r>
              <a:rPr lang="en-US" sz="2400" dirty="0" smtClean="0"/>
              <a:t>Find </a:t>
            </a:r>
            <a:r>
              <a:rPr lang="en-US" sz="2400" dirty="0"/>
              <a:t>your </a:t>
            </a:r>
            <a:r>
              <a:rPr lang="en-US" sz="2400" dirty="0" smtClean="0"/>
              <a:t>Tile </a:t>
            </a:r>
            <a:r>
              <a:rPr lang="en-US" sz="2400" dirty="0"/>
              <a:t>of </a:t>
            </a:r>
            <a:r>
              <a:rPr lang="en-US" sz="2400" dirty="0" smtClean="0"/>
              <a:t>Interest </a:t>
            </a:r>
          </a:p>
          <a:p>
            <a:pPr marL="0" indent="0">
              <a:buNone/>
            </a:pPr>
            <a:r>
              <a:rPr lang="en-US" sz="2400" dirty="0" smtClean="0"/>
              <a:t>Select 2</a:t>
            </a:r>
            <a:r>
              <a:rPr lang="en-US" sz="2400" dirty="0"/>
              <a:t>-day </a:t>
            </a:r>
            <a:r>
              <a:rPr lang="en-US" sz="2400" dirty="0" smtClean="0"/>
              <a:t>product composite</a:t>
            </a:r>
          </a:p>
          <a:p>
            <a:pPr marL="0" indent="0">
              <a:buNone/>
            </a:pPr>
            <a:r>
              <a:rPr lang="en-US" sz="2400" dirty="0" smtClean="0"/>
              <a:t>Select year </a:t>
            </a:r>
            <a:r>
              <a:rPr lang="en-US" sz="2400" dirty="0"/>
              <a:t>and day of </a:t>
            </a:r>
            <a:r>
              <a:rPr lang="en-US" sz="2400" dirty="0" smtClean="0"/>
              <a:t>year</a:t>
            </a:r>
          </a:p>
          <a:p>
            <a:pPr marL="0" indent="0">
              <a:buNone/>
            </a:pPr>
            <a:r>
              <a:rPr lang="en-US" sz="2400" dirty="0" smtClean="0"/>
              <a:t>Download MWP </a:t>
            </a:r>
            <a:r>
              <a:rPr lang="en-US" sz="2400" dirty="0" err="1" smtClean="0"/>
              <a:t>GeoTIFF</a:t>
            </a:r>
            <a:r>
              <a:rPr lang="en-US" sz="2400" dirty="0" smtClean="0"/>
              <a:t> </a:t>
            </a:r>
            <a:r>
              <a:rPr lang="en-US" sz="2400" dirty="0"/>
              <a:t>to ~/data/</a:t>
            </a:r>
            <a:r>
              <a:rPr lang="en-US" sz="2400" dirty="0" err="1"/>
              <a:t>modis</a:t>
            </a:r>
            <a:r>
              <a:rPr lang="en-US" sz="2400" dirty="0"/>
              <a:t>/YYYY/</a:t>
            </a:r>
            <a:r>
              <a:rPr lang="en-US" sz="2400" dirty="0" err="1"/>
              <a:t>doy</a:t>
            </a:r>
            <a:r>
              <a:rPr lang="en-US" sz="2400" dirty="0"/>
              <a:t>/</a:t>
            </a:r>
            <a:r>
              <a:rPr lang="en-US" sz="2400" dirty="0" smtClean="0"/>
              <a:t>TILE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>
                <a:latin typeface="Courier"/>
                <a:cs typeface="Courier"/>
              </a:rPr>
              <a:t>&gt;cd </a:t>
            </a:r>
            <a:r>
              <a:rPr lang="en-US" sz="2000" dirty="0">
                <a:latin typeface="Courier"/>
                <a:cs typeface="Courier"/>
              </a:rPr>
              <a:t>$WORKSHOP_DIR/python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 err="1" smtClean="0">
                <a:latin typeface="Courier"/>
                <a:cs typeface="Courier"/>
              </a:rPr>
              <a:t>modis.py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-y 2012 -d 234 -t 080W020N -p 2 </a:t>
            </a:r>
            <a:r>
              <a:rPr lang="en-US" sz="2000" dirty="0" smtClean="0">
                <a:latin typeface="Courier"/>
                <a:cs typeface="Courier"/>
              </a:rPr>
              <a:t>–v</a:t>
            </a:r>
          </a:p>
          <a:p>
            <a:pPr marL="0" indent="0">
              <a:buNone/>
            </a:pPr>
            <a:endParaRPr lang="en-US" sz="20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000" b="1" dirty="0" smtClean="0">
                <a:cs typeface="Courier"/>
              </a:rPr>
              <a:t>NOTES</a:t>
            </a:r>
            <a:r>
              <a:rPr lang="en-US" sz="2000" dirty="0" smtClean="0"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You really need to mask the Coastal Waters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Need to add HAND (see radarsat-2)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Need to remove Tile limitation and just support user AOI request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smtClean="0">
                <a:cs typeface="Courier"/>
              </a:rPr>
              <a:t>This should really be done on the OAS side (and support global </a:t>
            </a:r>
            <a:r>
              <a:rPr lang="en-US" sz="2000" dirty="0" err="1" smtClean="0">
                <a:cs typeface="Courier"/>
              </a:rPr>
              <a:t>vectorization</a:t>
            </a:r>
            <a:r>
              <a:rPr lang="en-US" sz="2000" dirty="0" smtClean="0">
                <a:cs typeface="Courier"/>
              </a:rPr>
              <a:t>)</a:t>
            </a:r>
            <a:endParaRPr lang="en-US" sz="2000" dirty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Goals and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overall architecture for disasters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floodmap</a:t>
            </a:r>
            <a:r>
              <a:rPr lang="en-US" dirty="0" smtClean="0"/>
              <a:t> processing, visualization and distribution</a:t>
            </a:r>
          </a:p>
          <a:p>
            <a:r>
              <a:rPr lang="en-US" dirty="0" smtClean="0"/>
              <a:t>Understand </a:t>
            </a:r>
            <a:r>
              <a:rPr lang="en-US" dirty="0"/>
              <a:t>current issues and limitations</a:t>
            </a:r>
          </a:p>
          <a:p>
            <a:r>
              <a:rPr lang="en-US" dirty="0" smtClean="0"/>
              <a:t>Be able [eventually] to instantiate a regional node to process, visualize and distribute GEOSS </a:t>
            </a:r>
            <a:r>
              <a:rPr lang="en-US" dirty="0" err="1" smtClean="0"/>
              <a:t>floodmap</a:t>
            </a:r>
            <a:r>
              <a:rPr lang="en-US" dirty="0" smtClean="0"/>
              <a:t> products from various satellites (Radarsat-2, EO-1, L8, MODIS…) or sites such DFO, OAS…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98846"/>
            <a:ext cx="5430741" cy="56582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9450" y="5739274"/>
            <a:ext cx="8014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www.earthzine.org</a:t>
            </a:r>
            <a:r>
              <a:rPr lang="en-US" sz="1200" dirty="0"/>
              <a:t>/2014/07/15/architecting-an-earth-observation-strategy-for-disaster-risk-management/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539" y="2448486"/>
            <a:ext cx="2492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This is Part of A </a:t>
            </a:r>
          </a:p>
          <a:p>
            <a:r>
              <a:rPr lang="en-US" sz="2800" b="1" dirty="0" smtClean="0"/>
              <a:t>Bigger Picture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165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Video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6" y="1509110"/>
            <a:ext cx="7386201" cy="50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6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9940" y="1932609"/>
            <a:ext cx="27640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Satellites:</a:t>
            </a:r>
          </a:p>
          <a:p>
            <a:r>
              <a:rPr lang="en-US" dirty="0" smtClean="0"/>
              <a:t>	EO-1</a:t>
            </a:r>
          </a:p>
          <a:p>
            <a:r>
              <a:rPr lang="en-US" dirty="0" smtClean="0"/>
              <a:t>	MODIS (TERRA/AQUA)</a:t>
            </a:r>
          </a:p>
          <a:p>
            <a:r>
              <a:rPr lang="en-US" dirty="0" smtClean="0"/>
              <a:t>	Radarsat-2</a:t>
            </a:r>
          </a:p>
          <a:p>
            <a:r>
              <a:rPr lang="en-US" dirty="0" smtClean="0"/>
              <a:t>	Landsat-8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 smtClean="0"/>
              <a:t>TRMM/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GPM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SMAP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COSMO/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SkyMed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ALOS-2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	Sentinel-1</a:t>
            </a:r>
          </a:p>
          <a:p>
            <a:r>
              <a:rPr lang="en-US" dirty="0" smtClean="0"/>
              <a:t>Models:</a:t>
            </a:r>
          </a:p>
          <a:p>
            <a:r>
              <a:rPr lang="en-US" dirty="0" smtClean="0"/>
              <a:t>	GFMS</a:t>
            </a:r>
          </a:p>
          <a:p>
            <a:r>
              <a:rPr lang="en-US" dirty="0" smtClean="0"/>
              <a:t>	WRF</a:t>
            </a:r>
          </a:p>
          <a:p>
            <a:r>
              <a:rPr lang="en-US" dirty="0" smtClean="0"/>
              <a:t>	Landslide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/>
              <a:t>Generate Multiple Products For Multiple Hazards (GEOSS Disasters SBA)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2115" y="3151616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Landslides</a:t>
            </a:r>
          </a:p>
          <a:p>
            <a:r>
              <a:rPr lang="en-US" dirty="0" smtClean="0"/>
              <a:t>Floods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Fires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Quakes…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Multi-Faceted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297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Process Data From Multiple Satellites, Sensors, Models and Citizen Scientists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Generate Multiple Products For Multiple Hazards (GEOSS Disasters SBA)</a:t>
            </a:r>
          </a:p>
          <a:p>
            <a:r>
              <a:rPr lang="en-US" dirty="0" smtClean="0"/>
              <a:t>Multiple Scale (Global/Regional/Local)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Multiple Languages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1528</Words>
  <Application>Microsoft Macintosh PowerPoint</Application>
  <PresentationFormat>On-screen Show (4:3)</PresentationFormat>
  <Paragraphs>392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Flood Mapping Workshop Huntsville, AL  Sept 24-24, 2014</vt:lpstr>
      <vt:lpstr>Pre-Requisites</vt:lpstr>
      <vt:lpstr>Participants</vt:lpstr>
      <vt:lpstr>Goals and Expectations</vt:lpstr>
      <vt:lpstr>PowerPoint Presentation</vt:lpstr>
      <vt:lpstr>Open GeoSocial Video</vt:lpstr>
      <vt:lpstr>Multi-Faceted</vt:lpstr>
      <vt:lpstr>Multi-Faceted</vt:lpstr>
      <vt:lpstr>Multi-Faceted</vt:lpstr>
      <vt:lpstr>Multi-Faceted</vt:lpstr>
      <vt:lpstr>Architecture</vt:lpstr>
      <vt:lpstr>Architecture</vt:lpstr>
      <vt:lpstr>OJO-GeoApp</vt:lpstr>
      <vt:lpstr>What We Hope To Accomplish Today</vt:lpstr>
      <vt:lpstr>Then Publish/Consume…</vt:lpstr>
      <vt:lpstr>And Later Archive…</vt:lpstr>
      <vt:lpstr>Let’s Get Started…</vt:lpstr>
      <vt:lpstr>Radarsat-2</vt:lpstr>
      <vt:lpstr>OpenStreetMap Regional Database</vt:lpstr>
      <vt:lpstr>Height Above Nearest Drainage (HAND)</vt:lpstr>
      <vt:lpstr>Why A New HAND?</vt:lpstr>
      <vt:lpstr>File Formats</vt:lpstr>
      <vt:lpstr>Visualization Tools</vt:lpstr>
      <vt:lpstr>Radarsat2 Processing</vt:lpstr>
      <vt:lpstr>Radarsat-2 Artifacts</vt:lpstr>
      <vt:lpstr>Visualize It</vt:lpstr>
      <vt:lpstr>JOSM</vt:lpstr>
      <vt:lpstr>DFO Flood Maps and Flood Events</vt:lpstr>
      <vt:lpstr>GeoJSON and GitHUB for Distributed Flood Records</vt:lpstr>
      <vt:lpstr>USGS Earth Explorer EO-1 and Landsat-8 Data Sets</vt:lpstr>
      <vt:lpstr>Manual Landsat-8 Flood Mapping</vt:lpstr>
      <vt:lpstr>Manual EO-1 Flood Mapping</vt:lpstr>
      <vt:lpstr>MODIS Flood Maps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Large Scale Distributed Multi-Hazard Architecture For GEOSS </dc:title>
  <dc:creator>Patrice Cappelaere</dc:creator>
  <cp:lastModifiedBy>Patrice Cappelaere</cp:lastModifiedBy>
  <cp:revision>71</cp:revision>
  <dcterms:created xsi:type="dcterms:W3CDTF">2014-06-27T14:00:39Z</dcterms:created>
  <dcterms:modified xsi:type="dcterms:W3CDTF">2014-09-22T18:43:02Z</dcterms:modified>
</cp:coreProperties>
</file>