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7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3" r:id="rId16"/>
    <p:sldId id="277" r:id="rId17"/>
    <p:sldId id="272" r:id="rId18"/>
    <p:sldId id="274" r:id="rId19"/>
    <p:sldId id="275" r:id="rId20"/>
    <p:sldId id="276" r:id="rId21"/>
    <p:sldId id="278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04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FDE24-1D8E-9142-B0A8-3213DE5203BD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2ADD-1823-C343-9D30-7745B341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551-E40B-564B-AAA4-8281D4E4367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8E2-0033-CB4D-839D-01416E3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38F-4803-E146-B30A-E4A4AF625EE5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0A6A-A316-0D47-8C9F-86708B6E63BB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E53A-FA4D-7745-B10E-40D4A44BF5CF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590-089F-3541-87C4-C267A087DD0E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DD4-3D20-F941-A529-4716CB842EA4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FEF9-F5CA-944E-84FA-6828DFF92A7E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DE6-B1F4-194A-89D7-4778008929D5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21D-7330-D241-9639-378139EFB048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968B-B789-C843-9F5F-D85236727CCD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0BE-3CE4-8A47-B613-93A3358BA770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1BC-08BB-6F4C-904C-44A464EF307F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AFD0-925E-BB4F-9154-31A654C532A7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bas/connect-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eniverse/hawk" TargetMode="External"/><Relationship Id="rId3" Type="http://schemas.openxmlformats.org/officeDocument/2006/relationships/hyperlink" Target="http://alexbilbie.com/2012/11/hawk-a-new-http-authentication-sche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0.com/" TargetMode="External"/><Relationship Id="rId3" Type="http://schemas.openxmlformats.org/officeDocument/2006/relationships/hyperlink" Target="https://github.com/auth0/auth0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on.io/" TargetMode="External"/><Relationship Id="rId3" Type="http://schemas.openxmlformats.org/officeDocument/2006/relationships/hyperlink" Target="http://ddollar.github.io/forema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nodejs.org/" TargetMode="External"/><Relationship Id="rId12" Type="http://schemas.openxmlformats.org/officeDocument/2006/relationships/hyperlink" Target="http://expressjs.com/" TargetMode="External"/><Relationship Id="rId13" Type="http://schemas.openxmlformats.org/officeDocument/2006/relationships/hyperlink" Target="https://www.mapbox.com/mapbox-studio/" TargetMode="External"/><Relationship Id="rId14" Type="http://schemas.openxmlformats.org/officeDocument/2006/relationships/hyperlink" Target="https://www.mapbox.com/mapbox.js/api/v2.1.0/" TargetMode="External"/><Relationship Id="rId15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earch.org/Home" TargetMode="External"/><Relationship Id="rId3" Type="http://schemas.openxmlformats.org/officeDocument/2006/relationships/hyperlink" Target="https://tools.ietf.org/html/draft-snell-activitystreams-09" TargetMode="External"/><Relationship Id="rId4" Type="http://schemas.openxmlformats.org/officeDocument/2006/relationships/hyperlink" Target="http://geojson.org/" TargetMode="External"/><Relationship Id="rId5" Type="http://schemas.openxmlformats.org/officeDocument/2006/relationships/hyperlink" Target="https://github.com/mbostock/topojson" TargetMode="External"/><Relationship Id="rId6" Type="http://schemas.openxmlformats.org/officeDocument/2006/relationships/hyperlink" Target="http://wiki.openstreetmap.org/wiki/Main_Page" TargetMode="External"/><Relationship Id="rId7" Type="http://schemas.openxmlformats.org/officeDocument/2006/relationships/hyperlink" Target="https://www.mapbox.com/" TargetMode="External"/><Relationship Id="rId8" Type="http://schemas.openxmlformats.org/officeDocument/2006/relationships/hyperlink" Target="https://developers.facebook.com/docs/opengraph" TargetMode="External"/><Relationship Id="rId9" Type="http://schemas.openxmlformats.org/officeDocument/2006/relationships/hyperlink" Target="https://dev.twitter.com/" TargetMode="External"/><Relationship Id="rId10" Type="http://schemas.openxmlformats.org/officeDocument/2006/relationships/hyperlink" Target="https://github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cards/getting-started" TargetMode="External"/><Relationship Id="rId4" Type="http://schemas.openxmlformats.org/officeDocument/2006/relationships/hyperlink" Target="https://www.mapbox.com/" TargetMode="External"/><Relationship Id="rId5" Type="http://schemas.openxmlformats.org/officeDocument/2006/relationships/hyperlink" Target="https://papertrailapp.com/" TargetMode="External"/><Relationship Id="rId6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facebook.com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</a:t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Database: 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PostGIS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tables…</a:t>
            </a:r>
          </a:p>
          <a:p>
            <a:r>
              <a:rPr lang="en-US" dirty="0" smtClean="0"/>
              <a:t>Make sure the database is loaded</a:t>
            </a:r>
          </a:p>
          <a:p>
            <a:pPr lvl="1"/>
            <a:r>
              <a:rPr lang="en-US" dirty="0" smtClean="0"/>
              <a:t>EO1, L8, Radarsat2,DFO…</a:t>
            </a:r>
          </a:p>
          <a:p>
            <a:r>
              <a:rPr lang="en-US" dirty="0" smtClean="0"/>
              <a:t>Users? (see id management slide)</a:t>
            </a:r>
          </a:p>
          <a:p>
            <a:r>
              <a:rPr lang="en-US" dirty="0" smtClean="0"/>
              <a:t>Web Sessions?</a:t>
            </a:r>
          </a:p>
          <a:p>
            <a:pPr lvl="1"/>
            <a:r>
              <a:rPr lang="en-US" dirty="0" smtClean="0"/>
              <a:t>Not implemented for demo code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hlinkClick r:id="rId2"/>
              </a:rPr>
              <a:t>web.session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Consumer Application Registration</a:t>
            </a:r>
          </a:p>
          <a:p>
            <a:pPr lvl="1"/>
            <a:r>
              <a:rPr lang="en-US" dirty="0" smtClean="0"/>
              <a:t>See demo</a:t>
            </a:r>
          </a:p>
          <a:p>
            <a:pPr lvl="1"/>
            <a:r>
              <a:rPr lang="en-US" dirty="0" smtClean="0"/>
              <a:t>How to use App ID &amp; token…</a:t>
            </a:r>
          </a:p>
          <a:p>
            <a:r>
              <a:rPr lang="en-US" dirty="0" smtClean="0">
                <a:hlinkClick r:id="rId2"/>
              </a:rPr>
              <a:t>HAWK</a:t>
            </a:r>
            <a:r>
              <a:rPr lang="en-US" dirty="0" smtClean="0"/>
              <a:t> to secure transactions</a:t>
            </a:r>
          </a:p>
          <a:p>
            <a:pPr lvl="1"/>
            <a:r>
              <a:rPr lang="en-US" sz="1800" dirty="0">
                <a:hlinkClick r:id="rId3"/>
              </a:rPr>
              <a:t>http://alexbilbie.com/2012/11/hawk-a-new-http-authentication-scheme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require YALP</a:t>
            </a:r>
          </a:p>
          <a:p>
            <a:pPr lvl="1"/>
            <a:r>
              <a:rPr lang="en-US" dirty="0" smtClean="0"/>
              <a:t>Identity Management is too complex</a:t>
            </a:r>
          </a:p>
          <a:p>
            <a:r>
              <a:rPr lang="en-US" dirty="0" smtClean="0"/>
              <a:t>Implement Mozilla Persona</a:t>
            </a:r>
          </a:p>
          <a:p>
            <a:pPr lvl="1"/>
            <a:r>
              <a:rPr lang="en-US" dirty="0" smtClean="0"/>
              <a:t>Does not seem to work on mobile phones but fine on desktops</a:t>
            </a:r>
          </a:p>
          <a:p>
            <a:r>
              <a:rPr lang="en-US" dirty="0" smtClean="0"/>
              <a:t>Or Implement Identity Infrastructure (or Identity as a Service)</a:t>
            </a:r>
          </a:p>
          <a:p>
            <a:pPr lvl="1"/>
            <a:r>
              <a:rPr lang="en-US" dirty="0" smtClean="0">
                <a:hlinkClick r:id="rId2"/>
              </a:rPr>
              <a:t>Auth0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Auth0</a:t>
            </a:r>
            <a:r>
              <a:rPr lang="en-US" dirty="0" smtClean="0"/>
              <a:t>.js…</a:t>
            </a:r>
          </a:p>
          <a:p>
            <a:r>
              <a:rPr lang="en-US" dirty="0" smtClean="0"/>
              <a:t>What about Digital Rights 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Commit Changes</a:t>
            </a:r>
            <a:endParaRPr lang="en-US" dirty="0" smtClean="0"/>
          </a:p>
          <a:p>
            <a:r>
              <a:rPr lang="en-US" dirty="0" smtClean="0"/>
              <a:t>Go to Remote </a:t>
            </a:r>
            <a:r>
              <a:rPr lang="en-US" dirty="0"/>
              <a:t>I</a:t>
            </a:r>
            <a:r>
              <a:rPr lang="en-US" dirty="0" smtClean="0"/>
              <a:t>nstance and Clone </a:t>
            </a:r>
            <a:r>
              <a:rPr lang="en-US" dirty="0"/>
              <a:t>R</a:t>
            </a:r>
            <a:r>
              <a:rPr lang="en-US" dirty="0" smtClean="0"/>
              <a:t>epo or Run Locally</a:t>
            </a:r>
          </a:p>
          <a:p>
            <a:r>
              <a:rPr lang="en-US" dirty="0" smtClean="0"/>
              <a:t>Manual Start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[nodemon </a:t>
            </a:r>
            <a:r>
              <a:rPr lang="en-US" dirty="0" err="1" smtClean="0"/>
              <a:t>server.js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foreman </a:t>
            </a:r>
            <a:r>
              <a:rPr lang="en-US" dirty="0" err="1" smtClean="0"/>
              <a:t>server.js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Auto Start</a:t>
            </a:r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Procfile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Other considerations</a:t>
            </a:r>
          </a:p>
          <a:p>
            <a:pPr lvl="2"/>
            <a:r>
              <a:rPr lang="en-US" dirty="0" smtClean="0"/>
              <a:t>Multiple workers</a:t>
            </a:r>
          </a:p>
          <a:p>
            <a:pPr lvl="2"/>
            <a:r>
              <a:rPr lang="en-US" dirty="0" smtClean="0"/>
              <a:t>Load balancing…</a:t>
            </a:r>
          </a:p>
          <a:p>
            <a:r>
              <a:rPr lang="en-US" dirty="0" smtClean="0"/>
              <a:t>Alternate: HEROKU instead of AWS discussion…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Visualize Products</a:t>
            </a:r>
          </a:p>
          <a:p>
            <a:r>
              <a:rPr lang="en-US" dirty="0" smtClean="0"/>
              <a:t>Product Tagging</a:t>
            </a:r>
          </a:p>
          <a:p>
            <a:r>
              <a:rPr lang="en-US" dirty="0" smtClean="0"/>
              <a:t>Sharing Products</a:t>
            </a:r>
          </a:p>
          <a:p>
            <a:r>
              <a:rPr lang="en-US" dirty="0" smtClean="0"/>
              <a:t>Application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889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1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5" y="513236"/>
            <a:ext cx="7868546" cy="49738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911" y="300111"/>
            <a:ext cx="8141530" cy="7568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6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" y="1379211"/>
            <a:ext cx="8141082" cy="36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level API to shield complexity of lower level OGC interfaces</a:t>
            </a:r>
          </a:p>
          <a:p>
            <a:r>
              <a:rPr lang="en-US" dirty="0" smtClean="0"/>
              <a:t>Integrates with Facebook/Twitter for distribution/discovery/analytics</a:t>
            </a:r>
          </a:p>
          <a:p>
            <a:r>
              <a:rPr lang="en-US" dirty="0" smtClean="0"/>
              <a:t>You want to distribute Information</a:t>
            </a:r>
          </a:p>
          <a:p>
            <a:pPr lvl="1"/>
            <a:r>
              <a:rPr lang="en-US" dirty="0" smtClean="0"/>
              <a:t>Tell a 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7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likely to be one publisher per product</a:t>
            </a:r>
          </a:p>
          <a:p>
            <a:r>
              <a:rPr lang="en-US" dirty="0" smtClean="0"/>
              <a:t>GUI/Visualization more likely to be on the consumer side</a:t>
            </a:r>
          </a:p>
          <a:p>
            <a:r>
              <a:rPr lang="en-US" dirty="0" smtClean="0"/>
              <a:t>Product Page is critical for Publishing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Publisher Example working in standalone mode</a:t>
            </a:r>
          </a:p>
          <a:p>
            <a:pPr lvl="1"/>
            <a:r>
              <a:rPr lang="en-US" dirty="0" smtClean="0"/>
              <a:t>Note:  Consumer Example is in another section</a:t>
            </a:r>
          </a:p>
          <a:p>
            <a:r>
              <a:rPr lang="en-US" dirty="0" smtClean="0"/>
              <a:t>Publish Data from Radarsat2, EO1, L8, MODIS, DFO</a:t>
            </a:r>
          </a:p>
          <a:p>
            <a:r>
              <a:rPr lang="en-US" dirty="0" smtClean="0"/>
              <a:t>Make Shareable Products on Social Networks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Regional Publishers/Consumers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310857" y="3474677"/>
            <a:ext cx="0" cy="59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88399" y="3481056"/>
            <a:ext cx="1822458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OpenSearch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Streams </a:t>
            </a:r>
            <a:r>
              <a:rPr lang="en-US" dirty="0" smtClean="0"/>
              <a:t>+ Actions</a:t>
            </a:r>
          </a:p>
          <a:p>
            <a:r>
              <a:rPr lang="en-US" dirty="0" smtClean="0">
                <a:hlinkClick r:id="rId4"/>
              </a:rPr>
              <a:t>GeoJSON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Topojson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Vector format</a:t>
            </a:r>
          </a:p>
          <a:p>
            <a:r>
              <a:rPr lang="en-US" dirty="0" err="1" smtClean="0">
                <a:hlinkClick r:id="rId6"/>
              </a:rPr>
              <a:t>OpenStreetMap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MapBox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Facebook OpenGraph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Twitter API</a:t>
            </a:r>
            <a:endParaRPr lang="en-US" dirty="0" smtClean="0"/>
          </a:p>
          <a:p>
            <a:r>
              <a:rPr lang="en-US" dirty="0" err="1" smtClean="0">
                <a:hlinkClick r:id="rId10"/>
              </a:rPr>
              <a:t>GitHub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hlinkClick r:id="rId11"/>
              </a:rPr>
              <a:t>Node.js</a:t>
            </a:r>
            <a:r>
              <a:rPr lang="en-US" dirty="0" smtClean="0"/>
              <a:t>, </a:t>
            </a:r>
            <a:r>
              <a:rPr lang="en-US" dirty="0" err="1" smtClean="0">
                <a:hlinkClick r:id="rId12"/>
              </a:rPr>
              <a:t>Express.js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(server/client side)</a:t>
            </a:r>
          </a:p>
          <a:p>
            <a:pPr lvl="2"/>
            <a:r>
              <a:rPr lang="en-US" dirty="0" smtClean="0"/>
              <a:t>But consumers could be implemented in other languages such as Ruby, Java, Python…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Custom Maps, </a:t>
            </a:r>
            <a:r>
              <a:rPr lang="en-US" dirty="0" err="1" smtClean="0">
                <a:hlinkClick r:id="rId13"/>
              </a:rPr>
              <a:t>MapBox</a:t>
            </a:r>
            <a:r>
              <a:rPr lang="en-US" dirty="0" smtClean="0">
                <a:hlinkClick r:id="rId13"/>
              </a:rPr>
              <a:t> Studio</a:t>
            </a:r>
            <a:endParaRPr lang="en-US" dirty="0" smtClean="0"/>
          </a:p>
          <a:p>
            <a:pPr lvl="1"/>
            <a:r>
              <a:rPr lang="en-US" dirty="0" err="1" smtClean="0">
                <a:hlinkClick r:id="rId14"/>
              </a:rPr>
              <a:t>MapBox.js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D3.js</a:t>
            </a: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Facebook Login</a:t>
            </a:r>
          </a:p>
          <a:p>
            <a:r>
              <a:rPr lang="en-US" dirty="0" smtClean="0">
                <a:hlinkClick r:id="rId2"/>
              </a:rPr>
              <a:t>Create a Facebook App</a:t>
            </a:r>
            <a:r>
              <a:rPr lang="en-US" dirty="0" smtClean="0"/>
              <a:t> Publisher (and a Consumer)</a:t>
            </a:r>
          </a:p>
          <a:p>
            <a:pPr lvl="1"/>
            <a:r>
              <a:rPr lang="en-US" dirty="0" smtClean="0"/>
              <a:t>Get App ID/Secret</a:t>
            </a:r>
          </a:p>
          <a:p>
            <a:r>
              <a:rPr lang="en-US" dirty="0" smtClean="0"/>
              <a:t>Get Twitter Login</a:t>
            </a:r>
          </a:p>
          <a:p>
            <a:r>
              <a:rPr lang="en-US" dirty="0" smtClean="0">
                <a:hlinkClick r:id="rId3"/>
              </a:rPr>
              <a:t>Twitter Card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Get a MapBox Account</a:t>
            </a:r>
            <a:endParaRPr lang="en-US" dirty="0" smtClean="0"/>
          </a:p>
          <a:p>
            <a:pPr lvl="1"/>
            <a:r>
              <a:rPr lang="en-US" dirty="0" smtClean="0"/>
              <a:t>Get some map ids</a:t>
            </a:r>
          </a:p>
          <a:p>
            <a:r>
              <a:rPr lang="en-US" dirty="0" smtClean="0">
                <a:hlinkClick r:id="rId5"/>
              </a:rPr>
              <a:t>Papertrail </a:t>
            </a:r>
            <a:r>
              <a:rPr lang="en-US" dirty="0" smtClean="0"/>
              <a:t>for Logs</a:t>
            </a:r>
          </a:p>
          <a:p>
            <a:r>
              <a:rPr lang="en-US" dirty="0" err="1" smtClean="0">
                <a:hlinkClick r:id="rId6"/>
              </a:rPr>
              <a:t>GitHub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Account </a:t>
            </a:r>
          </a:p>
          <a:p>
            <a:pPr lvl="1"/>
            <a:r>
              <a:rPr lang="en-US" dirty="0" smtClean="0"/>
              <a:t>(Flood events… Landslide events..)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7737" cy="46428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 a Local Copy For Publisher App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Customize Local Copy As Necessary</a:t>
            </a:r>
          </a:p>
          <a:p>
            <a:r>
              <a:rPr lang="en-US" dirty="0" smtClean="0"/>
              <a:t>Setup ENV</a:t>
            </a:r>
          </a:p>
          <a:p>
            <a:r>
              <a:rPr lang="en-US" dirty="0" smtClean="0"/>
              <a:t>GIT Configuration Management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add/commit/push</a:t>
            </a:r>
          </a:p>
          <a:p>
            <a:pPr lvl="1"/>
            <a:r>
              <a:rPr lang="en-US" dirty="0" smtClean="0"/>
              <a:t>Create your own regional fork</a:t>
            </a:r>
          </a:p>
          <a:p>
            <a:pPr lvl="1"/>
            <a:r>
              <a:rPr lang="en-US" dirty="0" smtClean="0"/>
              <a:t>Collaborators make pull requests for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$WORKSHOP_DIR/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Customize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onfig.yaml</a:t>
            </a:r>
            <a:endParaRPr lang="en-US" dirty="0" smtClean="0"/>
          </a:p>
          <a:p>
            <a:pPr lvl="1"/>
            <a:r>
              <a:rPr lang="en-US" dirty="0" err="1" smtClean="0"/>
              <a:t>setting.js</a:t>
            </a:r>
            <a:endParaRPr lang="en-US" dirty="0" smtClean="0"/>
          </a:p>
          <a:p>
            <a:r>
              <a:rPr lang="en-US" dirty="0" smtClean="0"/>
              <a:t>Go through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Envs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export FACEBOOK_APP_SECRET=</a:t>
            </a:r>
          </a:p>
          <a:p>
            <a:r>
              <a:rPr lang="en-US" dirty="0"/>
              <a:t>export FACEBOOK_APP_ID=</a:t>
            </a:r>
          </a:p>
          <a:p>
            <a:r>
              <a:rPr lang="en-US" dirty="0"/>
              <a:t>export FACEBOOK_PROFILE_ID=</a:t>
            </a:r>
          </a:p>
          <a:p>
            <a:r>
              <a:rPr lang="en-US" dirty="0" smtClean="0"/>
              <a:t>export </a:t>
            </a:r>
            <a:r>
              <a:rPr lang="en-US" dirty="0"/>
              <a:t>TWITTER_SITE=</a:t>
            </a:r>
          </a:p>
          <a:p>
            <a:r>
              <a:rPr lang="en-US" dirty="0"/>
              <a:t>export TWITTER_SITE_ID=</a:t>
            </a:r>
          </a:p>
          <a:p>
            <a:r>
              <a:rPr lang="en-US" dirty="0"/>
              <a:t>export TWITTER_CREATOR=</a:t>
            </a:r>
          </a:p>
          <a:p>
            <a:r>
              <a:rPr lang="en-US" dirty="0"/>
              <a:t>export TWITTER_CREATOR_ID=</a:t>
            </a:r>
          </a:p>
          <a:p>
            <a:r>
              <a:rPr lang="en-US" dirty="0"/>
              <a:t>export TWITTER_DOMAIN=</a:t>
            </a:r>
          </a:p>
          <a:p>
            <a:r>
              <a:rPr lang="en-US" dirty="0"/>
              <a:t>export DATABASE_URL=</a:t>
            </a:r>
          </a:p>
          <a:p>
            <a:r>
              <a:rPr lang="en-US" dirty="0" smtClean="0"/>
              <a:t>export </a:t>
            </a:r>
            <a:r>
              <a:rPr lang="en-US" dirty="0"/>
              <a:t>COOKIEHASH</a:t>
            </a:r>
            <a:r>
              <a:rPr lang="en-US" dirty="0" smtClean="0"/>
              <a:t>=</a:t>
            </a:r>
          </a:p>
          <a:p>
            <a:r>
              <a:rPr lang="en-US" dirty="0" smtClean="0"/>
              <a:t>How to export </a:t>
            </a:r>
            <a:r>
              <a:rPr lang="en-US" dirty="0" err="1" smtClean="0"/>
              <a:t>envs</a:t>
            </a:r>
            <a:r>
              <a:rPr lang="en-US" dirty="0" smtClean="0"/>
              <a:t> using </a:t>
            </a:r>
            <a:r>
              <a:rPr lang="en-US" dirty="0" err="1" smtClean="0"/>
              <a:t>Heroku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561</Words>
  <Application>Microsoft Macintosh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Flood Mapping Workshop – Part II Open GeoSocial API</vt:lpstr>
      <vt:lpstr>Open GeoSocial API</vt:lpstr>
      <vt:lpstr>Workshop Goal</vt:lpstr>
      <vt:lpstr>Regional Publishers/Consumers</vt:lpstr>
      <vt:lpstr>Technology</vt:lpstr>
      <vt:lpstr>Pre-Requisites</vt:lpstr>
      <vt:lpstr>Getting Started</vt:lpstr>
      <vt:lpstr>Next Steps</vt:lpstr>
      <vt:lpstr>Set Envs</vt:lpstr>
      <vt:lpstr>Database</vt:lpstr>
      <vt:lpstr>Securing Publisher</vt:lpstr>
      <vt:lpstr>User Login</vt:lpstr>
      <vt:lpstr>Start Publisher</vt:lpstr>
      <vt:lpstr>Demo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Questions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– Part II Open GeoSocial API</dc:title>
  <dc:creator>Patrice Cappelaere</dc:creator>
  <cp:lastModifiedBy>Patrice Cappelaere</cp:lastModifiedBy>
  <cp:revision>27</cp:revision>
  <dcterms:created xsi:type="dcterms:W3CDTF">2014-09-19T14:45:44Z</dcterms:created>
  <dcterms:modified xsi:type="dcterms:W3CDTF">2014-09-22T18:43:00Z</dcterms:modified>
</cp:coreProperties>
</file>