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1" r:id="rId4"/>
    <p:sldId id="272" r:id="rId5"/>
    <p:sldId id="264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232042361_Author's_personal_copy_Height_Above_the_Nearest_Drainage__a_hydrologically_relevant_new_terrain_model" TargetMode="External"/><Relationship Id="rId3" Type="http://schemas.openxmlformats.org/officeDocument/2006/relationships/hyperlink" Target="http://www.authorstream.com/Presentation/kritikakothari-1967411-hand-hydrologically-relevant-new-terrain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iki.openstreetmap.org/wiki/OSM_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haper.org/" TargetMode="External"/><Relationship Id="rId4" Type="http://schemas.openxmlformats.org/officeDocument/2006/relationships/hyperlink" Target="http://d3js.org/" TargetMode="External"/><Relationship Id="rId5" Type="http://schemas.openxmlformats.org/officeDocument/2006/relationships/hyperlink" Target="https://www.mapbox.com/mapbox.js/api/v2.1.0/" TargetMode="External"/><Relationship Id="rId6" Type="http://schemas.openxmlformats.org/officeDocument/2006/relationships/hyperlink" Target="https://www.mapbox.com/mapbox-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pshaper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streetmap.org/wiki/Tag:natural=water" TargetMode="External"/><Relationship Id="rId4" Type="http://schemas.openxmlformats.org/officeDocument/2006/relationships/hyperlink" Target="http://tasks.hotosm.org" TargetMode="External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sm.openstreetmap.d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loodobservatory.colorado.edu/Version3/2014Bangladesh4178.html" TargetMode="External"/><Relationship Id="rId4" Type="http://schemas.openxmlformats.org/officeDocument/2006/relationships/hyperlink" Target="http://floodobservatory.colorado.edu/Version3/2014Bangladesh4178.tif" TargetMode="External"/><Relationship Id="rId5" Type="http://schemas.openxmlformats.org/officeDocument/2006/relationships/hyperlink" Target="https://www.mapbox.com/mapbox-studio" TargetMode="External"/><Relationship Id="rId6" Type="http://schemas.openxmlformats.org/officeDocument/2006/relationships/hyperlink" Target="https://api.tiles.mapbox.com/v4/cappelaere.2466f86b/page.html?access_token=pk.eyJ1IjoiY2FwcGVsYWVyZSIsImEiOiJxSjM5MEt3In0.9PYNJ8PzRclvtEh1jkqBuA%2310/25.1266/89.8311" TargetMode="External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odobservatory.colorado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https://github.com/vightel/gfc/tree/ma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arthexplorer.usgs.gov" TargetMode="External"/><Relationship Id="rId3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s.gsfc.nasa.gov/floodmap/" TargetMode="External"/><Relationship Id="rId3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 </a:t>
            </a:r>
            <a:br>
              <a:rPr lang="en-US" dirty="0" smtClean="0"/>
            </a:br>
            <a:r>
              <a:rPr lang="en-US" sz="2000" dirty="0" smtClean="0"/>
              <a:t>Sept 24-24, 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Beam Modes</a:t>
            </a:r>
          </a:p>
          <a:p>
            <a:r>
              <a:rPr lang="en-US" dirty="0" smtClean="0"/>
              <a:t>File Formats (SGF)</a:t>
            </a:r>
          </a:p>
          <a:p>
            <a:r>
              <a:rPr lang="en-US" dirty="0" smtClean="0"/>
              <a:t>Order Desk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 smtClean="0"/>
              <a:t> Regional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Regional Surface Reference </a:t>
            </a:r>
            <a:r>
              <a:rPr lang="en-US" smtClean="0"/>
              <a:t>Water Quick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Height Above Nearest Drainage</a:t>
            </a:r>
          </a:p>
          <a:p>
            <a:pPr lvl="1"/>
            <a:r>
              <a:rPr lang="en-US" dirty="0" smtClean="0"/>
              <a:t>Optional Map Layer </a:t>
            </a:r>
            <a:r>
              <a:rPr lang="en-US" dirty="0"/>
              <a:t>F</a:t>
            </a:r>
            <a:r>
              <a:rPr lang="en-US" dirty="0" smtClean="0"/>
              <a:t>or Visualization</a:t>
            </a:r>
          </a:p>
          <a:p>
            <a:pPr lvl="1"/>
            <a:r>
              <a:rPr lang="en-US" dirty="0" smtClean="0"/>
              <a:t>Could be updated at will (</a:t>
            </a:r>
            <a:r>
              <a:rPr lang="en-US" dirty="0" err="1"/>
              <a:t>W</a:t>
            </a:r>
            <a:r>
              <a:rPr lang="en-US" dirty="0" err="1" smtClean="0"/>
              <a:t>aterPedia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Laptop with PowerPoint, </a:t>
            </a:r>
            <a:r>
              <a:rPr lang="en-US" sz="1800" dirty="0" err="1" smtClean="0"/>
              <a:t>Git</a:t>
            </a:r>
            <a:r>
              <a:rPr lang="en-US" sz="1800" dirty="0" smtClean="0"/>
              <a:t>, </a:t>
            </a:r>
            <a:r>
              <a:rPr lang="en-US" sz="1800" dirty="0" err="1" smtClean="0"/>
              <a:t>Navicat</a:t>
            </a:r>
            <a:r>
              <a:rPr lang="en-US" sz="1800" dirty="0" smtClean="0"/>
              <a:t> or </a:t>
            </a:r>
            <a:r>
              <a:rPr lang="en-US" sz="1800" dirty="0" err="1" smtClean="0"/>
              <a:t>pgAdmin</a:t>
            </a:r>
            <a:r>
              <a:rPr lang="en-US" sz="1800" dirty="0" smtClean="0"/>
              <a:t>, </a:t>
            </a:r>
            <a:r>
              <a:rPr lang="en-US" sz="1800" dirty="0" err="1" smtClean="0"/>
              <a:t>TextMate</a:t>
            </a:r>
            <a:r>
              <a:rPr lang="en-US" sz="1800" dirty="0" smtClean="0"/>
              <a:t>/VIM</a:t>
            </a:r>
          </a:p>
          <a:p>
            <a:pPr lvl="1"/>
            <a:r>
              <a:rPr lang="en-US" sz="1800" dirty="0">
                <a:hlinkClick r:id="rId2"/>
              </a:rPr>
              <a:t>http://git-scm.com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http://www.navicat.com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http://www.pgadmin.org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>
                <a:hlinkClick r:id="rId5"/>
              </a:rPr>
              <a:t>http://macromates.com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Account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[I need to know your handle to make you collaborator]</a:t>
            </a:r>
          </a:p>
          <a:p>
            <a:pPr lvl="1"/>
            <a:r>
              <a:rPr lang="en-US" sz="1800" dirty="0">
                <a:hlinkClick r:id="rId6"/>
              </a:rPr>
              <a:t>https://github.com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800" dirty="0">
                <a:hlinkClick r:id="rId7"/>
              </a:rPr>
              <a:t>https://github.com/vightel</a:t>
            </a:r>
            <a:r>
              <a:rPr lang="en-US" sz="1800" dirty="0" smtClean="0">
                <a:hlinkClick r:id="rId7"/>
              </a:rPr>
              <a:t>/FloodMapsWorkshop.git</a:t>
            </a:r>
            <a:endParaRPr lang="en-US" sz="1800" dirty="0" smtClean="0"/>
          </a:p>
          <a:p>
            <a:pPr lvl="1"/>
            <a:r>
              <a:rPr lang="en-US" sz="1800" dirty="0" smtClean="0"/>
              <a:t>cd </a:t>
            </a:r>
            <a:r>
              <a:rPr lang="en-US" sz="1800" dirty="0" err="1" smtClean="0"/>
              <a:t>FloodMapsWorkshop</a:t>
            </a:r>
            <a:endParaRPr lang="en-US" sz="1800" dirty="0" smtClean="0"/>
          </a:p>
          <a:p>
            <a:pPr lvl="1"/>
            <a:r>
              <a:rPr lang="en-US" sz="1800" dirty="0" smtClean="0"/>
              <a:t>View </a:t>
            </a:r>
            <a:r>
              <a:rPr lang="en-US" sz="1800" dirty="0" err="1" smtClean="0"/>
              <a:t>FloodMappingWorkshop.pptx</a:t>
            </a:r>
            <a:endParaRPr lang="en-US" sz="1800" dirty="0"/>
          </a:p>
          <a:p>
            <a:r>
              <a:rPr lang="en-US" sz="1800" dirty="0" smtClean="0"/>
              <a:t>Account </a:t>
            </a:r>
            <a:r>
              <a:rPr lang="en-US" sz="1800" dirty="0"/>
              <a:t>on Amazon </a:t>
            </a:r>
            <a:r>
              <a:rPr lang="en-US" sz="1800" dirty="0" smtClean="0"/>
              <a:t>AWS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>
                <a:hlinkClick r:id="rId8"/>
              </a:rPr>
              <a:t>http://aws.amazon.com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Account on </a:t>
            </a:r>
            <a:r>
              <a:rPr lang="en-US" sz="1800" dirty="0" err="1" smtClean="0"/>
              <a:t>EarthExplorer</a:t>
            </a:r>
            <a:endParaRPr lang="en-US" sz="1800" dirty="0"/>
          </a:p>
          <a:p>
            <a:pPr marL="742950" lvl="2" indent="-342900"/>
            <a:r>
              <a:rPr lang="en-US" sz="1800" dirty="0" smtClean="0">
                <a:hlinkClick r:id="rId9"/>
              </a:rPr>
              <a:t>http</a:t>
            </a:r>
            <a:r>
              <a:rPr lang="en-US" sz="1800" dirty="0">
                <a:hlinkClick r:id="rId9"/>
              </a:rPr>
              <a:t>://earthexplorer.usgs.gov/</a:t>
            </a:r>
            <a:endParaRPr lang="en-US" sz="1800" dirty="0"/>
          </a:p>
          <a:p>
            <a:r>
              <a:rPr lang="en-US" sz="1800" dirty="0" smtClean="0"/>
              <a:t>Access to Radarsat-2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 Above Nearest Drainage (HAND)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854"/>
            <a:ext cx="8229600" cy="421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Reference: </a:t>
            </a:r>
          </a:p>
          <a:p>
            <a:pPr lvl="1"/>
            <a:r>
              <a:rPr lang="en-US" dirty="0" err="1" smtClean="0"/>
              <a:t>Renno</a:t>
            </a:r>
            <a:r>
              <a:rPr lang="en-US" dirty="0" smtClean="0"/>
              <a:t> &amp; al, 2008</a:t>
            </a:r>
          </a:p>
          <a:p>
            <a:pPr lvl="1"/>
            <a:r>
              <a:rPr lang="en-US" dirty="0" smtClean="0"/>
              <a:t>C.D. </a:t>
            </a:r>
            <a:r>
              <a:rPr lang="en-US" dirty="0" err="1" smtClean="0"/>
              <a:t>Renno</a:t>
            </a:r>
            <a:r>
              <a:rPr lang="en-US" dirty="0" smtClean="0"/>
              <a:t>, A.D. </a:t>
            </a:r>
            <a:r>
              <a:rPr lang="en-US" dirty="0" err="1" smtClean="0"/>
              <a:t>Nobre</a:t>
            </a:r>
            <a:r>
              <a:rPr lang="en-US" dirty="0" smtClean="0"/>
              <a:t>… Journal of Hydrology 2011.03.051 </a:t>
            </a:r>
          </a:p>
          <a:p>
            <a:r>
              <a:rPr lang="en-US" dirty="0" smtClean="0"/>
              <a:t>Paper</a:t>
            </a:r>
          </a:p>
          <a:p>
            <a:pPr lvl="1"/>
            <a:r>
              <a:rPr lang="en-US" sz="1400" dirty="0" smtClean="0">
                <a:hlinkClick r:id="rId2"/>
              </a:rPr>
              <a:t>http://www.researchgate.net/publication/232042361_Author%27s_personal_copy_Height_Above_the_Nearest_Drainage__a_hydrologically_relevant_new_terrain_model</a:t>
            </a:r>
            <a:endParaRPr lang="en-US" sz="1400" dirty="0" smtClean="0"/>
          </a:p>
          <a:p>
            <a:r>
              <a:rPr lang="en-US" dirty="0" smtClean="0"/>
              <a:t>Slide Presentation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://www.authorstream.com/Presentation/kritikakothari-1967411-hand-hydrologically-relevant-new-terrain-model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to use a conditioned DEM</a:t>
            </a:r>
          </a:p>
          <a:p>
            <a:r>
              <a:rPr lang="en-US" dirty="0" smtClean="0"/>
              <a:t>Had access to actual water reference</a:t>
            </a:r>
          </a:p>
          <a:p>
            <a:pPr lvl="1"/>
            <a:r>
              <a:rPr lang="en-US" dirty="0" smtClean="0"/>
              <a:t>No need to infer it and modify DEM to flow water</a:t>
            </a:r>
          </a:p>
          <a:p>
            <a:r>
              <a:rPr lang="en-US" dirty="0" smtClean="0"/>
              <a:t>Needed python code</a:t>
            </a:r>
          </a:p>
          <a:p>
            <a:r>
              <a:rPr lang="en-US" dirty="0" smtClean="0"/>
              <a:t>Can be regionally customized with better DEM/Water reference</a:t>
            </a:r>
          </a:p>
          <a:p>
            <a:r>
              <a:rPr lang="en-US" dirty="0" smtClean="0"/>
              <a:t>Any feedback is 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247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PDF, PNG, 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TIFF, KML/KMZ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err="1" smtClean="0"/>
              <a:t>TopoJSON</a:t>
            </a:r>
            <a:endParaRPr lang="en-US" dirty="0" smtClean="0"/>
          </a:p>
          <a:p>
            <a:r>
              <a:rPr lang="en-US" dirty="0" smtClean="0"/>
              <a:t>OSM XML bz2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470" y="1625942"/>
            <a:ext cx="3890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7F7F7F"/>
                </a:solidFill>
              </a:rPr>
              <a:t>No Data</a:t>
            </a:r>
            <a:endParaRPr lang="en-US" sz="3200" i="1" dirty="0">
              <a:solidFill>
                <a:srgbClr val="7F7F7F"/>
              </a:solidFill>
            </a:endParaRPr>
          </a:p>
          <a:p>
            <a:r>
              <a:rPr lang="en-US" sz="3200" i="1" dirty="0" err="1" smtClean="0">
                <a:solidFill>
                  <a:srgbClr val="7F7F7F"/>
                </a:solidFill>
              </a:rPr>
              <a:t>Rasters</a:t>
            </a:r>
            <a:r>
              <a:rPr lang="en-US" sz="3200" i="1" dirty="0" smtClean="0">
                <a:solidFill>
                  <a:srgbClr val="7F7F7F"/>
                </a:solidFill>
              </a:rPr>
              <a:t> Are Too Large</a:t>
            </a:r>
            <a:endParaRPr lang="en-US" sz="3200" i="1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062" y="2901371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http://geojson.org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https://github.com/mbostock/</a:t>
            </a:r>
            <a:r>
              <a:rPr lang="en-US" dirty="0" smtClean="0">
                <a:hlinkClick r:id="rId3"/>
              </a:rPr>
              <a:t>topojson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http://wiki.openstreetmap.org/wiki/</a:t>
            </a:r>
            <a:r>
              <a:rPr lang="en-US" dirty="0" smtClean="0">
                <a:hlinkClick r:id="rId4"/>
              </a:rPr>
              <a:t>OSM_XML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geojson.io</a:t>
            </a:r>
            <a:r>
              <a:rPr lang="en-US" dirty="0" smtClean="0"/>
              <a:t>  Note: Use Chrome as Browser</a:t>
            </a:r>
          </a:p>
          <a:p>
            <a:r>
              <a:rPr lang="en-US" dirty="0" err="1" smtClean="0">
                <a:hlinkClick r:id="rId3"/>
              </a:rPr>
              <a:t>mapshaper.org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>
                <a:hlinkClick r:id="rId4"/>
              </a:rPr>
              <a:t>D3.js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Mapbox.js</a:t>
            </a:r>
            <a:endParaRPr lang="en-US" dirty="0" smtClean="0"/>
          </a:p>
          <a:p>
            <a:r>
              <a:rPr lang="en-US" dirty="0" smtClean="0"/>
              <a:t>Design Studio &amp; Hosted Solutions</a:t>
            </a:r>
          </a:p>
          <a:p>
            <a:pPr lvl="1"/>
            <a:r>
              <a:rPr lang="en-US" dirty="0" err="1" smtClean="0">
                <a:hlinkClick r:id="rId6"/>
              </a:rPr>
              <a:t>Mapbox</a:t>
            </a:r>
            <a:r>
              <a:rPr lang="en-US" dirty="0" smtClean="0">
                <a:hlinkClick r:id="rId6"/>
              </a:rPr>
              <a:t>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Radarsat2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0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pPr lvl="1"/>
            <a:r>
              <a:rPr lang="en-US" sz="1300" dirty="0" err="1">
                <a:latin typeface="Courier"/>
                <a:cs typeface="Courier"/>
              </a:rPr>
              <a:t>radarsat_processing.py</a:t>
            </a:r>
            <a:r>
              <a:rPr lang="en-US" sz="1300" dirty="0">
                <a:latin typeface="Courier"/>
                <a:cs typeface="Courier"/>
              </a:rPr>
              <a:t> --scene RS2_OK33065_PK325251_DK290050_F6F_20120825_230857_HH_SGF -v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data</a:t>
            </a:r>
          </a:p>
          <a:p>
            <a:pPr lvl="2"/>
            <a:r>
              <a:rPr lang="en-US" dirty="0" smtClean="0"/>
              <a:t>Use HH data</a:t>
            </a:r>
          </a:p>
          <a:p>
            <a:pPr lvl="2"/>
            <a:r>
              <a:rPr lang="en-US" dirty="0" smtClean="0"/>
              <a:t>Threshold (mean/2)</a:t>
            </a:r>
          </a:p>
          <a:p>
            <a:pPr lvl="2"/>
            <a:r>
              <a:rPr lang="en-US" dirty="0" smtClean="0"/>
              <a:t>De-speckle (</a:t>
            </a:r>
            <a:r>
              <a:rPr lang="en-US" dirty="0"/>
              <a:t>M</a:t>
            </a:r>
            <a:r>
              <a:rPr lang="en-US" dirty="0" smtClean="0"/>
              <a:t>edian Filter)</a:t>
            </a:r>
          </a:p>
          <a:p>
            <a:pPr lvl="2"/>
            <a:r>
              <a:rPr lang="en-US" dirty="0" smtClean="0"/>
              <a:t>Morph and Smooth (octagon grey opening)</a:t>
            </a:r>
          </a:p>
          <a:p>
            <a:pPr lvl="2"/>
            <a:r>
              <a:rPr lang="en-US" dirty="0" err="1" smtClean="0"/>
              <a:t>Reproject</a:t>
            </a:r>
            <a:r>
              <a:rPr lang="en-US" dirty="0" smtClean="0"/>
              <a:t> to EPSG 4326</a:t>
            </a:r>
          </a:p>
          <a:p>
            <a:pPr lvl="2"/>
            <a:r>
              <a:rPr lang="en-US" dirty="0" smtClean="0"/>
              <a:t>Mask Out Coastal Data, Watersheds…</a:t>
            </a:r>
          </a:p>
          <a:p>
            <a:pPr lvl="2"/>
            <a:r>
              <a:rPr lang="en-US" dirty="0" smtClean="0"/>
              <a:t>Mask Out HAND</a:t>
            </a:r>
          </a:p>
          <a:p>
            <a:pPr lvl="2"/>
            <a:r>
              <a:rPr lang="en-US" dirty="0" smtClean="0"/>
              <a:t>Convert to </a:t>
            </a:r>
            <a:r>
              <a:rPr lang="en-US" dirty="0" err="1" smtClean="0"/>
              <a:t>topojson</a:t>
            </a:r>
            <a:r>
              <a:rPr lang="en-US" dirty="0" smtClean="0"/>
              <a:t> and simplify 50%</a:t>
            </a:r>
          </a:p>
          <a:p>
            <a:pPr lvl="2"/>
            <a:r>
              <a:rPr lang="en-US" dirty="0" smtClean="0"/>
              <a:t>Generate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Topojson</a:t>
            </a:r>
            <a:endParaRPr lang="en-US" dirty="0" smtClean="0"/>
          </a:p>
          <a:p>
            <a:pPr lvl="1"/>
            <a:r>
              <a:rPr lang="en-US" dirty="0" err="1" smtClean="0"/>
              <a:t>surface_water.topojson.gz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surface_water.json.gz</a:t>
            </a:r>
            <a:endParaRPr lang="en-US" dirty="0" smtClean="0"/>
          </a:p>
          <a:p>
            <a:r>
              <a:rPr lang="en-US" dirty="0" smtClean="0"/>
              <a:t>OSM XML</a:t>
            </a:r>
          </a:p>
          <a:p>
            <a:pPr lvl="1"/>
            <a:r>
              <a:rPr lang="en-US" dirty="0" smtClean="0"/>
              <a:t>surface_water.osm.bz2</a:t>
            </a:r>
          </a:p>
          <a:p>
            <a:r>
              <a:rPr lang="en-US" dirty="0" smtClean="0"/>
              <a:t>Thumbnail (Facebook)</a:t>
            </a:r>
          </a:p>
          <a:p>
            <a:pPr lvl="1"/>
            <a:r>
              <a:rPr lang="en-US" dirty="0" err="1"/>
              <a:t>surface_water_osm.png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sm</a:t>
            </a:r>
            <a:r>
              <a:rPr lang="en-US" dirty="0" smtClean="0"/>
              <a:t> marshes and water layers…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mapshaper.org</a:t>
            </a:r>
            <a:endParaRPr lang="en-US" dirty="0"/>
          </a:p>
          <a:p>
            <a:r>
              <a:rPr lang="en-US" dirty="0" smtClean="0">
                <a:hlinkClick r:id="rId3"/>
              </a:rPr>
              <a:t>geojson.io</a:t>
            </a:r>
            <a:r>
              <a:rPr lang="en-US" dirty="0" smtClean="0"/>
              <a:t>  </a:t>
            </a:r>
            <a:r>
              <a:rPr lang="en-US" dirty="0"/>
              <a:t>Note: Use Chrome as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topojson</a:t>
            </a:r>
            <a:r>
              <a:rPr lang="en-US" dirty="0" smtClean="0"/>
              <a:t> or </a:t>
            </a:r>
            <a:r>
              <a:rPr lang="en-US" dirty="0" err="1" smtClean="0"/>
              <a:t>geojson</a:t>
            </a:r>
            <a:r>
              <a:rPr lang="en-US" dirty="0" smtClean="0"/>
              <a:t> file onto browser</a:t>
            </a:r>
          </a:p>
          <a:p>
            <a:pPr lvl="1"/>
            <a:r>
              <a:rPr lang="en-US" dirty="0" smtClean="0"/>
              <a:t>Play with simplification of </a:t>
            </a:r>
            <a:r>
              <a:rPr lang="en-US" dirty="0" err="1" smtClean="0"/>
              <a:t>mapshaper</a:t>
            </a:r>
            <a:endParaRPr lang="en-US" dirty="0" smtClean="0"/>
          </a:p>
          <a:p>
            <a:pPr lvl="1"/>
            <a:r>
              <a:rPr lang="en-US" dirty="0" smtClean="0"/>
              <a:t>Quick annotate and share with </a:t>
            </a:r>
            <a:r>
              <a:rPr lang="en-US" dirty="0" err="1" smtClean="0"/>
              <a:t>geojson.io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urface_water_o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53" y="4500109"/>
            <a:ext cx="1973966" cy="20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1143000"/>
          </a:xfrm>
        </p:spPr>
        <p:txBody>
          <a:bodyPr/>
          <a:lstStyle/>
          <a:p>
            <a:r>
              <a:rPr lang="en-US" dirty="0" smtClean="0"/>
              <a:t>JOSM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Load surface_water.os.bz2 directly</a:t>
            </a:r>
          </a:p>
          <a:p>
            <a:r>
              <a:rPr lang="en-US" dirty="0" smtClean="0"/>
              <a:t>Check OSM </a:t>
            </a:r>
            <a:r>
              <a:rPr lang="en-US" dirty="0" smtClean="0">
                <a:hlinkClick r:id="rId3"/>
              </a:rPr>
              <a:t>Tagging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WaterPedia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Improve Reference Surface Water</a:t>
            </a:r>
          </a:p>
          <a:p>
            <a:pPr lvl="1"/>
            <a:r>
              <a:rPr lang="en-US" dirty="0" smtClean="0"/>
              <a:t>Connect to Private OSM runtime…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4"/>
              </a:rPr>
              <a:t>Crowd Sourcing </a:t>
            </a:r>
            <a:r>
              <a:rPr lang="en-US" dirty="0" smtClean="0"/>
              <a:t>V&amp;V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84" y="170330"/>
            <a:ext cx="996869" cy="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DFO Flood Maps and Flood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Dartmouth Flood Observatory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Pakistan Flood 2014</a:t>
            </a:r>
            <a:endParaRPr lang="en-US" dirty="0" smtClean="0"/>
          </a:p>
          <a:p>
            <a:pPr lvl="1"/>
            <a:r>
              <a:rPr lang="en-US" dirty="0" smtClean="0"/>
              <a:t>Get Simplified </a:t>
            </a:r>
            <a:r>
              <a:rPr lang="en-US" dirty="0" err="1" smtClean="0">
                <a:hlinkClick r:id="rId4"/>
              </a:rPr>
              <a:t>GeoTIFF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topojson</a:t>
            </a:r>
            <a:r>
              <a:rPr lang="en-US" dirty="0" smtClean="0"/>
              <a:t> (and </a:t>
            </a:r>
            <a:r>
              <a:rPr lang="en-US" dirty="0" err="1" smtClean="0"/>
              <a:t>geojson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dfo_watermap.py</a:t>
            </a:r>
            <a:r>
              <a:rPr lang="en-US" dirty="0"/>
              <a:t> -v --scene </a:t>
            </a:r>
            <a:r>
              <a:rPr lang="en-US" dirty="0" smtClean="0"/>
              <a:t>2014Bangladesh4178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>
                <a:hlinkClick r:id="rId5"/>
              </a:rPr>
              <a:t>Mapbox</a:t>
            </a:r>
            <a:r>
              <a:rPr lang="en-US" dirty="0" smtClean="0">
                <a:hlinkClick r:id="rId5"/>
              </a:rPr>
              <a:t> Studio</a:t>
            </a:r>
            <a:endParaRPr lang="en-US" dirty="0" smtClean="0"/>
          </a:p>
          <a:p>
            <a:r>
              <a:rPr lang="en-US" dirty="0" smtClean="0"/>
              <a:t>Generate/Publish </a:t>
            </a:r>
            <a:r>
              <a:rPr lang="en-US" dirty="0" smtClean="0">
                <a:hlinkClick r:id="rId6"/>
              </a:rPr>
              <a:t>Style </a:t>
            </a:r>
            <a:r>
              <a:rPr lang="en-US" sz="2000" dirty="0" smtClean="0"/>
              <a:t>(requires </a:t>
            </a:r>
            <a:r>
              <a:rPr lang="en-US" sz="2000" dirty="0" err="1" smtClean="0"/>
              <a:t>Mapbox</a:t>
            </a:r>
            <a:r>
              <a:rPr lang="en-US" sz="2000" dirty="0" smtClean="0"/>
              <a:t> Account)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849" y="5794375"/>
            <a:ext cx="298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222" cy="1613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GeoJSON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GitHUB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Distributed Flood Records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2912"/>
            <a:ext cx="8229600" cy="40032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Global Flood Catalog Demo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51707"/>
              </p:ext>
            </p:extLst>
          </p:nvPr>
        </p:nvGraphicFramePr>
        <p:xfrm>
          <a:off x="363104" y="1176580"/>
          <a:ext cx="8573454" cy="505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9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Limaye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MSFC-ZP11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ZP11ashutosh.limaye@nasa.gov</a:t>
                      </a:r>
                      <a:endParaRPr lang="en-US" dirty="0"/>
                    </a:p>
                  </a:txBody>
                  <a:tcPr/>
                </a:tc>
              </a:tr>
              <a:tr h="560949">
                <a:tc>
                  <a:txBody>
                    <a:bodyPr/>
                    <a:lstStyle/>
                    <a:p>
                      <a:r>
                        <a:rPr lang="en-US" dirty="0" smtClean="0"/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UNIV Alabama Huntsville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eric.anderson@nasa.gov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UNIV Alabama Huntsville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1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68" y="274638"/>
            <a:ext cx="70671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USGS Earth Explorer</a:t>
            </a:r>
            <a:br>
              <a:rPr lang="en-US" dirty="0" smtClean="0"/>
            </a:br>
            <a:r>
              <a:rPr lang="en-US" dirty="0" smtClean="0"/>
              <a:t>EO-1 and Landsat-8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</a:p>
          <a:p>
            <a:pPr lvl="1"/>
            <a:r>
              <a:rPr lang="en-US" sz="2000" dirty="0" smtClean="0"/>
              <a:t>Account on </a:t>
            </a:r>
            <a:r>
              <a:rPr lang="en-US" sz="2000" dirty="0" smtClean="0">
                <a:hlinkClick r:id="rId2"/>
              </a:rPr>
              <a:t>EarthExplorer</a:t>
            </a:r>
            <a:endParaRPr lang="en-US" sz="2000" dirty="0" smtClean="0"/>
          </a:p>
          <a:p>
            <a:pPr lvl="1"/>
            <a:r>
              <a:rPr lang="en-US" sz="2000" dirty="0" smtClean="0"/>
              <a:t>Tables loaded in database</a:t>
            </a:r>
          </a:p>
          <a:p>
            <a:r>
              <a:rPr lang="en-US" dirty="0" smtClean="0"/>
              <a:t>Get archived scenes from EO-1, L8… in CSV formats for your AOI and &lt;10% clouds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 them in the database to allow for on-demand processing</a:t>
            </a:r>
          </a:p>
          <a:p>
            <a:pPr lvl="1"/>
            <a:r>
              <a:rPr lang="en-US" sz="2000" dirty="0" smtClean="0"/>
              <a:t>Update on a regular basis</a:t>
            </a:r>
          </a:p>
          <a:p>
            <a:r>
              <a:rPr lang="en-US" dirty="0" smtClean="0"/>
              <a:t>Or manually select/download scenes for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" y="274638"/>
            <a:ext cx="180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Manual Landsat-8 Flood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an </a:t>
            </a:r>
            <a:r>
              <a:rPr lang="en-US" dirty="0" smtClean="0"/>
              <a:t>Landsat-8 </a:t>
            </a:r>
            <a:r>
              <a:rPr lang="en-US" dirty="0"/>
              <a:t>&lt;scene&gt;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</a:t>
            </a:r>
            <a:r>
              <a:rPr lang="en-US" sz="1200" dirty="0">
                <a:latin typeface="Courier"/>
                <a:cs typeface="Courier"/>
              </a:rPr>
              <a:t>$WORKSHOP_DIR/data</a:t>
            </a:r>
            <a:r>
              <a:rPr lang="en-US" sz="1200" dirty="0" smtClean="0">
                <a:latin typeface="Courier"/>
                <a:cs typeface="Courier"/>
              </a:rPr>
              <a:t>/l8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</a:t>
            </a:r>
            <a:r>
              <a:rPr lang="en-US" sz="1200" dirty="0">
                <a:latin typeface="Courier"/>
                <a:cs typeface="Courier"/>
              </a:rPr>
              <a:t>or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&lt;scene&gt;.</a:t>
            </a:r>
            <a:r>
              <a:rPr lang="en-US" sz="1200" dirty="0" err="1">
                <a:latin typeface="Courier"/>
                <a:cs typeface="Courier"/>
              </a:rPr>
              <a:t>tgz</a:t>
            </a:r>
            <a:r>
              <a:rPr lang="en-US" sz="1200" dirty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  <a:endParaRPr lang="hu-HU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Generate Composite for V&amp;</a:t>
            </a:r>
            <a:r>
              <a:rPr lang="en-US" sz="1200" dirty="0" smtClean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4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3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2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6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4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</a:t>
            </a:r>
            <a:r>
              <a:rPr lang="fi-FI" sz="1200" dirty="0" err="1" smtClean="0">
                <a:latin typeface="Courier"/>
                <a:cs typeface="Courier"/>
              </a:rPr>
              <a:t>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7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4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</a:t>
            </a:r>
            <a:r>
              <a:rPr lang="en-US" sz="1200" dirty="0" smtClean="0">
                <a:latin typeface="Courier"/>
                <a:cs typeface="Courier"/>
              </a:rPr>
              <a:t>Process it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&gt;landsat8_toa_watermap.py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&gt;landsat8_to_topojson.py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Algorithm is using MNDWI and </a:t>
            </a:r>
            <a:r>
              <a:rPr lang="en-US" sz="1200" dirty="0" smtClean="0">
                <a:cs typeface="Courier"/>
              </a:rPr>
              <a:t>TOA, uses internal cloud masking (</a:t>
            </a:r>
            <a:r>
              <a:rPr lang="en-US" sz="1200" dirty="0" err="1" smtClean="0">
                <a:cs typeface="Courier"/>
              </a:rPr>
              <a:t>bqa</a:t>
            </a:r>
            <a:r>
              <a:rPr lang="en-US" sz="1200" dirty="0" smtClean="0">
                <a:cs typeface="Courier"/>
              </a:rPr>
              <a:t>)</a:t>
            </a:r>
            <a:endParaRPr lang="en-US" sz="1200" dirty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HAND masking could be added </a:t>
            </a:r>
            <a:r>
              <a:rPr lang="en-US" sz="1200" dirty="0" smtClean="0">
                <a:cs typeface="Courier"/>
              </a:rPr>
              <a:t>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  <a:endParaRPr lang="en-US" sz="12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85" y="92022"/>
            <a:ext cx="2116994" cy="11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Manual EO-1 Flood Mapping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an EO-</a:t>
            </a:r>
            <a:r>
              <a:rPr lang="en-US" dirty="0"/>
              <a:t>1 </a:t>
            </a:r>
            <a:r>
              <a:rPr lang="en-US" dirty="0" smtClean="0"/>
              <a:t>&lt;scene&gt;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$WORKSHOP_DIR/data/eo1_ali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or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r>
              <a:rPr lang="en-US" sz="1200" dirty="0" smtClean="0">
                <a:latin typeface="Courier"/>
                <a:cs typeface="Courier"/>
              </a:rPr>
              <a:t> &lt;scene&gt;.</a:t>
            </a:r>
            <a:r>
              <a:rPr lang="en-US" sz="1200" dirty="0" err="1" smtClean="0">
                <a:latin typeface="Courier"/>
                <a:cs typeface="Courier"/>
              </a:rPr>
              <a:t>tgz</a:t>
            </a:r>
            <a:r>
              <a:rPr lang="en-US" sz="1200" dirty="0" smtClean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Composite for V&amp;V [ 5-4-3 for example]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&gt;eo1_ali_composite.py </a:t>
            </a:r>
            <a:r>
              <a:rPr lang="en-US" sz="1200" dirty="0">
                <a:latin typeface="Courier"/>
                <a:cs typeface="Courier"/>
              </a:rPr>
              <a:t>--scene EO1A0090472014197110P0_SG1_01 --red 5 --green 4 --blue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Cloud Mask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&gt;eo1_ali_cloudmask.py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Water map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&gt;eo1_ali_watermap.py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Flood vectors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&gt;eo1_to_topojson.py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 err="1">
                <a:latin typeface="Courier"/>
                <a:cs typeface="Courier"/>
              </a:rPr>
              <a:t>BrowseImage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en-US" sz="1200" dirty="0" smtClean="0">
                <a:latin typeface="Courier"/>
                <a:cs typeface="Courier"/>
              </a:rPr>
              <a:t>EO1A0090472014197110P0_SG1_01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 smtClean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ALI Instrument for wider coverage ~35sqkm @30m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Algorithm uses </a:t>
            </a:r>
            <a:r>
              <a:rPr lang="en-US" sz="1200" dirty="0" smtClean="0">
                <a:cs typeface="Courier"/>
              </a:rPr>
              <a:t>MNDWI and TOA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HAND masking could be added 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Results could be improved with Atmospheric Correction and Co-</a:t>
            </a:r>
            <a:r>
              <a:rPr lang="en-US" sz="1200" dirty="0" smtClean="0">
                <a:cs typeface="Courier"/>
              </a:rPr>
              <a:t>Registration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Needs Haze removal if </a:t>
            </a:r>
            <a:r>
              <a:rPr lang="en-US" sz="1200" smtClean="0">
                <a:cs typeface="Courier"/>
              </a:rPr>
              <a:t>ATCOR is not used…</a:t>
            </a:r>
            <a:endParaRPr lang="en-US" sz="1200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5" y="156439"/>
            <a:ext cx="1691629" cy="10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26"/>
            <a:ext cx="8229600" cy="865501"/>
          </a:xfrm>
        </p:spPr>
        <p:txBody>
          <a:bodyPr/>
          <a:lstStyle/>
          <a:p>
            <a:r>
              <a:rPr lang="en-US" dirty="0" smtClean="0"/>
              <a:t>MODIS Flood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052"/>
            <a:ext cx="8229600" cy="430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 To NASA </a:t>
            </a:r>
            <a:r>
              <a:rPr lang="en-US" sz="2800" dirty="0" smtClean="0">
                <a:hlinkClick r:id="rId2"/>
              </a:rPr>
              <a:t>OAS </a:t>
            </a:r>
            <a:r>
              <a:rPr lang="en-US" sz="2800" dirty="0" smtClean="0"/>
              <a:t>Server</a:t>
            </a:r>
          </a:p>
          <a:p>
            <a:pPr marL="0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your </a:t>
            </a:r>
            <a:r>
              <a:rPr lang="en-US" sz="2400" dirty="0" smtClean="0"/>
              <a:t>Tile </a:t>
            </a:r>
            <a:r>
              <a:rPr lang="en-US" sz="2400" dirty="0"/>
              <a:t>of </a:t>
            </a:r>
            <a:r>
              <a:rPr lang="en-US" sz="2400" dirty="0" smtClean="0"/>
              <a:t>Interest </a:t>
            </a:r>
          </a:p>
          <a:p>
            <a:pPr marL="0" indent="0">
              <a:buNone/>
            </a:pPr>
            <a:r>
              <a:rPr lang="en-US" sz="2400" dirty="0" smtClean="0"/>
              <a:t>Select 2</a:t>
            </a:r>
            <a:r>
              <a:rPr lang="en-US" sz="2400" dirty="0"/>
              <a:t>-day </a:t>
            </a:r>
            <a:r>
              <a:rPr lang="en-US" sz="2400" dirty="0" smtClean="0"/>
              <a:t>product composite</a:t>
            </a:r>
          </a:p>
          <a:p>
            <a:pPr marL="0" indent="0">
              <a:buNone/>
            </a:pPr>
            <a:r>
              <a:rPr lang="en-US" sz="2400" dirty="0" smtClean="0"/>
              <a:t>Select year </a:t>
            </a:r>
            <a:r>
              <a:rPr lang="en-US" sz="2400" dirty="0"/>
              <a:t>and day of </a:t>
            </a:r>
            <a:r>
              <a:rPr lang="en-US" sz="2400" dirty="0" smtClean="0"/>
              <a:t>year</a:t>
            </a:r>
          </a:p>
          <a:p>
            <a:pPr marL="0" indent="0">
              <a:buNone/>
            </a:pPr>
            <a:r>
              <a:rPr lang="en-US" sz="2400" dirty="0" smtClean="0"/>
              <a:t>Download MWP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 </a:t>
            </a:r>
            <a:r>
              <a:rPr lang="en-US" sz="2400" dirty="0"/>
              <a:t>to ~/data/</a:t>
            </a:r>
            <a:r>
              <a:rPr lang="en-US" sz="2400" dirty="0" err="1"/>
              <a:t>modis</a:t>
            </a:r>
            <a:r>
              <a:rPr lang="en-US" sz="2400" dirty="0"/>
              <a:t>/YYYY/</a:t>
            </a:r>
            <a:r>
              <a:rPr lang="en-US" sz="2400" dirty="0" err="1"/>
              <a:t>doy</a:t>
            </a:r>
            <a:r>
              <a:rPr lang="en-US" sz="2400" dirty="0"/>
              <a:t>/</a:t>
            </a:r>
            <a:r>
              <a:rPr lang="en-US" sz="2400" dirty="0" smtClean="0"/>
              <a:t>TILE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urier"/>
                <a:cs typeface="Courier"/>
              </a:rPr>
              <a:t>&gt;cd </a:t>
            </a:r>
            <a:r>
              <a:rPr lang="en-US" sz="2000" dirty="0">
                <a:latin typeface="Courier"/>
                <a:cs typeface="Courier"/>
              </a:rPr>
              <a:t>$WORKSHOP_DIR/python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modis.py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-y 2012 -d 234 -t 080W020N -p 2 </a:t>
            </a:r>
            <a:r>
              <a:rPr lang="en-US" sz="2000" dirty="0" smtClean="0">
                <a:latin typeface="Courier"/>
                <a:cs typeface="Courier"/>
              </a:rPr>
              <a:t>–v</a:t>
            </a:r>
          </a:p>
          <a:p>
            <a:pPr marL="0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NOTES</a:t>
            </a:r>
            <a:r>
              <a:rPr lang="en-US" sz="2000" dirty="0" smtClean="0"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You really need to mask the Coastal Waters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add HAND (see radarsat-2)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remove Tile limitation and just support user AOI request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This should really be done on the OAS side (and support global </a:t>
            </a:r>
            <a:r>
              <a:rPr lang="en-US" sz="2000" dirty="0" err="1" smtClean="0">
                <a:cs typeface="Courier"/>
              </a:rPr>
              <a:t>vectorization</a:t>
            </a:r>
            <a:r>
              <a:rPr lang="en-US" sz="2000" dirty="0" smtClean="0">
                <a:cs typeface="Courier"/>
              </a:rPr>
              <a:t>)</a:t>
            </a:r>
            <a:endParaRPr lang="en-US" sz="20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overall architecture for disasters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floodmap</a:t>
            </a:r>
            <a:r>
              <a:rPr lang="en-US" dirty="0" smtClean="0"/>
              <a:t> processing, visualization and distribution</a:t>
            </a:r>
          </a:p>
          <a:p>
            <a:r>
              <a:rPr lang="en-US" dirty="0" smtClean="0"/>
              <a:t>Understand </a:t>
            </a:r>
            <a:r>
              <a:rPr lang="en-US" dirty="0"/>
              <a:t>current issues and limitations</a:t>
            </a:r>
          </a:p>
          <a:p>
            <a:r>
              <a:rPr lang="en-US" dirty="0" smtClean="0"/>
              <a:t>Be able [eventually] to instantiate a regional node to process, visualize and distribute GEOSS </a:t>
            </a:r>
            <a:r>
              <a:rPr lang="en-US" dirty="0" err="1" smtClean="0"/>
              <a:t>floodmap</a:t>
            </a:r>
            <a:r>
              <a:rPr lang="en-US" dirty="0" smtClean="0"/>
              <a:t> products from various satellites (Radarsat-2, EO-1, L8, MODIS…) or sites such DFO, OAS…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1460</Words>
  <Application>Microsoft Macintosh PowerPoint</Application>
  <PresentationFormat>On-screen Show (4:3)</PresentationFormat>
  <Paragraphs>371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Flood Mapping Workshop Huntsville, AL  Sept 24-24, 2014</vt:lpstr>
      <vt:lpstr>Pre-Requisites</vt:lpstr>
      <vt:lpstr>Participants</vt:lpstr>
      <vt:lpstr>Goals and Expectations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  <vt:lpstr>Radarsat-2</vt:lpstr>
      <vt:lpstr>OpenStreetMap Regional Database</vt:lpstr>
      <vt:lpstr>Height Above Nearest Drainage (HAND)</vt:lpstr>
      <vt:lpstr>Why A New HAND?</vt:lpstr>
      <vt:lpstr>File Formats</vt:lpstr>
      <vt:lpstr>Visualization Tools</vt:lpstr>
      <vt:lpstr>Radarsat2 Processing</vt:lpstr>
      <vt:lpstr>Radarsat-2 Artifacts</vt:lpstr>
      <vt:lpstr>Visualize It</vt:lpstr>
      <vt:lpstr>JOSM</vt:lpstr>
      <vt:lpstr>DFO Flood Maps and Flood Events</vt:lpstr>
      <vt:lpstr>GeoJSON and GitHUB for Distributed Flood Records</vt:lpstr>
      <vt:lpstr>USGS Earth Explorer EO-1 and Landsat-8 Data Sets</vt:lpstr>
      <vt:lpstr>Manual Landsat-8 Flood Mapping</vt:lpstr>
      <vt:lpstr>Manual EO-1 Flood Mapping</vt:lpstr>
      <vt:lpstr>MODIS Flood Maps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66</cp:revision>
  <dcterms:created xsi:type="dcterms:W3CDTF">2014-06-27T14:00:39Z</dcterms:created>
  <dcterms:modified xsi:type="dcterms:W3CDTF">2014-09-17T15:57:16Z</dcterms:modified>
</cp:coreProperties>
</file>