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4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70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8" d="100"/>
          <a:sy n="158" d="100"/>
        </p:scale>
        <p:origin x="-104" y="-1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AE0EB-25CF-2F46-843C-1A0CFED83F3C}" type="datetimeFigureOut">
              <a:rPr lang="en-US" smtClean="0"/>
              <a:t>8/11/14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D4E23A-57BC-3749-9DFB-8B608015B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891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762B48-3789-7C45-9DAE-CD684899197F}" type="datetimeFigureOut">
              <a:rPr lang="en-US" smtClean="0"/>
              <a:t>8/11/14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82AA1-775A-1E44-8E2C-96756FEE5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848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C590E-73E6-BE4C-8D17-32B84AC12780}" type="datetime1">
              <a:rPr lang="en-US" smtClean="0"/>
              <a:t>8/11/14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77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5A434-B217-3043-9FB0-91DFE224FB01}" type="datetime1">
              <a:rPr lang="en-US" smtClean="0"/>
              <a:t>8/11/14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6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8034-2EFD-7D4F-993E-D3A003C8BD11}" type="datetime1">
              <a:rPr lang="en-US" smtClean="0"/>
              <a:t>8/11/14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42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77CD-2479-6842-BB82-2B2C44E50D47}" type="datetime1">
              <a:rPr lang="en-US" smtClean="0"/>
              <a:t>8/11/14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41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555FD-18D1-2643-AB9E-55E248901A68}" type="datetime1">
              <a:rPr lang="en-US" smtClean="0"/>
              <a:t>8/11/14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87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77C15-3837-304F-AEA1-ADC2CE3CD97D}" type="datetime1">
              <a:rPr lang="en-US" smtClean="0"/>
              <a:t>8/11/14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35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ED786-5B7C-B746-963E-20BE429A27AB}" type="datetime1">
              <a:rPr lang="en-US" smtClean="0"/>
              <a:t>8/11/14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36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C2FAC-F4B8-9A46-B70E-D63E2DA89B64}" type="datetime1">
              <a:rPr lang="en-US" smtClean="0"/>
              <a:t>8/11/14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883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06D41-9135-5E49-A615-CFE82CA54C9F}" type="datetime1">
              <a:rPr lang="en-US" smtClean="0"/>
              <a:t>8/11/14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82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5204B-8A87-D642-B331-44BEE290161B}" type="datetime1">
              <a:rPr lang="en-US" smtClean="0"/>
              <a:t>8/11/14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956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05E3-367C-264F-A8DB-24E665D4FE9E}" type="datetime1">
              <a:rPr lang="en-US" smtClean="0"/>
              <a:t>8/11/14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964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64-3227-5A47-B9A6-3A5D78D09B8E}" type="datetime1">
              <a:rPr lang="en-US" smtClean="0"/>
              <a:t>8/11/14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A4A47-3CE9-9541-865B-5C4AF75C5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88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tuart.w.frye@nasa.gov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hyperlink" Target="mailto:pat@cappelaere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appelaere.wistia.com/medias/faz1hi8bpu" TargetMode="External"/><Relationship Id="rId3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5.png"/><Relationship Id="rId1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0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20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cappelaere.wistia.com/medias/99i4bqn6fa" TargetMode="Externa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Flood Mapping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Pat Cappelaere / Stu Frye</a:t>
            </a:r>
          </a:p>
          <a:p>
            <a:r>
              <a:rPr lang="en-US" dirty="0" smtClean="0">
                <a:hlinkClick r:id="rId2"/>
              </a:rPr>
              <a:t>pat@cappelaere.com</a:t>
            </a:r>
            <a:endParaRPr lang="en-US" dirty="0" smtClean="0"/>
          </a:p>
          <a:p>
            <a:r>
              <a:rPr lang="en-US" dirty="0">
                <a:hlinkClick r:id="rId3"/>
              </a:rPr>
              <a:t>stuart.w.frye@</a:t>
            </a:r>
            <a:r>
              <a:rPr lang="en-US" dirty="0" smtClean="0">
                <a:hlinkClick r:id="rId3"/>
              </a:rPr>
              <a:t>nasa.gov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067" y="191996"/>
            <a:ext cx="1558357" cy="155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162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OJO-</a:t>
            </a:r>
            <a:r>
              <a:rPr lang="en-US" dirty="0" err="1" smtClean="0"/>
              <a:t>GeoApp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687" y="1417638"/>
            <a:ext cx="6829114" cy="478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785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41338"/>
          </a:xfrm>
        </p:spPr>
        <p:txBody>
          <a:bodyPr>
            <a:normAutofit/>
          </a:bodyPr>
          <a:lstStyle/>
          <a:p>
            <a:r>
              <a:rPr lang="en-US" dirty="0" smtClean="0"/>
              <a:t>Goal Today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365" y="2376614"/>
            <a:ext cx="1270000" cy="127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7800" y="1186716"/>
            <a:ext cx="1854200" cy="1092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0760" y="2522074"/>
            <a:ext cx="1198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Radarsat-2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660729" y="2735208"/>
            <a:ext cx="6927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08535" y="5057728"/>
            <a:ext cx="59761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Infrastructure</a:t>
            </a:r>
            <a:r>
              <a:rPr lang="en-US" dirty="0" smtClean="0"/>
              <a:t>: Amazon Web Service (AWS) </a:t>
            </a:r>
            <a:r>
              <a:rPr lang="en-US" dirty="0" smtClean="0"/>
              <a:t>Elastic Cloud (EC2) Virtual </a:t>
            </a:r>
            <a:r>
              <a:rPr lang="en-US" dirty="0" smtClean="0"/>
              <a:t>Instance, Storage (S3) and Relational Database Service (RDS)</a:t>
            </a:r>
            <a:endParaRPr lang="en-US" dirty="0"/>
          </a:p>
          <a:p>
            <a:r>
              <a:rPr lang="en-US" b="1" dirty="0" smtClean="0"/>
              <a:t>Run</a:t>
            </a:r>
            <a:r>
              <a:rPr lang="en-US" dirty="0" smtClean="0"/>
              <a:t>: Python </a:t>
            </a:r>
            <a:r>
              <a:rPr lang="en-US" dirty="0" smtClean="0"/>
              <a:t>Algorithms</a:t>
            </a:r>
            <a:endParaRPr lang="en-US" dirty="0"/>
          </a:p>
          <a:p>
            <a:r>
              <a:rPr lang="en-US" b="1" dirty="0" smtClean="0"/>
              <a:t>Use</a:t>
            </a:r>
            <a:r>
              <a:rPr lang="en-US" dirty="0" smtClean="0"/>
              <a:t>: DEM</a:t>
            </a:r>
            <a:r>
              <a:rPr lang="en-US" dirty="0"/>
              <a:t>, HAND, </a:t>
            </a:r>
            <a:r>
              <a:rPr lang="en-US" dirty="0" err="1" smtClean="0"/>
              <a:t>OpenStreetMap</a:t>
            </a:r>
            <a:r>
              <a:rPr lang="en-US" dirty="0" smtClean="0"/>
              <a:t> Reference Water</a:t>
            </a:r>
            <a:endParaRPr lang="en-US" dirty="0" smtClean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8929" y="3099192"/>
            <a:ext cx="623211" cy="62321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8557" y="1429767"/>
            <a:ext cx="786130" cy="109230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1700" y="1933545"/>
            <a:ext cx="1435100" cy="18542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834754" y="1069316"/>
            <a:ext cx="97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Scientist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776219" y="3420441"/>
            <a:ext cx="6927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092140" y="2655284"/>
            <a:ext cx="564995" cy="6749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184687" y="2376614"/>
            <a:ext cx="848988" cy="35859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023472" y="3880798"/>
            <a:ext cx="21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AWS Virtual Instance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572000" y="3891504"/>
            <a:ext cx="118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Flood Map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96442" y="1069316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AWS RDS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4477" y="1186716"/>
            <a:ext cx="652504" cy="65250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137043" y="756672"/>
            <a:ext cx="904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AWS </a:t>
            </a:r>
            <a:r>
              <a:rPr lang="en-US" dirty="0" smtClean="0"/>
              <a:t>S3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660729" y="2522074"/>
            <a:ext cx="6927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1660729" y="1933545"/>
            <a:ext cx="0" cy="5885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388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41338"/>
          </a:xfrm>
        </p:spPr>
        <p:txBody>
          <a:bodyPr>
            <a:normAutofit/>
          </a:bodyPr>
          <a:lstStyle/>
          <a:p>
            <a:r>
              <a:rPr lang="en-US" dirty="0" smtClean="0"/>
              <a:t>Goal Later…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365" y="2376614"/>
            <a:ext cx="1270000" cy="127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380" y="1186716"/>
            <a:ext cx="1854200" cy="1092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3206" y="5007579"/>
            <a:ext cx="841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MODIS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571920" y="2735208"/>
            <a:ext cx="39075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8929" y="2992744"/>
            <a:ext cx="729660" cy="72966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1442" y="1438648"/>
            <a:ext cx="786130" cy="109230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834754" y="1069316"/>
            <a:ext cx="97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Scientist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776219" y="3420441"/>
            <a:ext cx="6927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962679" y="1069316"/>
            <a:ext cx="3435878" cy="413833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8929" y="4149551"/>
            <a:ext cx="690876" cy="690876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>
            <a:off x="3776219" y="3827514"/>
            <a:ext cx="692710" cy="3907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962679" y="4655761"/>
            <a:ext cx="1059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Publisher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962679" y="5925645"/>
            <a:ext cx="3435878" cy="672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102102" y="5925566"/>
            <a:ext cx="11420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Consumer</a:t>
            </a:r>
          </a:p>
          <a:p>
            <a:r>
              <a:rPr lang="en-US" sz="1100" dirty="0" smtClean="0"/>
              <a:t>(Dashboard)</a:t>
            </a:r>
            <a:endParaRPr lang="en-US" sz="1100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4687" y="5660558"/>
            <a:ext cx="2076418" cy="77936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51795" y="4958152"/>
            <a:ext cx="1459805" cy="618830"/>
          </a:xfrm>
          <a:prstGeom prst="rect">
            <a:avLst/>
          </a:prstGeom>
        </p:spPr>
      </p:pic>
      <p:sp>
        <p:nvSpPr>
          <p:cNvPr id="32" name="Up-Down Arrow 31"/>
          <p:cNvSpPr/>
          <p:nvPr/>
        </p:nvSpPr>
        <p:spPr>
          <a:xfrm>
            <a:off x="3478746" y="5207649"/>
            <a:ext cx="419238" cy="662390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774165" y="5392316"/>
            <a:ext cx="495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API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488399" y="6244262"/>
            <a:ext cx="5772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488399" y="2089598"/>
            <a:ext cx="5772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651795" y="6488668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 Users</a:t>
            </a:r>
            <a:endParaRPr lang="en-US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84687" y="4367719"/>
            <a:ext cx="2462746" cy="39650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75502" y="1253982"/>
            <a:ext cx="14994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Radarsat-</a:t>
            </a:r>
            <a:r>
              <a:rPr lang="en-US" dirty="0" smtClean="0"/>
              <a:t>2</a:t>
            </a:r>
          </a:p>
          <a:p>
            <a:r>
              <a:rPr lang="en-US" dirty="0" smtClean="0"/>
              <a:t>CSA/MDA FTP</a:t>
            </a:r>
            <a:endParaRPr lang="en-US" dirty="0"/>
          </a:p>
        </p:txBody>
      </p:sp>
      <p:sp>
        <p:nvSpPr>
          <p:cNvPr id="10" name="Folded Corner 9"/>
          <p:cNvSpPr/>
          <p:nvPr/>
        </p:nvSpPr>
        <p:spPr>
          <a:xfrm>
            <a:off x="2172459" y="1438648"/>
            <a:ext cx="390760" cy="488430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SGF</a:t>
            </a:r>
            <a:endParaRPr lang="en-US" sz="1050" dirty="0"/>
          </a:p>
        </p:txBody>
      </p:sp>
      <p:cxnSp>
        <p:nvCxnSpPr>
          <p:cNvPr id="15" name="Straight Arrow Connector 14"/>
          <p:cNvCxnSpPr>
            <a:endCxn id="10" idx="1"/>
          </p:cNvCxnSpPr>
          <p:nvPr/>
        </p:nvCxnSpPr>
        <p:spPr>
          <a:xfrm>
            <a:off x="1699012" y="1682863"/>
            <a:ext cx="4734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</p:cNvCxnSpPr>
          <p:nvPr/>
        </p:nvCxnSpPr>
        <p:spPr>
          <a:xfrm>
            <a:off x="2367839" y="1927078"/>
            <a:ext cx="195380" cy="4495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0572" y="2278916"/>
            <a:ext cx="997253" cy="872596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0" y="2828346"/>
            <a:ext cx="12619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EO-1</a:t>
            </a:r>
          </a:p>
          <a:p>
            <a:r>
              <a:rPr lang="en-US" dirty="0"/>
              <a:t>Landsat-8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11"/>
          <a:srcRect l="-11007" r="57981"/>
          <a:stretch/>
        </p:blipFill>
        <p:spPr>
          <a:xfrm>
            <a:off x="275502" y="4013032"/>
            <a:ext cx="1261937" cy="1012061"/>
          </a:xfrm>
          <a:prstGeom prst="rect">
            <a:avLst/>
          </a:prstGeom>
        </p:spPr>
      </p:pic>
      <p:cxnSp>
        <p:nvCxnSpPr>
          <p:cNvPr id="41" name="Straight Arrow Connector 40"/>
          <p:cNvCxnSpPr/>
          <p:nvPr/>
        </p:nvCxnSpPr>
        <p:spPr>
          <a:xfrm>
            <a:off x="1571920" y="4655761"/>
            <a:ext cx="39075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32365" y="3722404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NASA OAS NRT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88366" y="5925645"/>
            <a:ext cx="1710192" cy="6726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901251" y="6536809"/>
            <a:ext cx="2820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http://</a:t>
            </a:r>
            <a:r>
              <a:rPr lang="en-US" sz="1400" dirty="0" err="1"/>
              <a:t>o</a:t>
            </a:r>
            <a:r>
              <a:rPr lang="en-US" sz="1400" dirty="0" err="1" smtClean="0"/>
              <a:t>jo-streamer.herokuapp.com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83513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41338"/>
          </a:xfrm>
        </p:spPr>
        <p:txBody>
          <a:bodyPr>
            <a:normAutofit/>
          </a:bodyPr>
          <a:lstStyle/>
          <a:p>
            <a:r>
              <a:rPr lang="en-US" dirty="0" smtClean="0"/>
              <a:t>And Later…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365" y="2376614"/>
            <a:ext cx="1270000" cy="127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7800" y="1186716"/>
            <a:ext cx="1854200" cy="1092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8929" y="2992744"/>
            <a:ext cx="729660" cy="72966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065657" y="3641384"/>
            <a:ext cx="2498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Regional Flood Database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776219" y="3420441"/>
            <a:ext cx="6927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811704" y="1069316"/>
            <a:ext cx="3586853" cy="413833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8929" y="4149551"/>
            <a:ext cx="690876" cy="690876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>
            <a:off x="3776219" y="3827514"/>
            <a:ext cx="692710" cy="3907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962679" y="4655761"/>
            <a:ext cx="1059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Publisher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5657" y="4149551"/>
            <a:ext cx="718446" cy="68141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9952" y="5674937"/>
            <a:ext cx="718446" cy="6814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88365" y="5377201"/>
            <a:ext cx="1738765" cy="124446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80384" y="6252336"/>
            <a:ext cx="2507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Global Flood Partnership</a:t>
            </a:r>
            <a:endParaRPr lang="en-US" dirty="0"/>
          </a:p>
        </p:txBody>
      </p:sp>
      <p:sp>
        <p:nvSpPr>
          <p:cNvPr id="15" name="Up-Down Arrow 14"/>
          <p:cNvSpPr/>
          <p:nvPr/>
        </p:nvSpPr>
        <p:spPr>
          <a:xfrm>
            <a:off x="6349846" y="4847852"/>
            <a:ext cx="203354" cy="719594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Straight Arrow Connector 34"/>
          <p:cNvCxnSpPr>
            <a:endCxn id="3" idx="1"/>
          </p:cNvCxnSpPr>
          <p:nvPr/>
        </p:nvCxnSpPr>
        <p:spPr>
          <a:xfrm>
            <a:off x="5488399" y="4490258"/>
            <a:ext cx="5772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89952" y="6437002"/>
            <a:ext cx="229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Global Flood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09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41338"/>
          </a:xfrm>
        </p:spPr>
        <p:txBody>
          <a:bodyPr>
            <a:normAutofit/>
          </a:bodyPr>
          <a:lstStyle/>
          <a:p>
            <a:r>
              <a:rPr lang="en-US" dirty="0" smtClean="0"/>
              <a:t>Let’s Get Started…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365" y="2376614"/>
            <a:ext cx="1270000" cy="127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0760" y="2522074"/>
            <a:ext cx="1198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Radarsat-2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660729" y="2735208"/>
            <a:ext cx="6927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08535" y="505772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Infrastructure: AWS, RDS</a:t>
            </a:r>
            <a:endParaRPr lang="en-US" dirty="0"/>
          </a:p>
          <a:p>
            <a:r>
              <a:rPr lang="en-US" dirty="0" smtClean="0"/>
              <a:t>DEM</a:t>
            </a:r>
            <a:r>
              <a:rPr lang="en-US" dirty="0"/>
              <a:t>, HAND, Reference </a:t>
            </a:r>
            <a:r>
              <a:rPr lang="en-US" dirty="0" smtClean="0"/>
              <a:t>Water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929" y="3099192"/>
            <a:ext cx="623211" cy="623211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3776219" y="3420441"/>
            <a:ext cx="6927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023472" y="3880798"/>
            <a:ext cx="21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AWS Virtual Instance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591169" y="2543368"/>
            <a:ext cx="118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Flood Map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4729" y="1222239"/>
            <a:ext cx="1854200" cy="1092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7416" y="1222239"/>
            <a:ext cx="169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OpenStreetMap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023472" y="1454565"/>
            <a:ext cx="394893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314618" y="1085233"/>
            <a:ext cx="1165027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POSTGRES</a:t>
            </a:r>
          </a:p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85331" y="1760441"/>
            <a:ext cx="4755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Regional HAND (Height Above Nearest Drainage)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314618" y="2067598"/>
            <a:ext cx="0" cy="2468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3314618" y="2067598"/>
            <a:ext cx="97071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400604" y="4474706"/>
            <a:ext cx="460895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TODO: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Instantiate AWS Virtual Instance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Instantiate AWS Relational Database Service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Populate Database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Get </a:t>
            </a:r>
            <a:r>
              <a:rPr lang="en-US" dirty="0" err="1" smtClean="0"/>
              <a:t>HydroSHEDS</a:t>
            </a:r>
            <a:r>
              <a:rPr lang="en-US" dirty="0" smtClean="0"/>
              <a:t> Data  &amp; Generate HAND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Process Radarsat-2 SGF File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Publish It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337962" y="1085233"/>
            <a:ext cx="1367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HydroSHEDS</a:t>
            </a:r>
            <a:endParaRPr lang="en-US" dirty="0"/>
          </a:p>
        </p:txBody>
      </p:sp>
      <p:sp>
        <p:nvSpPr>
          <p:cNvPr id="19" name="Folded Corner 18"/>
          <p:cNvSpPr/>
          <p:nvPr/>
        </p:nvSpPr>
        <p:spPr>
          <a:xfrm>
            <a:off x="6705081" y="1085233"/>
            <a:ext cx="355236" cy="369333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olded Corner 28"/>
          <p:cNvSpPr/>
          <p:nvPr/>
        </p:nvSpPr>
        <p:spPr>
          <a:xfrm>
            <a:off x="6795316" y="1157708"/>
            <a:ext cx="355236" cy="369333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olded Corner 30"/>
          <p:cNvSpPr/>
          <p:nvPr/>
        </p:nvSpPr>
        <p:spPr>
          <a:xfrm>
            <a:off x="6882699" y="1269899"/>
            <a:ext cx="355236" cy="369333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3315" y="3099192"/>
            <a:ext cx="690876" cy="690876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4780535" y="1527041"/>
            <a:ext cx="53278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092608" y="1527041"/>
            <a:ext cx="0" cy="2738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232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74" y="98846"/>
            <a:ext cx="5430741" cy="565825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09450" y="5739274"/>
            <a:ext cx="80142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http://</a:t>
            </a:r>
            <a:r>
              <a:rPr lang="en-US" sz="1200" dirty="0" err="1"/>
              <a:t>www.earthzine.org</a:t>
            </a:r>
            <a:r>
              <a:rPr lang="en-US" sz="1200" dirty="0"/>
              <a:t>/2014/07/15/architecting-an-earth-observation-strategy-for-disaster-risk-management/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97539" y="2448486"/>
            <a:ext cx="24929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This is Part of A </a:t>
            </a:r>
          </a:p>
          <a:p>
            <a:r>
              <a:rPr lang="en-US" sz="2800" b="1" dirty="0" smtClean="0"/>
              <a:t>Bigger Picture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201657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dirty="0" err="1" smtClean="0"/>
              <a:t>GeoSocial</a:t>
            </a:r>
            <a:r>
              <a:rPr lang="en-US" dirty="0" smtClean="0"/>
              <a:t> Video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626" y="1509110"/>
            <a:ext cx="7386201" cy="500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266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8"/>
            <a:ext cx="8229600" cy="1143000"/>
          </a:xfrm>
        </p:spPr>
        <p:txBody>
          <a:bodyPr/>
          <a:lstStyle/>
          <a:p>
            <a:r>
              <a:rPr lang="en-US" dirty="0" smtClean="0"/>
              <a:t>Multi-Faceted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682974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Process Data From Multiple Satellites, Sensors, Models and Citizen Scientists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Generate Multiple Products For Multiple Hazards (GEOSS Disasters SBA)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Multiple Scale (Global/Regional/Local)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Multiple Languages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9940" y="1932609"/>
            <a:ext cx="276406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Satellites:</a:t>
            </a:r>
          </a:p>
          <a:p>
            <a:r>
              <a:rPr lang="en-US" dirty="0" smtClean="0"/>
              <a:t>	EO-1</a:t>
            </a:r>
          </a:p>
          <a:p>
            <a:r>
              <a:rPr lang="en-US" dirty="0" smtClean="0"/>
              <a:t>	MODIS (TERRA/AQUA)</a:t>
            </a:r>
          </a:p>
          <a:p>
            <a:r>
              <a:rPr lang="en-US" dirty="0" smtClean="0"/>
              <a:t>	Radarsat-2</a:t>
            </a:r>
          </a:p>
          <a:p>
            <a:r>
              <a:rPr lang="en-US" dirty="0" smtClean="0"/>
              <a:t>	Landsat-8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dirty="0" smtClean="0"/>
              <a:t>TRMM/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GPM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	SMAP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	COSMO/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SkyMed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	ALOS-2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	Sentinel-1</a:t>
            </a:r>
          </a:p>
          <a:p>
            <a:r>
              <a:rPr lang="en-US" dirty="0" smtClean="0"/>
              <a:t>Models:</a:t>
            </a:r>
          </a:p>
          <a:p>
            <a:r>
              <a:rPr lang="en-US" dirty="0" smtClean="0"/>
              <a:t>	GFMS</a:t>
            </a:r>
          </a:p>
          <a:p>
            <a:r>
              <a:rPr lang="en-US" dirty="0" smtClean="0"/>
              <a:t>	WRF</a:t>
            </a:r>
          </a:p>
          <a:p>
            <a:r>
              <a:rPr lang="en-US" dirty="0" smtClean="0"/>
              <a:t>	Landslide Model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371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8"/>
            <a:ext cx="8229600" cy="1143000"/>
          </a:xfrm>
        </p:spPr>
        <p:txBody>
          <a:bodyPr/>
          <a:lstStyle/>
          <a:p>
            <a:r>
              <a:rPr lang="en-US" dirty="0" smtClean="0"/>
              <a:t>Multi-Faceted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682974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Process Data From Multiple Satellites, Sensors, Models and Citizen Scientists</a:t>
            </a:r>
          </a:p>
          <a:p>
            <a:r>
              <a:rPr lang="en-US" dirty="0" smtClean="0"/>
              <a:t>Generate Multiple Products For Multiple Hazards (GEOSS Disasters SBA)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Multiple Scale (Global/Regional/Local)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Multiple Languages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32115" y="3151616"/>
            <a:ext cx="11592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Landslides</a:t>
            </a:r>
          </a:p>
          <a:p>
            <a:r>
              <a:rPr lang="en-US" dirty="0" smtClean="0"/>
              <a:t>Floods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Fires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Quakes…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63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8"/>
            <a:ext cx="8229600" cy="1143000"/>
          </a:xfrm>
        </p:spPr>
        <p:txBody>
          <a:bodyPr/>
          <a:lstStyle/>
          <a:p>
            <a:r>
              <a:rPr lang="en-US" dirty="0" smtClean="0"/>
              <a:t>Multi-Faceted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682974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Process Data From Multiple Satellites, Sensors, Models and Citizen Scientists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Generate Multiple Products For Multiple Hazards (GEOSS Disasters SBA)</a:t>
            </a:r>
          </a:p>
          <a:p>
            <a:r>
              <a:rPr lang="en-US" dirty="0" smtClean="0"/>
              <a:t>Multiple Scale (Global/Regional/Local)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Multiple Languages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367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8"/>
            <a:ext cx="8229600" cy="1143000"/>
          </a:xfrm>
        </p:spPr>
        <p:txBody>
          <a:bodyPr/>
          <a:lstStyle/>
          <a:p>
            <a:r>
              <a:rPr lang="en-US" dirty="0" smtClean="0"/>
              <a:t>Multi-Faceted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682974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Process Data From Multiple Satellites, Sensors, Models and Citizen Scientists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Generate Multiple Products For Multiple Hazards (GEOSS Disasters SBA)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Multiple Scale (Global/Regional/Local)</a:t>
            </a:r>
          </a:p>
          <a:p>
            <a:r>
              <a:rPr lang="en-US" dirty="0" smtClean="0"/>
              <a:t>Multiple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67072" y="4786050"/>
            <a:ext cx="1254633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English</a:t>
            </a:r>
          </a:p>
          <a:p>
            <a:r>
              <a:rPr lang="en-US" dirty="0" smtClean="0"/>
              <a:t>Spanish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Portuguese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French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Italian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German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64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606"/>
            <a:ext cx="8229600" cy="1143000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36796" y="737989"/>
            <a:ext cx="690289" cy="6902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11" y="2377573"/>
            <a:ext cx="946197" cy="9461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9872" y="319314"/>
            <a:ext cx="103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Satellites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98911" y="1428278"/>
            <a:ext cx="1419432" cy="1189733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6" idx="2"/>
          </p:cNvCxnSpPr>
          <p:nvPr/>
        </p:nvCxnSpPr>
        <p:spPr>
          <a:xfrm>
            <a:off x="672010" y="3323770"/>
            <a:ext cx="2904" cy="4789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3437" y="3984171"/>
            <a:ext cx="110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[Big] Data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61849" y="4412342"/>
            <a:ext cx="2904" cy="4789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6838" y="5007429"/>
            <a:ext cx="1018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Societal </a:t>
            </a:r>
          </a:p>
          <a:p>
            <a:r>
              <a:rPr lang="en-US" dirty="0" smtClean="0"/>
              <a:t>Products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8471" y="1681282"/>
            <a:ext cx="444500" cy="55344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7272" y="1324971"/>
            <a:ext cx="567871" cy="71262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65143" y="737989"/>
            <a:ext cx="1032329" cy="58311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59486" y="2005644"/>
            <a:ext cx="1232522" cy="74385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82279" y="2234728"/>
            <a:ext cx="429986" cy="73318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016947" y="308820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Social Networks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3" idx="3"/>
            <a:endCxn id="14" idx="1"/>
          </p:cNvCxnSpPr>
          <p:nvPr/>
        </p:nvCxnSpPr>
        <p:spPr>
          <a:xfrm flipV="1">
            <a:off x="7082971" y="1681282"/>
            <a:ext cx="114301" cy="2767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1"/>
            <a:endCxn id="13" idx="2"/>
          </p:cNvCxnSpPr>
          <p:nvPr/>
        </p:nvCxnSpPr>
        <p:spPr>
          <a:xfrm flipH="1" flipV="1">
            <a:off x="6860721" y="2234728"/>
            <a:ext cx="121558" cy="36659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1"/>
          </p:cNvCxnSpPr>
          <p:nvPr/>
        </p:nvCxnSpPr>
        <p:spPr>
          <a:xfrm flipH="1">
            <a:off x="7412265" y="2377573"/>
            <a:ext cx="447221" cy="1886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1"/>
            <a:endCxn id="14" idx="0"/>
          </p:cNvCxnSpPr>
          <p:nvPr/>
        </p:nvCxnSpPr>
        <p:spPr>
          <a:xfrm flipH="1">
            <a:off x="7481208" y="1029547"/>
            <a:ext cx="283935" cy="2954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8254804" y="2361241"/>
            <a:ext cx="43199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8091322" y="1029547"/>
            <a:ext cx="35599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063921" y="72216"/>
            <a:ext cx="16978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Degree of Connectivity &lt; 6</a:t>
            </a:r>
            <a:endParaRPr lang="en-US" sz="1100" dirty="0"/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635952" y="6357258"/>
            <a:ext cx="6722791" cy="217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2" idx="2"/>
          </p:cNvCxnSpPr>
          <p:nvPr/>
        </p:nvCxnSpPr>
        <p:spPr>
          <a:xfrm flipV="1">
            <a:off x="635952" y="5653760"/>
            <a:ext cx="0" cy="7252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358743" y="3156857"/>
            <a:ext cx="0" cy="3200401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939142" y="6488668"/>
            <a:ext cx="2848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Want This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 My Local Area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82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606"/>
            <a:ext cx="8229600" cy="74159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36796" y="737989"/>
            <a:ext cx="690289" cy="6902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11" y="2377573"/>
            <a:ext cx="946197" cy="9461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9872" y="319314"/>
            <a:ext cx="103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Satellites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98911" y="1428278"/>
            <a:ext cx="1419432" cy="1189733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6" idx="2"/>
          </p:cNvCxnSpPr>
          <p:nvPr/>
        </p:nvCxnSpPr>
        <p:spPr>
          <a:xfrm>
            <a:off x="672010" y="3323770"/>
            <a:ext cx="2904" cy="4789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3437" y="3984171"/>
            <a:ext cx="110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[Big] Data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61849" y="4412342"/>
            <a:ext cx="2904" cy="4789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6838" y="5007429"/>
            <a:ext cx="1018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Societal </a:t>
            </a:r>
          </a:p>
          <a:p>
            <a:r>
              <a:rPr lang="en-US" dirty="0" smtClean="0"/>
              <a:t>Products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8471" y="1681282"/>
            <a:ext cx="444500" cy="55344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7272" y="1324971"/>
            <a:ext cx="567871" cy="71262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65143" y="737989"/>
            <a:ext cx="1032329" cy="58311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59486" y="2005644"/>
            <a:ext cx="1232522" cy="74385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82279" y="2234728"/>
            <a:ext cx="429986" cy="73318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016947" y="308820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Social Networks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7006770" y="1576716"/>
            <a:ext cx="242077" cy="1886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0"/>
            <a:endCxn id="13" idx="3"/>
          </p:cNvCxnSpPr>
          <p:nvPr/>
        </p:nvCxnSpPr>
        <p:spPr>
          <a:xfrm flipH="1" flipV="1">
            <a:off x="7082971" y="1958005"/>
            <a:ext cx="114301" cy="2767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1"/>
          </p:cNvCxnSpPr>
          <p:nvPr/>
        </p:nvCxnSpPr>
        <p:spPr>
          <a:xfrm flipH="1">
            <a:off x="7412265" y="2377573"/>
            <a:ext cx="447221" cy="1886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1"/>
            <a:endCxn id="14" idx="0"/>
          </p:cNvCxnSpPr>
          <p:nvPr/>
        </p:nvCxnSpPr>
        <p:spPr>
          <a:xfrm flipH="1">
            <a:off x="7481208" y="1029547"/>
            <a:ext cx="283935" cy="2954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8254804" y="2361241"/>
            <a:ext cx="43199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8091322" y="1029547"/>
            <a:ext cx="35599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063921" y="72216"/>
            <a:ext cx="16978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Degree of Connectivity &lt; 6</a:t>
            </a:r>
            <a:endParaRPr lang="en-US" sz="1100" dirty="0"/>
          </a:p>
        </p:txBody>
      </p:sp>
      <p:sp>
        <p:nvSpPr>
          <p:cNvPr id="3" name="Rectangle 2"/>
          <p:cNvSpPr/>
          <p:nvPr/>
        </p:nvSpPr>
        <p:spPr>
          <a:xfrm>
            <a:off x="1465943" y="4657490"/>
            <a:ext cx="1170090" cy="6635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Publisher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618343" y="4809890"/>
            <a:ext cx="1170090" cy="6635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Publisher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1770743" y="4962290"/>
            <a:ext cx="1170090" cy="6635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Publisher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923143" y="5114690"/>
            <a:ext cx="1170090" cy="6635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Publisher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3395461" y="2992017"/>
            <a:ext cx="1170090" cy="6635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Regional</a:t>
            </a:r>
          </a:p>
          <a:p>
            <a:pPr algn="ctr"/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882048" y="2503220"/>
            <a:ext cx="1360807" cy="6635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Mobile</a:t>
            </a:r>
          </a:p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901098" y="4368005"/>
            <a:ext cx="1360807" cy="6635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</a:t>
            </a:r>
          </a:p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1135715" y="5663360"/>
            <a:ext cx="482628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3" idx="0"/>
            <a:endCxn id="35" idx="1"/>
          </p:cNvCxnSpPr>
          <p:nvPr/>
        </p:nvCxnSpPr>
        <p:spPr>
          <a:xfrm rot="5400000" flipH="1" flipV="1">
            <a:off x="2056364" y="3318394"/>
            <a:ext cx="1333720" cy="1344473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35" idx="0"/>
            <a:endCxn id="37" idx="1"/>
          </p:cNvCxnSpPr>
          <p:nvPr/>
        </p:nvCxnSpPr>
        <p:spPr>
          <a:xfrm rot="5400000" flipH="1" flipV="1">
            <a:off x="4352755" y="2462724"/>
            <a:ext cx="157044" cy="90154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35" idx="2"/>
            <a:endCxn id="39" idx="1"/>
          </p:cNvCxnSpPr>
          <p:nvPr/>
        </p:nvCxnSpPr>
        <p:spPr>
          <a:xfrm rot="16200000" flipH="1">
            <a:off x="3918684" y="3717344"/>
            <a:ext cx="1044236" cy="92059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37" idx="0"/>
            <a:endCxn id="13" idx="1"/>
          </p:cNvCxnSpPr>
          <p:nvPr/>
        </p:nvCxnSpPr>
        <p:spPr>
          <a:xfrm rot="5400000" flipH="1" flipV="1">
            <a:off x="5827854" y="1692604"/>
            <a:ext cx="545215" cy="1076019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39" idx="3"/>
            <a:endCxn id="17" idx="2"/>
          </p:cNvCxnSpPr>
          <p:nvPr/>
        </p:nvCxnSpPr>
        <p:spPr>
          <a:xfrm flipV="1">
            <a:off x="6261905" y="2967909"/>
            <a:ext cx="935367" cy="1731849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3547861" y="3144417"/>
            <a:ext cx="1170090" cy="6635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Regional</a:t>
            </a:r>
          </a:p>
          <a:p>
            <a:pPr algn="ctr"/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3700261" y="3296817"/>
            <a:ext cx="1170090" cy="6635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Regional</a:t>
            </a:r>
          </a:p>
          <a:p>
            <a:pPr algn="ctr"/>
            <a:r>
              <a:rPr lang="en-US" dirty="0" smtClean="0"/>
              <a:t>Node</a:t>
            </a:r>
            <a:endParaRPr lang="en-US" dirty="0"/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00153" y="1046282"/>
            <a:ext cx="1689100" cy="1270000"/>
          </a:xfrm>
          <a:prstGeom prst="rect">
            <a:avLst/>
          </a:prstGeom>
        </p:spPr>
      </p:pic>
      <p:cxnSp>
        <p:nvCxnSpPr>
          <p:cNvPr id="63" name="Straight Arrow Connector 62"/>
          <p:cNvCxnSpPr/>
          <p:nvPr/>
        </p:nvCxnSpPr>
        <p:spPr>
          <a:xfrm flipV="1">
            <a:off x="3980506" y="2161741"/>
            <a:ext cx="0" cy="587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4989253" y="1321104"/>
            <a:ext cx="1724492" cy="0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292797" y="2890286"/>
            <a:ext cx="495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4136119" y="4330426"/>
            <a:ext cx="495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4185410" y="2361241"/>
            <a:ext cx="495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69" name="Slide Number Placeholder 6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6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1104</TotalTime>
  <Words>453</Words>
  <Application>Microsoft Macintosh PowerPoint</Application>
  <PresentationFormat>On-screen Show (4:3)</PresentationFormat>
  <Paragraphs>147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Flood Mapping Workshop</vt:lpstr>
      <vt:lpstr>PowerPoint Presentation</vt:lpstr>
      <vt:lpstr>Open GeoSocial Video</vt:lpstr>
      <vt:lpstr>Multi-Faceted</vt:lpstr>
      <vt:lpstr>Multi-Faceted</vt:lpstr>
      <vt:lpstr>Multi-Faceted</vt:lpstr>
      <vt:lpstr>Multi-Faceted</vt:lpstr>
      <vt:lpstr>Architecture</vt:lpstr>
      <vt:lpstr>Architecture</vt:lpstr>
      <vt:lpstr>OJO-GeoApp</vt:lpstr>
      <vt:lpstr>Goal Today</vt:lpstr>
      <vt:lpstr>Goal Later…</vt:lpstr>
      <vt:lpstr>And Later…</vt:lpstr>
      <vt:lpstr>Let’s Get Started…</vt:lpstr>
    </vt:vector>
  </TitlesOfParts>
  <Company>Vightel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Large Scale Distributed Multi-Hazard Architecture For GEOSS </dc:title>
  <dc:creator>Patrice Cappelaere</dc:creator>
  <cp:lastModifiedBy>Patrice Cappelaere</cp:lastModifiedBy>
  <cp:revision>20</cp:revision>
  <dcterms:created xsi:type="dcterms:W3CDTF">2014-06-27T14:00:39Z</dcterms:created>
  <dcterms:modified xsi:type="dcterms:W3CDTF">2014-08-12T12:25:41Z</dcterms:modified>
</cp:coreProperties>
</file>