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01" r:id="rId2"/>
    <p:sldId id="372" r:id="rId3"/>
    <p:sldId id="328" r:id="rId4"/>
    <p:sldId id="330" r:id="rId5"/>
    <p:sldId id="332" r:id="rId6"/>
    <p:sldId id="333" r:id="rId7"/>
    <p:sldId id="334" r:id="rId8"/>
    <p:sldId id="335" r:id="rId9"/>
    <p:sldId id="337" r:id="rId10"/>
    <p:sldId id="338" r:id="rId11"/>
    <p:sldId id="339" r:id="rId12"/>
    <p:sldId id="343" r:id="rId13"/>
    <p:sldId id="347" r:id="rId14"/>
    <p:sldId id="349" r:id="rId15"/>
    <p:sldId id="352" r:id="rId16"/>
    <p:sldId id="353" r:id="rId17"/>
    <p:sldId id="355" r:id="rId18"/>
    <p:sldId id="381" r:id="rId19"/>
    <p:sldId id="359" r:id="rId20"/>
    <p:sldId id="360" r:id="rId21"/>
    <p:sldId id="378" r:id="rId22"/>
    <p:sldId id="363" r:id="rId23"/>
    <p:sldId id="364" r:id="rId24"/>
    <p:sldId id="395" r:id="rId25"/>
    <p:sldId id="397" r:id="rId26"/>
    <p:sldId id="409" r:id="rId27"/>
    <p:sldId id="40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3333CC"/>
    <a:srgbClr val="FFFFFF"/>
    <a:srgbClr val="FFFF99"/>
    <a:srgbClr val="99FFCC"/>
    <a:srgbClr val="CCFFFF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5883" autoAdjust="0"/>
  </p:normalViewPr>
  <p:slideViewPr>
    <p:cSldViewPr>
      <p:cViewPr>
        <p:scale>
          <a:sx n="66" d="100"/>
          <a:sy n="66" d="100"/>
        </p:scale>
        <p:origin x="-2934" y="-10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2.wmf"/><Relationship Id="rId18" Type="http://schemas.openxmlformats.org/officeDocument/2006/relationships/image" Target="../media/image117.wmf"/><Relationship Id="rId26" Type="http://schemas.openxmlformats.org/officeDocument/2006/relationships/image" Target="../media/image79.wmf"/><Relationship Id="rId3" Type="http://schemas.openxmlformats.org/officeDocument/2006/relationships/image" Target="../media/image102.emf"/><Relationship Id="rId21" Type="http://schemas.openxmlformats.org/officeDocument/2006/relationships/image" Target="../media/image119.emf"/><Relationship Id="rId7" Type="http://schemas.openxmlformats.org/officeDocument/2006/relationships/image" Target="../media/image106.emf"/><Relationship Id="rId12" Type="http://schemas.openxmlformats.org/officeDocument/2006/relationships/image" Target="../media/image111.wmf"/><Relationship Id="rId17" Type="http://schemas.openxmlformats.org/officeDocument/2006/relationships/image" Target="../media/image116.wmf"/><Relationship Id="rId25" Type="http://schemas.openxmlformats.org/officeDocument/2006/relationships/image" Target="../media/image78.wmf"/><Relationship Id="rId2" Type="http://schemas.openxmlformats.org/officeDocument/2006/relationships/image" Target="../media/image101.emf"/><Relationship Id="rId16" Type="http://schemas.openxmlformats.org/officeDocument/2006/relationships/image" Target="../media/image115.wmf"/><Relationship Id="rId20" Type="http://schemas.openxmlformats.org/officeDocument/2006/relationships/image" Target="../media/image66.w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11" Type="http://schemas.openxmlformats.org/officeDocument/2006/relationships/image" Target="../media/image110.emf"/><Relationship Id="rId24" Type="http://schemas.openxmlformats.org/officeDocument/2006/relationships/image" Target="../media/image122.emf"/><Relationship Id="rId5" Type="http://schemas.openxmlformats.org/officeDocument/2006/relationships/image" Target="../media/image104.emf"/><Relationship Id="rId15" Type="http://schemas.openxmlformats.org/officeDocument/2006/relationships/image" Target="../media/image114.wmf"/><Relationship Id="rId23" Type="http://schemas.openxmlformats.org/officeDocument/2006/relationships/image" Target="../media/image121.emf"/><Relationship Id="rId10" Type="http://schemas.openxmlformats.org/officeDocument/2006/relationships/image" Target="../media/image109.emf"/><Relationship Id="rId19" Type="http://schemas.openxmlformats.org/officeDocument/2006/relationships/image" Target="../media/image118.w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Relationship Id="rId14" Type="http://schemas.openxmlformats.org/officeDocument/2006/relationships/image" Target="../media/image113.wmf"/><Relationship Id="rId22" Type="http://schemas.openxmlformats.org/officeDocument/2006/relationships/image" Target="../media/image120.emf"/><Relationship Id="rId27" Type="http://schemas.openxmlformats.org/officeDocument/2006/relationships/image" Target="../media/image12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image" Target="../media/image136.wmf"/><Relationship Id="rId18" Type="http://schemas.openxmlformats.org/officeDocument/2006/relationships/image" Target="../media/image141.emf"/><Relationship Id="rId3" Type="http://schemas.openxmlformats.org/officeDocument/2006/relationships/image" Target="../media/image126.emf"/><Relationship Id="rId21" Type="http://schemas.openxmlformats.org/officeDocument/2006/relationships/image" Target="../media/image79.wmf"/><Relationship Id="rId7" Type="http://schemas.openxmlformats.org/officeDocument/2006/relationships/image" Target="../media/image130.emf"/><Relationship Id="rId12" Type="http://schemas.openxmlformats.org/officeDocument/2006/relationships/image" Target="../media/image135.wmf"/><Relationship Id="rId17" Type="http://schemas.openxmlformats.org/officeDocument/2006/relationships/image" Target="../media/image140.emf"/><Relationship Id="rId2" Type="http://schemas.openxmlformats.org/officeDocument/2006/relationships/image" Target="../media/image125.emf"/><Relationship Id="rId16" Type="http://schemas.openxmlformats.org/officeDocument/2006/relationships/image" Target="../media/image139.emf"/><Relationship Id="rId20" Type="http://schemas.openxmlformats.org/officeDocument/2006/relationships/image" Target="../media/image78.w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emf"/><Relationship Id="rId15" Type="http://schemas.openxmlformats.org/officeDocument/2006/relationships/image" Target="../media/image138.wmf"/><Relationship Id="rId10" Type="http://schemas.openxmlformats.org/officeDocument/2006/relationships/image" Target="../media/image133.emf"/><Relationship Id="rId19" Type="http://schemas.openxmlformats.org/officeDocument/2006/relationships/image" Target="../media/image142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Relationship Id="rId14" Type="http://schemas.openxmlformats.org/officeDocument/2006/relationships/image" Target="../media/image137.wmf"/><Relationship Id="rId22" Type="http://schemas.openxmlformats.org/officeDocument/2006/relationships/image" Target="../media/image1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161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11" Type="http://schemas.openxmlformats.org/officeDocument/2006/relationships/image" Target="../media/image160.emf"/><Relationship Id="rId5" Type="http://schemas.openxmlformats.org/officeDocument/2006/relationships/image" Target="../media/image154.emf"/><Relationship Id="rId10" Type="http://schemas.openxmlformats.org/officeDocument/2006/relationships/image" Target="../media/image159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3" Type="http://schemas.openxmlformats.org/officeDocument/2006/relationships/image" Target="../media/image169.wmf"/><Relationship Id="rId7" Type="http://schemas.openxmlformats.org/officeDocument/2006/relationships/image" Target="../media/image173.emf"/><Relationship Id="rId12" Type="http://schemas.openxmlformats.org/officeDocument/2006/relationships/image" Target="../media/image178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emf"/><Relationship Id="rId11" Type="http://schemas.openxmlformats.org/officeDocument/2006/relationships/image" Target="../media/image177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70.emf"/><Relationship Id="rId9" Type="http://schemas.openxmlformats.org/officeDocument/2006/relationships/image" Target="../media/image17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80.wmf"/><Relationship Id="rId1" Type="http://schemas.openxmlformats.org/officeDocument/2006/relationships/image" Target="../media/image179.emf"/><Relationship Id="rId6" Type="http://schemas.openxmlformats.org/officeDocument/2006/relationships/image" Target="../media/image176.wmf"/><Relationship Id="rId5" Type="http://schemas.openxmlformats.org/officeDocument/2006/relationships/image" Target="../media/image183.emf"/><Relationship Id="rId4" Type="http://schemas.openxmlformats.org/officeDocument/2006/relationships/image" Target="../media/image18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image" Target="../media/image190.emf"/><Relationship Id="rId7" Type="http://schemas.openxmlformats.org/officeDocument/2006/relationships/image" Target="../media/image194.emf"/><Relationship Id="rId2" Type="http://schemas.openxmlformats.org/officeDocument/2006/relationships/image" Target="../media/image189.emf"/><Relationship Id="rId1" Type="http://schemas.openxmlformats.org/officeDocument/2006/relationships/image" Target="../media/image188.emf"/><Relationship Id="rId6" Type="http://schemas.openxmlformats.org/officeDocument/2006/relationships/image" Target="../media/image193.emf"/><Relationship Id="rId5" Type="http://schemas.openxmlformats.org/officeDocument/2006/relationships/image" Target="../media/image192.emf"/><Relationship Id="rId10" Type="http://schemas.openxmlformats.org/officeDocument/2006/relationships/image" Target="../media/image197.emf"/><Relationship Id="rId4" Type="http://schemas.openxmlformats.org/officeDocument/2006/relationships/image" Target="../media/image191.emf"/><Relationship Id="rId9" Type="http://schemas.openxmlformats.org/officeDocument/2006/relationships/image" Target="../media/image196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13" Type="http://schemas.openxmlformats.org/officeDocument/2006/relationships/image" Target="../media/image209.wmf"/><Relationship Id="rId18" Type="http://schemas.openxmlformats.org/officeDocument/2006/relationships/image" Target="../media/image214.emf"/><Relationship Id="rId3" Type="http://schemas.openxmlformats.org/officeDocument/2006/relationships/image" Target="../media/image200.wmf"/><Relationship Id="rId21" Type="http://schemas.openxmlformats.org/officeDocument/2006/relationships/image" Target="../media/image217.emf"/><Relationship Id="rId7" Type="http://schemas.openxmlformats.org/officeDocument/2006/relationships/image" Target="../media/image203.emf"/><Relationship Id="rId12" Type="http://schemas.openxmlformats.org/officeDocument/2006/relationships/image" Target="../media/image208.wmf"/><Relationship Id="rId17" Type="http://schemas.openxmlformats.org/officeDocument/2006/relationships/image" Target="../media/image213.emf"/><Relationship Id="rId2" Type="http://schemas.openxmlformats.org/officeDocument/2006/relationships/image" Target="../media/image199.wmf"/><Relationship Id="rId16" Type="http://schemas.openxmlformats.org/officeDocument/2006/relationships/image" Target="../media/image212.emf"/><Relationship Id="rId20" Type="http://schemas.openxmlformats.org/officeDocument/2006/relationships/image" Target="../media/image216.emf"/><Relationship Id="rId1" Type="http://schemas.openxmlformats.org/officeDocument/2006/relationships/image" Target="../media/image198.wmf"/><Relationship Id="rId6" Type="http://schemas.openxmlformats.org/officeDocument/2006/relationships/image" Target="../media/image202.emf"/><Relationship Id="rId11" Type="http://schemas.openxmlformats.org/officeDocument/2006/relationships/image" Target="../media/image207.emf"/><Relationship Id="rId5" Type="http://schemas.openxmlformats.org/officeDocument/2006/relationships/image" Target="../media/image201.emf"/><Relationship Id="rId15" Type="http://schemas.openxmlformats.org/officeDocument/2006/relationships/image" Target="../media/image211.wmf"/><Relationship Id="rId23" Type="http://schemas.openxmlformats.org/officeDocument/2006/relationships/image" Target="../media/image219.emf"/><Relationship Id="rId10" Type="http://schemas.openxmlformats.org/officeDocument/2006/relationships/image" Target="../media/image206.wmf"/><Relationship Id="rId19" Type="http://schemas.openxmlformats.org/officeDocument/2006/relationships/image" Target="../media/image215.emf"/><Relationship Id="rId4" Type="http://schemas.openxmlformats.org/officeDocument/2006/relationships/image" Target="../media/image167.wmf"/><Relationship Id="rId9" Type="http://schemas.openxmlformats.org/officeDocument/2006/relationships/image" Target="../media/image205.emf"/><Relationship Id="rId14" Type="http://schemas.openxmlformats.org/officeDocument/2006/relationships/image" Target="../media/image210.wmf"/><Relationship Id="rId22" Type="http://schemas.openxmlformats.org/officeDocument/2006/relationships/image" Target="../media/image21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3" Type="http://schemas.openxmlformats.org/officeDocument/2006/relationships/image" Target="../media/image222.emf"/><Relationship Id="rId7" Type="http://schemas.openxmlformats.org/officeDocument/2006/relationships/image" Target="../media/image226.emf"/><Relationship Id="rId2" Type="http://schemas.openxmlformats.org/officeDocument/2006/relationships/image" Target="../media/image221.emf"/><Relationship Id="rId1" Type="http://schemas.openxmlformats.org/officeDocument/2006/relationships/image" Target="../media/image220.emf"/><Relationship Id="rId6" Type="http://schemas.openxmlformats.org/officeDocument/2006/relationships/image" Target="../media/image225.e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image" Target="../media/image241.wmf"/><Relationship Id="rId18" Type="http://schemas.openxmlformats.org/officeDocument/2006/relationships/image" Target="../media/image246.emf"/><Relationship Id="rId3" Type="http://schemas.openxmlformats.org/officeDocument/2006/relationships/image" Target="../media/image231.wmf"/><Relationship Id="rId21" Type="http://schemas.openxmlformats.org/officeDocument/2006/relationships/image" Target="../media/image249.emf"/><Relationship Id="rId7" Type="http://schemas.openxmlformats.org/officeDocument/2006/relationships/image" Target="../media/image235.emf"/><Relationship Id="rId12" Type="http://schemas.openxmlformats.org/officeDocument/2006/relationships/image" Target="../media/image240.emf"/><Relationship Id="rId17" Type="http://schemas.openxmlformats.org/officeDocument/2006/relationships/image" Target="../media/image245.emf"/><Relationship Id="rId25" Type="http://schemas.openxmlformats.org/officeDocument/2006/relationships/image" Target="../media/image253.wmf"/><Relationship Id="rId2" Type="http://schemas.openxmlformats.org/officeDocument/2006/relationships/image" Target="../media/image230.wmf"/><Relationship Id="rId16" Type="http://schemas.openxmlformats.org/officeDocument/2006/relationships/image" Target="../media/image244.emf"/><Relationship Id="rId20" Type="http://schemas.openxmlformats.org/officeDocument/2006/relationships/image" Target="../media/image248.emf"/><Relationship Id="rId1" Type="http://schemas.openxmlformats.org/officeDocument/2006/relationships/image" Target="../media/image229.wmf"/><Relationship Id="rId6" Type="http://schemas.openxmlformats.org/officeDocument/2006/relationships/image" Target="../media/image234.emf"/><Relationship Id="rId11" Type="http://schemas.openxmlformats.org/officeDocument/2006/relationships/image" Target="../media/image239.emf"/><Relationship Id="rId24" Type="http://schemas.openxmlformats.org/officeDocument/2006/relationships/image" Target="../media/image252.wmf"/><Relationship Id="rId5" Type="http://schemas.openxmlformats.org/officeDocument/2006/relationships/image" Target="../media/image233.wmf"/><Relationship Id="rId15" Type="http://schemas.openxmlformats.org/officeDocument/2006/relationships/image" Target="../media/image243.wmf"/><Relationship Id="rId23" Type="http://schemas.openxmlformats.org/officeDocument/2006/relationships/image" Target="../media/image251.wmf"/><Relationship Id="rId10" Type="http://schemas.openxmlformats.org/officeDocument/2006/relationships/image" Target="../media/image238.emf"/><Relationship Id="rId19" Type="http://schemas.openxmlformats.org/officeDocument/2006/relationships/image" Target="../media/image247.emf"/><Relationship Id="rId4" Type="http://schemas.openxmlformats.org/officeDocument/2006/relationships/image" Target="../media/image232.wmf"/><Relationship Id="rId9" Type="http://schemas.openxmlformats.org/officeDocument/2006/relationships/image" Target="../media/image237.emf"/><Relationship Id="rId14" Type="http://schemas.openxmlformats.org/officeDocument/2006/relationships/image" Target="../media/image242.wmf"/><Relationship Id="rId22" Type="http://schemas.openxmlformats.org/officeDocument/2006/relationships/image" Target="../media/image25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31.wmf"/><Relationship Id="rId1" Type="http://schemas.openxmlformats.org/officeDocument/2006/relationships/image" Target="../media/image254.wmf"/><Relationship Id="rId6" Type="http://schemas.openxmlformats.org/officeDocument/2006/relationships/image" Target="../media/image258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image" Target="../media/image271.wmf"/><Relationship Id="rId18" Type="http://schemas.openxmlformats.org/officeDocument/2006/relationships/image" Target="../media/image276.emf"/><Relationship Id="rId3" Type="http://schemas.openxmlformats.org/officeDocument/2006/relationships/image" Target="../media/image261.emf"/><Relationship Id="rId7" Type="http://schemas.openxmlformats.org/officeDocument/2006/relationships/image" Target="../media/image265.wmf"/><Relationship Id="rId12" Type="http://schemas.openxmlformats.org/officeDocument/2006/relationships/image" Target="../media/image270.wmf"/><Relationship Id="rId17" Type="http://schemas.openxmlformats.org/officeDocument/2006/relationships/image" Target="../media/image275.emf"/><Relationship Id="rId2" Type="http://schemas.openxmlformats.org/officeDocument/2006/relationships/image" Target="../media/image260.emf"/><Relationship Id="rId16" Type="http://schemas.openxmlformats.org/officeDocument/2006/relationships/image" Target="../media/image274.wmf"/><Relationship Id="rId20" Type="http://schemas.openxmlformats.org/officeDocument/2006/relationships/image" Target="../media/image278.wmf"/><Relationship Id="rId1" Type="http://schemas.openxmlformats.org/officeDocument/2006/relationships/image" Target="../media/image259.emf"/><Relationship Id="rId6" Type="http://schemas.openxmlformats.org/officeDocument/2006/relationships/image" Target="../media/image264.emf"/><Relationship Id="rId11" Type="http://schemas.openxmlformats.org/officeDocument/2006/relationships/image" Target="../media/image269.wmf"/><Relationship Id="rId5" Type="http://schemas.openxmlformats.org/officeDocument/2006/relationships/image" Target="../media/image263.emf"/><Relationship Id="rId15" Type="http://schemas.openxmlformats.org/officeDocument/2006/relationships/image" Target="../media/image273.wmf"/><Relationship Id="rId10" Type="http://schemas.openxmlformats.org/officeDocument/2006/relationships/image" Target="../media/image268.wmf"/><Relationship Id="rId19" Type="http://schemas.openxmlformats.org/officeDocument/2006/relationships/image" Target="../media/image277.emf"/><Relationship Id="rId4" Type="http://schemas.openxmlformats.org/officeDocument/2006/relationships/image" Target="../media/image262.emf"/><Relationship Id="rId9" Type="http://schemas.openxmlformats.org/officeDocument/2006/relationships/image" Target="../media/image267.wmf"/><Relationship Id="rId14" Type="http://schemas.openxmlformats.org/officeDocument/2006/relationships/image" Target="../media/image27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3" Type="http://schemas.openxmlformats.org/officeDocument/2006/relationships/image" Target="../media/image281.emf"/><Relationship Id="rId7" Type="http://schemas.openxmlformats.org/officeDocument/2006/relationships/image" Target="../media/image285.emf"/><Relationship Id="rId2" Type="http://schemas.openxmlformats.org/officeDocument/2006/relationships/image" Target="../media/image280.emf"/><Relationship Id="rId1" Type="http://schemas.openxmlformats.org/officeDocument/2006/relationships/image" Target="../media/image279.emf"/><Relationship Id="rId6" Type="http://schemas.openxmlformats.org/officeDocument/2006/relationships/image" Target="../media/image284.emf"/><Relationship Id="rId11" Type="http://schemas.openxmlformats.org/officeDocument/2006/relationships/image" Target="../media/image288.wmf"/><Relationship Id="rId5" Type="http://schemas.openxmlformats.org/officeDocument/2006/relationships/image" Target="../media/image283.emf"/><Relationship Id="rId10" Type="http://schemas.openxmlformats.org/officeDocument/2006/relationships/image" Target="../media/image287.wmf"/><Relationship Id="rId4" Type="http://schemas.openxmlformats.org/officeDocument/2006/relationships/image" Target="../media/image282.e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7.wmf"/><Relationship Id="rId18" Type="http://schemas.openxmlformats.org/officeDocument/2006/relationships/image" Target="../media/image15.wmf"/><Relationship Id="rId3" Type="http://schemas.openxmlformats.org/officeDocument/2006/relationships/image" Target="../media/image25.w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17" Type="http://schemas.openxmlformats.org/officeDocument/2006/relationships/image" Target="../media/image14.wmf"/><Relationship Id="rId2" Type="http://schemas.openxmlformats.org/officeDocument/2006/relationships/image" Target="../media/image24.wmf"/><Relationship Id="rId16" Type="http://schemas.openxmlformats.org/officeDocument/2006/relationships/image" Target="../media/image13.wmf"/><Relationship Id="rId1" Type="http://schemas.openxmlformats.org/officeDocument/2006/relationships/image" Target="../media/image23.w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6.wmf"/><Relationship Id="rId10" Type="http://schemas.openxmlformats.org/officeDocument/2006/relationships/image" Target="../media/image32.emf"/><Relationship Id="rId19" Type="http://schemas.openxmlformats.org/officeDocument/2006/relationships/image" Target="../media/image37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61.emf"/><Relationship Id="rId3" Type="http://schemas.openxmlformats.org/officeDocument/2006/relationships/image" Target="../media/image51.wmf"/><Relationship Id="rId7" Type="http://schemas.openxmlformats.org/officeDocument/2006/relationships/image" Target="../media/image55.emf"/><Relationship Id="rId12" Type="http://schemas.openxmlformats.org/officeDocument/2006/relationships/image" Target="../media/image60.emf"/><Relationship Id="rId2" Type="http://schemas.openxmlformats.org/officeDocument/2006/relationships/image" Target="../media/image50.wmf"/><Relationship Id="rId16" Type="http://schemas.openxmlformats.org/officeDocument/2006/relationships/image" Target="../media/image35.wmf"/><Relationship Id="rId1" Type="http://schemas.openxmlformats.org/officeDocument/2006/relationships/image" Target="../media/image49.wmf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5" Type="http://schemas.openxmlformats.org/officeDocument/2006/relationships/image" Target="../media/image53.emf"/><Relationship Id="rId15" Type="http://schemas.openxmlformats.org/officeDocument/2006/relationships/image" Target="../media/image25.wmf"/><Relationship Id="rId10" Type="http://schemas.openxmlformats.org/officeDocument/2006/relationships/image" Target="../media/image58.emf"/><Relationship Id="rId4" Type="http://schemas.openxmlformats.org/officeDocument/2006/relationships/image" Target="../media/image52.wmf"/><Relationship Id="rId9" Type="http://schemas.openxmlformats.org/officeDocument/2006/relationships/image" Target="../media/image57.emf"/><Relationship Id="rId14" Type="http://schemas.openxmlformats.org/officeDocument/2006/relationships/image" Target="../media/image6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5.emf"/><Relationship Id="rId3" Type="http://schemas.openxmlformats.org/officeDocument/2006/relationships/image" Target="../media/image65.wmf"/><Relationship Id="rId7" Type="http://schemas.openxmlformats.org/officeDocument/2006/relationships/image" Target="../media/image69.emf"/><Relationship Id="rId12" Type="http://schemas.openxmlformats.org/officeDocument/2006/relationships/image" Target="../media/image74.e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67.wmf"/><Relationship Id="rId15" Type="http://schemas.openxmlformats.org/officeDocument/2006/relationships/image" Target="../media/image77.wmf"/><Relationship Id="rId10" Type="http://schemas.openxmlformats.org/officeDocument/2006/relationships/image" Target="../media/image72.emf"/><Relationship Id="rId4" Type="http://schemas.openxmlformats.org/officeDocument/2006/relationships/image" Target="../media/image66.wmf"/><Relationship Id="rId9" Type="http://schemas.openxmlformats.org/officeDocument/2006/relationships/image" Target="../media/image71.emf"/><Relationship Id="rId14" Type="http://schemas.openxmlformats.org/officeDocument/2006/relationships/image" Target="../media/image7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image" Target="../media/image97.emf"/><Relationship Id="rId3" Type="http://schemas.openxmlformats.org/officeDocument/2006/relationships/image" Target="../media/image87.wmf"/><Relationship Id="rId7" Type="http://schemas.openxmlformats.org/officeDocument/2006/relationships/image" Target="../media/image91.emf"/><Relationship Id="rId12" Type="http://schemas.openxmlformats.org/officeDocument/2006/relationships/image" Target="../media/image96.e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5" Type="http://schemas.openxmlformats.org/officeDocument/2006/relationships/image" Target="../media/image89.emf"/><Relationship Id="rId15" Type="http://schemas.openxmlformats.org/officeDocument/2006/relationships/image" Target="../media/image99.e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Relationship Id="rId14" Type="http://schemas.openxmlformats.org/officeDocument/2006/relationships/image" Target="../media/image9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EAFC-8109-45A6-ADDE-A42728120A98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7B40D-A6D0-4B2D-9930-11C8FF3ED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5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7B40D-A6D0-4B2D-9930-11C8FF3ED8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3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1D57C-A43B-4032-B60E-179522B1FC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46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9C25C-B7D7-4127-B674-2792D2A292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00000-55D4-4899-AE76-CCFA953637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01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EDEBB-5A9D-4678-B5CD-6A71161233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9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BB252-6BFF-4FE7-A6F7-8D41B57032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88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43F15-81BF-4869-8F24-F235559405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77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0B0E1-B9ED-4C38-965F-8ED1000E9C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31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6C0F7-BE6D-4AF6-A1E1-E74E449158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3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0C684-12E4-45BD-8318-0F00B794D4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43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68F5D-B0FC-4CC8-B569-7408C8487D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34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B0548-B407-4E6A-840E-1ECBE3B45A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27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489F65F-C3CE-4F94-88C8-3852272247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2.emf"/><Relationship Id="rId26" Type="http://schemas.openxmlformats.org/officeDocument/2006/relationships/image" Target="../media/image96.e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29" Type="http://schemas.openxmlformats.org/officeDocument/2006/relationships/oleObject" Target="../embeddings/oleObject10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95.emf"/><Relationship Id="rId32" Type="http://schemas.openxmlformats.org/officeDocument/2006/relationships/image" Target="../media/image99.e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97.emf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98.bin"/><Relationship Id="rId31" Type="http://schemas.openxmlformats.org/officeDocument/2006/relationships/oleObject" Target="../embeddings/oleObject104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98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emf"/><Relationship Id="rId18" Type="http://schemas.openxmlformats.org/officeDocument/2006/relationships/oleObject" Target="../embeddings/oleObject112.bin"/><Relationship Id="rId26" Type="http://schemas.openxmlformats.org/officeDocument/2006/relationships/oleObject" Target="../embeddings/oleObject116.bin"/><Relationship Id="rId39" Type="http://schemas.openxmlformats.org/officeDocument/2006/relationships/image" Target="../media/image117.wmf"/><Relationship Id="rId21" Type="http://schemas.openxmlformats.org/officeDocument/2006/relationships/image" Target="../media/image108.emf"/><Relationship Id="rId34" Type="http://schemas.openxmlformats.org/officeDocument/2006/relationships/oleObject" Target="../embeddings/oleObject120.bin"/><Relationship Id="rId42" Type="http://schemas.openxmlformats.org/officeDocument/2006/relationships/oleObject" Target="../embeddings/oleObject124.bin"/><Relationship Id="rId47" Type="http://schemas.openxmlformats.org/officeDocument/2006/relationships/image" Target="../media/image120.emf"/><Relationship Id="rId50" Type="http://schemas.openxmlformats.org/officeDocument/2006/relationships/oleObject" Target="../embeddings/oleObject128.bin"/><Relationship Id="rId55" Type="http://schemas.openxmlformats.org/officeDocument/2006/relationships/image" Target="../media/image79.wmf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06.emf"/><Relationship Id="rId25" Type="http://schemas.openxmlformats.org/officeDocument/2006/relationships/image" Target="../media/image110.emf"/><Relationship Id="rId33" Type="http://schemas.openxmlformats.org/officeDocument/2006/relationships/image" Target="../media/image114.wmf"/><Relationship Id="rId38" Type="http://schemas.openxmlformats.org/officeDocument/2006/relationships/oleObject" Target="../embeddings/oleObject122.bin"/><Relationship Id="rId46" Type="http://schemas.openxmlformats.org/officeDocument/2006/relationships/oleObject" Target="../embeddings/oleObject126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29" Type="http://schemas.openxmlformats.org/officeDocument/2006/relationships/image" Target="../media/image112.wmf"/><Relationship Id="rId41" Type="http://schemas.openxmlformats.org/officeDocument/2006/relationships/image" Target="../media/image118.wmf"/><Relationship Id="rId54" Type="http://schemas.openxmlformats.org/officeDocument/2006/relationships/oleObject" Target="../embeddings/oleObject13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03.emf"/><Relationship Id="rId24" Type="http://schemas.openxmlformats.org/officeDocument/2006/relationships/oleObject" Target="../embeddings/oleObject115.bin"/><Relationship Id="rId32" Type="http://schemas.openxmlformats.org/officeDocument/2006/relationships/oleObject" Target="../embeddings/oleObject119.bin"/><Relationship Id="rId37" Type="http://schemas.openxmlformats.org/officeDocument/2006/relationships/image" Target="../media/image116.wmf"/><Relationship Id="rId40" Type="http://schemas.openxmlformats.org/officeDocument/2006/relationships/oleObject" Target="../embeddings/oleObject123.bin"/><Relationship Id="rId45" Type="http://schemas.openxmlformats.org/officeDocument/2006/relationships/image" Target="../media/image119.emf"/><Relationship Id="rId53" Type="http://schemas.openxmlformats.org/officeDocument/2006/relationships/image" Target="../media/image78.wmf"/><Relationship Id="rId5" Type="http://schemas.openxmlformats.org/officeDocument/2006/relationships/image" Target="../media/image100.emf"/><Relationship Id="rId15" Type="http://schemas.openxmlformats.org/officeDocument/2006/relationships/image" Target="../media/image105.emf"/><Relationship Id="rId23" Type="http://schemas.openxmlformats.org/officeDocument/2006/relationships/image" Target="../media/image109.emf"/><Relationship Id="rId28" Type="http://schemas.openxmlformats.org/officeDocument/2006/relationships/oleObject" Target="../embeddings/oleObject117.bin"/><Relationship Id="rId36" Type="http://schemas.openxmlformats.org/officeDocument/2006/relationships/oleObject" Target="../embeddings/oleObject121.bin"/><Relationship Id="rId49" Type="http://schemas.openxmlformats.org/officeDocument/2006/relationships/image" Target="../media/image121.emf"/><Relationship Id="rId57" Type="http://schemas.openxmlformats.org/officeDocument/2006/relationships/image" Target="../media/image123.wmf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107.emf"/><Relationship Id="rId31" Type="http://schemas.openxmlformats.org/officeDocument/2006/relationships/image" Target="../media/image113.wmf"/><Relationship Id="rId44" Type="http://schemas.openxmlformats.org/officeDocument/2006/relationships/oleObject" Target="../embeddings/oleObject125.bin"/><Relationship Id="rId52" Type="http://schemas.openxmlformats.org/officeDocument/2006/relationships/oleObject" Target="../embeddings/oleObject129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2.emf"/><Relationship Id="rId14" Type="http://schemas.openxmlformats.org/officeDocument/2006/relationships/oleObject" Target="../embeddings/oleObject110.bin"/><Relationship Id="rId22" Type="http://schemas.openxmlformats.org/officeDocument/2006/relationships/oleObject" Target="../embeddings/oleObject114.bin"/><Relationship Id="rId27" Type="http://schemas.openxmlformats.org/officeDocument/2006/relationships/image" Target="../media/image111.wmf"/><Relationship Id="rId30" Type="http://schemas.openxmlformats.org/officeDocument/2006/relationships/oleObject" Target="../embeddings/oleObject118.bin"/><Relationship Id="rId35" Type="http://schemas.openxmlformats.org/officeDocument/2006/relationships/image" Target="../media/image115.wmf"/><Relationship Id="rId43" Type="http://schemas.openxmlformats.org/officeDocument/2006/relationships/image" Target="../media/image66.wmf"/><Relationship Id="rId48" Type="http://schemas.openxmlformats.org/officeDocument/2006/relationships/oleObject" Target="../embeddings/oleObject127.bin"/><Relationship Id="rId56" Type="http://schemas.openxmlformats.org/officeDocument/2006/relationships/oleObject" Target="../embeddings/oleObject131.bin"/><Relationship Id="rId8" Type="http://schemas.openxmlformats.org/officeDocument/2006/relationships/oleObject" Target="../embeddings/oleObject107.bin"/><Relationship Id="rId51" Type="http://schemas.openxmlformats.org/officeDocument/2006/relationships/image" Target="../media/image122.emf"/><Relationship Id="rId3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1.emf"/><Relationship Id="rId26" Type="http://schemas.openxmlformats.org/officeDocument/2006/relationships/image" Target="../media/image135.wmf"/><Relationship Id="rId39" Type="http://schemas.openxmlformats.org/officeDocument/2006/relationships/oleObject" Target="../embeddings/oleObject150.bin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34" Type="http://schemas.openxmlformats.org/officeDocument/2006/relationships/image" Target="../media/image139.emf"/><Relationship Id="rId42" Type="http://schemas.openxmlformats.org/officeDocument/2006/relationships/image" Target="../media/image78.wmf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33" Type="http://schemas.openxmlformats.org/officeDocument/2006/relationships/oleObject" Target="../embeddings/oleObject147.bin"/><Relationship Id="rId38" Type="http://schemas.openxmlformats.org/officeDocument/2006/relationships/image" Target="../media/image141.emf"/><Relationship Id="rId46" Type="http://schemas.openxmlformats.org/officeDocument/2006/relationships/image" Target="../media/image12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0.emf"/><Relationship Id="rId20" Type="http://schemas.openxmlformats.org/officeDocument/2006/relationships/image" Target="../media/image132.emf"/><Relationship Id="rId29" Type="http://schemas.openxmlformats.org/officeDocument/2006/relationships/oleObject" Target="../embeddings/oleObject145.bin"/><Relationship Id="rId41" Type="http://schemas.openxmlformats.org/officeDocument/2006/relationships/oleObject" Target="../embeddings/oleObject15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34.emf"/><Relationship Id="rId32" Type="http://schemas.openxmlformats.org/officeDocument/2006/relationships/image" Target="../media/image138.wmf"/><Relationship Id="rId37" Type="http://schemas.openxmlformats.org/officeDocument/2006/relationships/oleObject" Target="../embeddings/oleObject149.bin"/><Relationship Id="rId40" Type="http://schemas.openxmlformats.org/officeDocument/2006/relationships/image" Target="../media/image142.emf"/><Relationship Id="rId45" Type="http://schemas.openxmlformats.org/officeDocument/2006/relationships/oleObject" Target="../embeddings/oleObject153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36.wmf"/><Relationship Id="rId36" Type="http://schemas.openxmlformats.org/officeDocument/2006/relationships/image" Target="../media/image140.emf"/><Relationship Id="rId10" Type="http://schemas.openxmlformats.org/officeDocument/2006/relationships/image" Target="../media/image127.emf"/><Relationship Id="rId19" Type="http://schemas.openxmlformats.org/officeDocument/2006/relationships/oleObject" Target="../embeddings/oleObject140.bin"/><Relationship Id="rId31" Type="http://schemas.openxmlformats.org/officeDocument/2006/relationships/oleObject" Target="../embeddings/oleObject146.bin"/><Relationship Id="rId44" Type="http://schemas.openxmlformats.org/officeDocument/2006/relationships/image" Target="../media/image79.w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29.emf"/><Relationship Id="rId22" Type="http://schemas.openxmlformats.org/officeDocument/2006/relationships/image" Target="../media/image133.emf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137.wmf"/><Relationship Id="rId35" Type="http://schemas.openxmlformats.org/officeDocument/2006/relationships/oleObject" Target="../embeddings/oleObject148.bin"/><Relationship Id="rId43" Type="http://schemas.openxmlformats.org/officeDocument/2006/relationships/oleObject" Target="../embeddings/oleObject15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4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" Type="http://schemas.openxmlformats.org/officeDocument/2006/relationships/image" Target="../media/image162.jpeg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59.e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61.emf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63.jpeg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Relationship Id="rId27" Type="http://schemas.openxmlformats.org/officeDocument/2006/relationships/oleObject" Target="../embeddings/oleObject17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jpeg"/><Relationship Id="rId7" Type="http://schemas.openxmlformats.org/officeDocument/2006/relationships/image" Target="../media/image16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4.bin"/><Relationship Id="rId5" Type="http://schemas.openxmlformats.org/officeDocument/2006/relationships/image" Target="../media/image164.wmf"/><Relationship Id="rId4" Type="http://schemas.openxmlformats.org/officeDocument/2006/relationships/oleObject" Target="../embeddings/oleObject17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74.emf"/><Relationship Id="rId26" Type="http://schemas.openxmlformats.org/officeDocument/2006/relationships/image" Target="../media/image178.w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3.emf"/><Relationship Id="rId20" Type="http://schemas.openxmlformats.org/officeDocument/2006/relationships/image" Target="../media/image175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77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10" Type="http://schemas.openxmlformats.org/officeDocument/2006/relationships/image" Target="../media/image170.e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72.emf"/><Relationship Id="rId22" Type="http://schemas.openxmlformats.org/officeDocument/2006/relationships/image" Target="../media/image17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13" Type="http://schemas.openxmlformats.org/officeDocument/2006/relationships/image" Target="../media/image183.emf"/><Relationship Id="rId3" Type="http://schemas.openxmlformats.org/officeDocument/2006/relationships/image" Target="../media/image184.jpeg"/><Relationship Id="rId7" Type="http://schemas.openxmlformats.org/officeDocument/2006/relationships/image" Target="../media/image180.wmf"/><Relationship Id="rId12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182.emf"/><Relationship Id="rId5" Type="http://schemas.openxmlformats.org/officeDocument/2006/relationships/image" Target="../media/image179.emf"/><Relationship Id="rId15" Type="http://schemas.openxmlformats.org/officeDocument/2006/relationships/image" Target="../media/image176.wmf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81.emf"/><Relationship Id="rId14" Type="http://schemas.openxmlformats.org/officeDocument/2006/relationships/oleObject" Target="../embeddings/oleObject19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jpeg"/><Relationship Id="rId2" Type="http://schemas.openxmlformats.org/officeDocument/2006/relationships/image" Target="../media/image18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95.e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2.e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4.emf"/><Relationship Id="rId20" Type="http://schemas.openxmlformats.org/officeDocument/2006/relationships/image" Target="../media/image196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10" Type="http://schemas.openxmlformats.org/officeDocument/2006/relationships/image" Target="../media/image191.e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88.e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3.emf"/><Relationship Id="rId22" Type="http://schemas.openxmlformats.org/officeDocument/2006/relationships/image" Target="../media/image197.e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04.emf"/><Relationship Id="rId26" Type="http://schemas.openxmlformats.org/officeDocument/2006/relationships/image" Target="../media/image208.wmf"/><Relationship Id="rId39" Type="http://schemas.openxmlformats.org/officeDocument/2006/relationships/oleObject" Target="../embeddings/oleObject221.bin"/><Relationship Id="rId3" Type="http://schemas.openxmlformats.org/officeDocument/2006/relationships/oleObject" Target="../embeddings/oleObject203.bin"/><Relationship Id="rId21" Type="http://schemas.openxmlformats.org/officeDocument/2006/relationships/oleObject" Target="../embeddings/oleObject212.bin"/><Relationship Id="rId34" Type="http://schemas.openxmlformats.org/officeDocument/2006/relationships/image" Target="../media/image212.emf"/><Relationship Id="rId42" Type="http://schemas.openxmlformats.org/officeDocument/2006/relationships/image" Target="../media/image216.emf"/><Relationship Id="rId47" Type="http://schemas.openxmlformats.org/officeDocument/2006/relationships/oleObject" Target="../embeddings/oleObject225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1.emf"/><Relationship Id="rId17" Type="http://schemas.openxmlformats.org/officeDocument/2006/relationships/oleObject" Target="../embeddings/oleObject210.bin"/><Relationship Id="rId25" Type="http://schemas.openxmlformats.org/officeDocument/2006/relationships/oleObject" Target="../embeddings/oleObject214.bin"/><Relationship Id="rId33" Type="http://schemas.openxmlformats.org/officeDocument/2006/relationships/oleObject" Target="../embeddings/oleObject218.bin"/><Relationship Id="rId38" Type="http://schemas.openxmlformats.org/officeDocument/2006/relationships/image" Target="../media/image214.emf"/><Relationship Id="rId46" Type="http://schemas.openxmlformats.org/officeDocument/2006/relationships/image" Target="../media/image218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3.emf"/><Relationship Id="rId20" Type="http://schemas.openxmlformats.org/officeDocument/2006/relationships/image" Target="../media/image205.emf"/><Relationship Id="rId29" Type="http://schemas.openxmlformats.org/officeDocument/2006/relationships/oleObject" Target="../embeddings/oleObject216.bin"/><Relationship Id="rId41" Type="http://schemas.openxmlformats.org/officeDocument/2006/relationships/oleObject" Target="../embeddings/oleObject22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7.bin"/><Relationship Id="rId24" Type="http://schemas.openxmlformats.org/officeDocument/2006/relationships/image" Target="../media/image207.emf"/><Relationship Id="rId32" Type="http://schemas.openxmlformats.org/officeDocument/2006/relationships/image" Target="../media/image211.wmf"/><Relationship Id="rId37" Type="http://schemas.openxmlformats.org/officeDocument/2006/relationships/oleObject" Target="../embeddings/oleObject220.bin"/><Relationship Id="rId40" Type="http://schemas.openxmlformats.org/officeDocument/2006/relationships/image" Target="../media/image215.emf"/><Relationship Id="rId45" Type="http://schemas.openxmlformats.org/officeDocument/2006/relationships/oleObject" Target="../embeddings/oleObject224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23" Type="http://schemas.openxmlformats.org/officeDocument/2006/relationships/oleObject" Target="../embeddings/oleObject213.bin"/><Relationship Id="rId28" Type="http://schemas.openxmlformats.org/officeDocument/2006/relationships/image" Target="../media/image209.wmf"/><Relationship Id="rId36" Type="http://schemas.openxmlformats.org/officeDocument/2006/relationships/image" Target="../media/image213.emf"/><Relationship Id="rId49" Type="http://schemas.openxmlformats.org/officeDocument/2006/relationships/oleObject" Target="../embeddings/oleObject226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211.bin"/><Relationship Id="rId31" Type="http://schemas.openxmlformats.org/officeDocument/2006/relationships/oleObject" Target="../embeddings/oleObject217.bin"/><Relationship Id="rId44" Type="http://schemas.openxmlformats.org/officeDocument/2006/relationships/image" Target="../media/image217.e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02.emf"/><Relationship Id="rId22" Type="http://schemas.openxmlformats.org/officeDocument/2006/relationships/image" Target="../media/image206.wmf"/><Relationship Id="rId27" Type="http://schemas.openxmlformats.org/officeDocument/2006/relationships/oleObject" Target="../embeddings/oleObject215.bin"/><Relationship Id="rId30" Type="http://schemas.openxmlformats.org/officeDocument/2006/relationships/image" Target="../media/image210.wmf"/><Relationship Id="rId35" Type="http://schemas.openxmlformats.org/officeDocument/2006/relationships/oleObject" Target="../embeddings/oleObject219.bin"/><Relationship Id="rId43" Type="http://schemas.openxmlformats.org/officeDocument/2006/relationships/oleObject" Target="../embeddings/oleObject223.bin"/><Relationship Id="rId48" Type="http://schemas.openxmlformats.org/officeDocument/2006/relationships/image" Target="../media/image219.emf"/><Relationship Id="rId8" Type="http://schemas.openxmlformats.org/officeDocument/2006/relationships/image" Target="../media/image20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27.e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6.emf"/><Relationship Id="rId20" Type="http://schemas.openxmlformats.org/officeDocument/2006/relationships/image" Target="../media/image22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1.e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25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236.emf"/><Relationship Id="rId26" Type="http://schemas.openxmlformats.org/officeDocument/2006/relationships/image" Target="../media/image240.emf"/><Relationship Id="rId39" Type="http://schemas.openxmlformats.org/officeDocument/2006/relationships/oleObject" Target="../embeddings/oleObject254.bin"/><Relationship Id="rId3" Type="http://schemas.openxmlformats.org/officeDocument/2006/relationships/oleObject" Target="../embeddings/oleObject236.bin"/><Relationship Id="rId21" Type="http://schemas.openxmlformats.org/officeDocument/2006/relationships/oleObject" Target="../embeddings/oleObject245.bin"/><Relationship Id="rId34" Type="http://schemas.openxmlformats.org/officeDocument/2006/relationships/image" Target="../media/image244.emf"/><Relationship Id="rId42" Type="http://schemas.openxmlformats.org/officeDocument/2006/relationships/image" Target="../media/image248.emf"/><Relationship Id="rId47" Type="http://schemas.openxmlformats.org/officeDocument/2006/relationships/oleObject" Target="../embeddings/oleObject258.bin"/><Relationship Id="rId50" Type="http://schemas.openxmlformats.org/officeDocument/2006/relationships/image" Target="../media/image252.wmf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43.bin"/><Relationship Id="rId25" Type="http://schemas.openxmlformats.org/officeDocument/2006/relationships/oleObject" Target="../embeddings/oleObject247.bin"/><Relationship Id="rId33" Type="http://schemas.openxmlformats.org/officeDocument/2006/relationships/oleObject" Target="../embeddings/oleObject251.bin"/><Relationship Id="rId38" Type="http://schemas.openxmlformats.org/officeDocument/2006/relationships/image" Target="../media/image246.emf"/><Relationship Id="rId46" Type="http://schemas.openxmlformats.org/officeDocument/2006/relationships/image" Target="../media/image250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5.emf"/><Relationship Id="rId20" Type="http://schemas.openxmlformats.org/officeDocument/2006/relationships/image" Target="../media/image237.emf"/><Relationship Id="rId29" Type="http://schemas.openxmlformats.org/officeDocument/2006/relationships/oleObject" Target="../embeddings/oleObject249.bin"/><Relationship Id="rId41" Type="http://schemas.openxmlformats.org/officeDocument/2006/relationships/oleObject" Target="../embeddings/oleObject25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40.bin"/><Relationship Id="rId24" Type="http://schemas.openxmlformats.org/officeDocument/2006/relationships/image" Target="../media/image239.emf"/><Relationship Id="rId32" Type="http://schemas.openxmlformats.org/officeDocument/2006/relationships/image" Target="../media/image243.wmf"/><Relationship Id="rId37" Type="http://schemas.openxmlformats.org/officeDocument/2006/relationships/oleObject" Target="../embeddings/oleObject253.bin"/><Relationship Id="rId40" Type="http://schemas.openxmlformats.org/officeDocument/2006/relationships/image" Target="../media/image247.emf"/><Relationship Id="rId45" Type="http://schemas.openxmlformats.org/officeDocument/2006/relationships/oleObject" Target="../embeddings/oleObject257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23" Type="http://schemas.openxmlformats.org/officeDocument/2006/relationships/oleObject" Target="../embeddings/oleObject246.bin"/><Relationship Id="rId28" Type="http://schemas.openxmlformats.org/officeDocument/2006/relationships/image" Target="../media/image241.wmf"/><Relationship Id="rId36" Type="http://schemas.openxmlformats.org/officeDocument/2006/relationships/image" Target="../media/image245.emf"/><Relationship Id="rId49" Type="http://schemas.openxmlformats.org/officeDocument/2006/relationships/oleObject" Target="../embeddings/oleObject259.bin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44.bin"/><Relationship Id="rId31" Type="http://schemas.openxmlformats.org/officeDocument/2006/relationships/oleObject" Target="../embeddings/oleObject250.bin"/><Relationship Id="rId44" Type="http://schemas.openxmlformats.org/officeDocument/2006/relationships/image" Target="../media/image249.emf"/><Relationship Id="rId52" Type="http://schemas.openxmlformats.org/officeDocument/2006/relationships/image" Target="../media/image253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34.emf"/><Relationship Id="rId22" Type="http://schemas.openxmlformats.org/officeDocument/2006/relationships/image" Target="../media/image238.emf"/><Relationship Id="rId27" Type="http://schemas.openxmlformats.org/officeDocument/2006/relationships/oleObject" Target="../embeddings/oleObject248.bin"/><Relationship Id="rId30" Type="http://schemas.openxmlformats.org/officeDocument/2006/relationships/image" Target="../media/image242.wmf"/><Relationship Id="rId35" Type="http://schemas.openxmlformats.org/officeDocument/2006/relationships/oleObject" Target="../embeddings/oleObject252.bin"/><Relationship Id="rId43" Type="http://schemas.openxmlformats.org/officeDocument/2006/relationships/oleObject" Target="../embeddings/oleObject256.bin"/><Relationship Id="rId48" Type="http://schemas.openxmlformats.org/officeDocument/2006/relationships/image" Target="../media/image251.wmf"/><Relationship Id="rId8" Type="http://schemas.openxmlformats.org/officeDocument/2006/relationships/image" Target="../media/image231.wmf"/><Relationship Id="rId51" Type="http://schemas.openxmlformats.org/officeDocument/2006/relationships/oleObject" Target="../embeddings/oleObject26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66.bin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5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2.bin"/><Relationship Id="rId10" Type="http://schemas.openxmlformats.org/officeDocument/2006/relationships/image" Target="../media/image256.wmf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5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266.wmf"/><Relationship Id="rId26" Type="http://schemas.openxmlformats.org/officeDocument/2006/relationships/image" Target="../media/image270.wmf"/><Relationship Id="rId39" Type="http://schemas.openxmlformats.org/officeDocument/2006/relationships/oleObject" Target="../embeddings/oleObject285.bin"/><Relationship Id="rId3" Type="http://schemas.openxmlformats.org/officeDocument/2006/relationships/oleObject" Target="../embeddings/oleObject267.bin"/><Relationship Id="rId21" Type="http://schemas.openxmlformats.org/officeDocument/2006/relationships/oleObject" Target="../embeddings/oleObject276.bin"/><Relationship Id="rId34" Type="http://schemas.openxmlformats.org/officeDocument/2006/relationships/image" Target="../media/image274.wmf"/><Relationship Id="rId42" Type="http://schemas.openxmlformats.org/officeDocument/2006/relationships/image" Target="../media/image278.wmf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63.emf"/><Relationship Id="rId17" Type="http://schemas.openxmlformats.org/officeDocument/2006/relationships/oleObject" Target="../embeddings/oleObject274.bin"/><Relationship Id="rId25" Type="http://schemas.openxmlformats.org/officeDocument/2006/relationships/oleObject" Target="../embeddings/oleObject278.bin"/><Relationship Id="rId33" Type="http://schemas.openxmlformats.org/officeDocument/2006/relationships/oleObject" Target="../embeddings/oleObject282.bin"/><Relationship Id="rId38" Type="http://schemas.openxmlformats.org/officeDocument/2006/relationships/image" Target="../media/image276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5.wmf"/><Relationship Id="rId20" Type="http://schemas.openxmlformats.org/officeDocument/2006/relationships/image" Target="../media/image267.wmf"/><Relationship Id="rId29" Type="http://schemas.openxmlformats.org/officeDocument/2006/relationships/oleObject" Target="../embeddings/oleObject280.bin"/><Relationship Id="rId41" Type="http://schemas.openxmlformats.org/officeDocument/2006/relationships/oleObject" Target="../embeddings/oleObject286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60.emf"/><Relationship Id="rId11" Type="http://schemas.openxmlformats.org/officeDocument/2006/relationships/oleObject" Target="../embeddings/oleObject271.bin"/><Relationship Id="rId24" Type="http://schemas.openxmlformats.org/officeDocument/2006/relationships/image" Target="../media/image269.wmf"/><Relationship Id="rId32" Type="http://schemas.openxmlformats.org/officeDocument/2006/relationships/image" Target="../media/image273.wmf"/><Relationship Id="rId37" Type="http://schemas.openxmlformats.org/officeDocument/2006/relationships/oleObject" Target="../embeddings/oleObject284.bin"/><Relationship Id="rId40" Type="http://schemas.openxmlformats.org/officeDocument/2006/relationships/image" Target="../media/image277.emf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23" Type="http://schemas.openxmlformats.org/officeDocument/2006/relationships/oleObject" Target="../embeddings/oleObject277.bin"/><Relationship Id="rId28" Type="http://schemas.openxmlformats.org/officeDocument/2006/relationships/image" Target="../media/image271.wmf"/><Relationship Id="rId36" Type="http://schemas.openxmlformats.org/officeDocument/2006/relationships/image" Target="../media/image275.emf"/><Relationship Id="rId10" Type="http://schemas.openxmlformats.org/officeDocument/2006/relationships/image" Target="../media/image262.emf"/><Relationship Id="rId19" Type="http://schemas.openxmlformats.org/officeDocument/2006/relationships/oleObject" Target="../embeddings/oleObject275.bin"/><Relationship Id="rId31" Type="http://schemas.openxmlformats.org/officeDocument/2006/relationships/oleObject" Target="../embeddings/oleObject281.bin"/><Relationship Id="rId4" Type="http://schemas.openxmlformats.org/officeDocument/2006/relationships/image" Target="../media/image259.e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64.emf"/><Relationship Id="rId22" Type="http://schemas.openxmlformats.org/officeDocument/2006/relationships/image" Target="../media/image268.wmf"/><Relationship Id="rId27" Type="http://schemas.openxmlformats.org/officeDocument/2006/relationships/oleObject" Target="../embeddings/oleObject279.bin"/><Relationship Id="rId30" Type="http://schemas.openxmlformats.org/officeDocument/2006/relationships/image" Target="../media/image272.wmf"/><Relationship Id="rId35" Type="http://schemas.openxmlformats.org/officeDocument/2006/relationships/oleObject" Target="../embeddings/oleObject28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emf"/><Relationship Id="rId13" Type="http://schemas.openxmlformats.org/officeDocument/2006/relationships/oleObject" Target="../embeddings/oleObject292.bin"/><Relationship Id="rId18" Type="http://schemas.openxmlformats.org/officeDocument/2006/relationships/image" Target="../media/image286.emf"/><Relationship Id="rId3" Type="http://schemas.openxmlformats.org/officeDocument/2006/relationships/oleObject" Target="../embeddings/oleObject287.bin"/><Relationship Id="rId21" Type="http://schemas.openxmlformats.org/officeDocument/2006/relationships/oleObject" Target="../embeddings/oleObject296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83.emf"/><Relationship Id="rId17" Type="http://schemas.openxmlformats.org/officeDocument/2006/relationships/oleObject" Target="../embeddings/oleObject2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5.e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80.emf"/><Relationship Id="rId11" Type="http://schemas.openxmlformats.org/officeDocument/2006/relationships/oleObject" Target="../embeddings/oleObject291.bin"/><Relationship Id="rId24" Type="http://schemas.openxmlformats.org/officeDocument/2006/relationships/image" Target="../media/image288.wmf"/><Relationship Id="rId5" Type="http://schemas.openxmlformats.org/officeDocument/2006/relationships/oleObject" Target="../embeddings/oleObject288.bin"/><Relationship Id="rId15" Type="http://schemas.openxmlformats.org/officeDocument/2006/relationships/oleObject" Target="../embeddings/oleObject293.bin"/><Relationship Id="rId23" Type="http://schemas.openxmlformats.org/officeDocument/2006/relationships/oleObject" Target="../embeddings/oleObject297.bin"/><Relationship Id="rId10" Type="http://schemas.openxmlformats.org/officeDocument/2006/relationships/image" Target="../media/image282.emf"/><Relationship Id="rId19" Type="http://schemas.openxmlformats.org/officeDocument/2006/relationships/oleObject" Target="../embeddings/oleObject295.bin"/><Relationship Id="rId4" Type="http://schemas.openxmlformats.org/officeDocument/2006/relationships/image" Target="../media/image279.e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84.emf"/><Relationship Id="rId22" Type="http://schemas.openxmlformats.org/officeDocument/2006/relationships/image" Target="../media/image28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emf"/><Relationship Id="rId22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9" Type="http://schemas.openxmlformats.org/officeDocument/2006/relationships/oleObject" Target="../embeddings/oleObject40.bin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13.w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3.emf"/><Relationship Id="rId32" Type="http://schemas.openxmlformats.org/officeDocument/2006/relationships/image" Target="../media/image36.w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37.e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7.wmf"/><Relationship Id="rId36" Type="http://schemas.openxmlformats.org/officeDocument/2006/relationships/image" Target="../media/image14.wmf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5.e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48.e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41.e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3.emf"/><Relationship Id="rId22" Type="http://schemas.openxmlformats.org/officeDocument/2006/relationships/image" Target="../media/image4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35.w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emf"/><Relationship Id="rId20" Type="http://schemas.openxmlformats.org/officeDocument/2006/relationships/image" Target="../media/image57.e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59.emf"/><Relationship Id="rId32" Type="http://schemas.openxmlformats.org/officeDocument/2006/relationships/image" Target="../media/image25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1.e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4.emf"/><Relationship Id="rId22" Type="http://schemas.openxmlformats.org/officeDocument/2006/relationships/image" Target="../media/image58.e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0.emf"/><Relationship Id="rId26" Type="http://schemas.openxmlformats.org/officeDocument/2006/relationships/image" Target="../media/image74.e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3.emf"/><Relationship Id="rId32" Type="http://schemas.openxmlformats.org/officeDocument/2006/relationships/image" Target="../media/image77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75.emf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2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8.emf"/><Relationship Id="rId22" Type="http://schemas.openxmlformats.org/officeDocument/2006/relationships/image" Target="../media/image72.e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7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1" name="Picture 5" descr="FGHJ_32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611188" y="2573338"/>
            <a:ext cx="79930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5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电磁波在介质分界面上的反射和折射</a:t>
            </a:r>
            <a:endParaRPr lang="zh-CN" altLang="en-US" sz="54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3419475" y="5451475"/>
            <a:ext cx="521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南京工业大学应用物理系</a:t>
            </a:r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376238" y="450850"/>
            <a:ext cx="3841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</a:rPr>
              <a:t>第四章第二节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539750" y="836613"/>
            <a:ext cx="8208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692275" y="2205038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AutoNum type="circleNumDbPlain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偏振方向垂直于入射面</a:t>
            </a: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3962400" y="6092825"/>
          <a:ext cx="1905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0" r:id="rId3" imgW="774364" imgH="253890" progId="Equation.3">
                  <p:embed/>
                </p:oleObj>
              </mc:Choice>
              <mc:Fallback>
                <p:oleObj r:id="rId3" imgW="774364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6092825"/>
                        <a:ext cx="19050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1114425" y="6091238"/>
            <a:ext cx="301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一般的情况下，</a:t>
            </a:r>
          </a:p>
        </p:txBody>
      </p:sp>
      <p:sp>
        <p:nvSpPr>
          <p:cNvPr id="1024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55650" y="404813"/>
            <a:ext cx="7848600" cy="18732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>
                <a:ea typeface="黑体" pitchFamily="2" charset="-122"/>
              </a:rPr>
              <a:t>对于给定的波矢，电场存在两个独立的振动（偏振）方向；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>
                <a:ea typeface="黑体" pitchFamily="2" charset="-122"/>
              </a:rPr>
              <a:t>为讨论方便，将电场矢量分解为</a:t>
            </a:r>
          </a:p>
        </p:txBody>
      </p:sp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5224463" y="4005263"/>
          <a:ext cx="7159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1" name="公式" r:id="rId5" imgW="291960" imgH="253800" progId="Equation.3">
                  <p:embed/>
                </p:oleObj>
              </mc:Choice>
              <mc:Fallback>
                <p:oleObj name="公式" r:id="rId5" imgW="29196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4005263"/>
                        <a:ext cx="715962" cy="6064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755650" y="4005263"/>
          <a:ext cx="7493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2" name="公式" r:id="rId7" imgW="304560" imgH="241200" progId="Equation.3">
                  <p:embed/>
                </p:oleObj>
              </mc:Choice>
              <mc:Fallback>
                <p:oleObj name="公式" r:id="rId7" imgW="3045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749300" cy="57626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1558925" y="3716338"/>
            <a:ext cx="2149475" cy="109855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 flipV="1">
            <a:off x="1874838" y="4814888"/>
            <a:ext cx="596900" cy="81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2471738" y="4814888"/>
            <a:ext cx="555625" cy="771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2471738" y="3816350"/>
            <a:ext cx="0" cy="19065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 flipV="1">
            <a:off x="2471738" y="4043363"/>
            <a:ext cx="257175" cy="771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416" name="Object 16"/>
          <p:cNvGraphicFramePr>
            <a:graphicFrameLocks noChangeAspect="1"/>
          </p:cNvGraphicFramePr>
          <p:nvPr/>
        </p:nvGraphicFramePr>
        <p:xfrm>
          <a:off x="1703388" y="5451475"/>
          <a:ext cx="2111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3" name="Equation" r:id="rId9" imgW="152280" imgH="241200" progId="Equation.3">
                  <p:embed/>
                </p:oleObj>
              </mc:Choice>
              <mc:Fallback>
                <p:oleObj name="Equation" r:id="rId9" imgW="15228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451475"/>
                        <a:ext cx="21113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7" name="Object 17"/>
          <p:cNvGraphicFramePr>
            <a:graphicFrameLocks noChangeAspect="1"/>
          </p:cNvGraphicFramePr>
          <p:nvPr/>
        </p:nvGraphicFramePr>
        <p:xfrm>
          <a:off x="3086100" y="5314950"/>
          <a:ext cx="2635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4" name="Equation" r:id="rId11" imgW="190440" imgH="241200" progId="Equation.3">
                  <p:embed/>
                </p:oleObj>
              </mc:Choice>
              <mc:Fallback>
                <p:oleObj name="Equation" r:id="rId11" imgW="19044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314950"/>
                        <a:ext cx="2635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8" name="Object 18"/>
          <p:cNvGraphicFramePr>
            <a:graphicFrameLocks noChangeAspect="1"/>
          </p:cNvGraphicFramePr>
          <p:nvPr/>
        </p:nvGraphicFramePr>
        <p:xfrm>
          <a:off x="2643188" y="3771900"/>
          <a:ext cx="3317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5" name="Equation" r:id="rId13" imgW="241200" imgH="241200" progId="Equation.3">
                  <p:embed/>
                </p:oleObj>
              </mc:Choice>
              <mc:Fallback>
                <p:oleObj name="Equation" r:id="rId13" imgW="24120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771900"/>
                        <a:ext cx="33178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9" name="Oval 19"/>
          <p:cNvSpPr>
            <a:spLocks noChangeArrowheads="1"/>
          </p:cNvSpPr>
          <p:nvPr/>
        </p:nvSpPr>
        <p:spPr bwMode="auto">
          <a:xfrm>
            <a:off x="2016125" y="5329238"/>
            <a:ext cx="85725" cy="904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0" name="Oval 20"/>
          <p:cNvSpPr>
            <a:spLocks noChangeArrowheads="1"/>
          </p:cNvSpPr>
          <p:nvPr/>
        </p:nvSpPr>
        <p:spPr bwMode="auto">
          <a:xfrm>
            <a:off x="2036763" y="5354638"/>
            <a:ext cx="42862" cy="460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1" name="Oval 21"/>
          <p:cNvSpPr>
            <a:spLocks noChangeArrowheads="1"/>
          </p:cNvSpPr>
          <p:nvPr/>
        </p:nvSpPr>
        <p:spPr bwMode="auto">
          <a:xfrm>
            <a:off x="2784475" y="5248275"/>
            <a:ext cx="85725" cy="904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2" name="Oval 22"/>
          <p:cNvSpPr>
            <a:spLocks noChangeArrowheads="1"/>
          </p:cNvSpPr>
          <p:nvPr/>
        </p:nvSpPr>
        <p:spPr bwMode="auto">
          <a:xfrm>
            <a:off x="2805113" y="5275263"/>
            <a:ext cx="42862" cy="444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3" name="Oval 23"/>
          <p:cNvSpPr>
            <a:spLocks noChangeArrowheads="1"/>
          </p:cNvSpPr>
          <p:nvPr/>
        </p:nvSpPr>
        <p:spPr bwMode="auto">
          <a:xfrm>
            <a:off x="2570163" y="4341813"/>
            <a:ext cx="84137" cy="904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4" name="Oval 24"/>
          <p:cNvSpPr>
            <a:spLocks noChangeArrowheads="1"/>
          </p:cNvSpPr>
          <p:nvPr/>
        </p:nvSpPr>
        <p:spPr bwMode="auto">
          <a:xfrm>
            <a:off x="2590800" y="4368800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25" name="Object 25"/>
          <p:cNvGraphicFramePr>
            <a:graphicFrameLocks noChangeAspect="1"/>
          </p:cNvGraphicFramePr>
          <p:nvPr/>
        </p:nvGraphicFramePr>
        <p:xfrm>
          <a:off x="1789113" y="5087938"/>
          <a:ext cx="2444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6" name="Equation" r:id="rId15" imgW="177480" imgH="241200" progId="Equation.3">
                  <p:embed/>
                </p:oleObj>
              </mc:Choice>
              <mc:Fallback>
                <p:oleObj name="Equation" r:id="rId15" imgW="177480" imgH="24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5087938"/>
                        <a:ext cx="24447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6" name="Object 26"/>
          <p:cNvGraphicFramePr>
            <a:graphicFrameLocks noChangeAspect="1"/>
          </p:cNvGraphicFramePr>
          <p:nvPr/>
        </p:nvGraphicFramePr>
        <p:xfrm>
          <a:off x="2855913" y="4997450"/>
          <a:ext cx="2984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7" name="Equation" r:id="rId17" imgW="215640" imgH="241200" progId="Equation.3">
                  <p:embed/>
                </p:oleObj>
              </mc:Choice>
              <mc:Fallback>
                <p:oleObj name="Equation" r:id="rId17" imgW="215640" imgH="241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997450"/>
                        <a:ext cx="29845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7" name="Object 27"/>
          <p:cNvGraphicFramePr>
            <a:graphicFrameLocks noChangeAspect="1"/>
          </p:cNvGraphicFramePr>
          <p:nvPr/>
        </p:nvGraphicFramePr>
        <p:xfrm>
          <a:off x="2292350" y="4146550"/>
          <a:ext cx="38576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8" name="Equation" r:id="rId19" imgW="279360" imgH="241200" progId="Equation.3">
                  <p:embed/>
                </p:oleObj>
              </mc:Choice>
              <mc:Fallback>
                <p:oleObj name="Equation" r:id="rId19" imgW="27936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4146550"/>
                        <a:ext cx="385763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8" name="Rectangle 28"/>
          <p:cNvSpPr>
            <a:spLocks noChangeArrowheads="1"/>
          </p:cNvSpPr>
          <p:nvPr/>
        </p:nvSpPr>
        <p:spPr bwMode="auto">
          <a:xfrm>
            <a:off x="5940425" y="3789363"/>
            <a:ext cx="2433638" cy="10128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9" name="Line 29"/>
          <p:cNvSpPr>
            <a:spLocks noChangeShapeType="1"/>
          </p:cNvSpPr>
          <p:nvPr/>
        </p:nvSpPr>
        <p:spPr bwMode="auto">
          <a:xfrm flipV="1">
            <a:off x="6459538" y="4791075"/>
            <a:ext cx="657225" cy="728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0" name="Line 30"/>
          <p:cNvSpPr>
            <a:spLocks noChangeShapeType="1"/>
          </p:cNvSpPr>
          <p:nvPr/>
        </p:nvSpPr>
        <p:spPr bwMode="auto">
          <a:xfrm>
            <a:off x="7116763" y="4802188"/>
            <a:ext cx="611187" cy="688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1" name="Line 31"/>
          <p:cNvSpPr>
            <a:spLocks noChangeShapeType="1"/>
          </p:cNvSpPr>
          <p:nvPr/>
        </p:nvSpPr>
        <p:spPr bwMode="auto">
          <a:xfrm>
            <a:off x="7116763" y="3911600"/>
            <a:ext cx="0" cy="1701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2" name="Line 32"/>
          <p:cNvSpPr>
            <a:spLocks noChangeShapeType="1"/>
          </p:cNvSpPr>
          <p:nvPr/>
        </p:nvSpPr>
        <p:spPr bwMode="auto">
          <a:xfrm flipV="1">
            <a:off x="7116763" y="4113213"/>
            <a:ext cx="280987" cy="688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433" name="Object 33"/>
          <p:cNvGraphicFramePr>
            <a:graphicFrameLocks noChangeAspect="1"/>
          </p:cNvGraphicFramePr>
          <p:nvPr/>
        </p:nvGraphicFramePr>
        <p:xfrm>
          <a:off x="6270625" y="5370513"/>
          <a:ext cx="2317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9" name="Equation" r:id="rId21" imgW="152280" imgH="241200" progId="Equation.3">
                  <p:embed/>
                </p:oleObj>
              </mc:Choice>
              <mc:Fallback>
                <p:oleObj name="Equation" r:id="rId21" imgW="152280" imgH="241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5370513"/>
                        <a:ext cx="231775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4" name="Object 34"/>
          <p:cNvGraphicFramePr>
            <a:graphicFrameLocks noChangeAspect="1"/>
          </p:cNvGraphicFramePr>
          <p:nvPr/>
        </p:nvGraphicFramePr>
        <p:xfrm>
          <a:off x="7793038" y="5248275"/>
          <a:ext cx="2889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0" name="Equation" r:id="rId23" imgW="190440" imgH="241200" progId="Equation.3">
                  <p:embed/>
                </p:oleObj>
              </mc:Choice>
              <mc:Fallback>
                <p:oleObj name="Equation" r:id="rId23" imgW="190440" imgH="241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038" y="5248275"/>
                        <a:ext cx="288925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5" name="Object 35"/>
          <p:cNvGraphicFramePr>
            <a:graphicFrameLocks noChangeAspect="1"/>
          </p:cNvGraphicFramePr>
          <p:nvPr/>
        </p:nvGraphicFramePr>
        <p:xfrm>
          <a:off x="7304088" y="3870325"/>
          <a:ext cx="3667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1" name="Equation" r:id="rId25" imgW="241200" imgH="241200" progId="Equation.3">
                  <p:embed/>
                </p:oleObj>
              </mc:Choice>
              <mc:Fallback>
                <p:oleObj name="Equation" r:id="rId25" imgW="241200" imgH="241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3870325"/>
                        <a:ext cx="366712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6" name="Object 36"/>
          <p:cNvGraphicFramePr>
            <a:graphicFrameLocks noChangeAspect="1"/>
          </p:cNvGraphicFramePr>
          <p:nvPr/>
        </p:nvGraphicFramePr>
        <p:xfrm>
          <a:off x="6530975" y="4797425"/>
          <a:ext cx="2698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2" name="Equation" r:id="rId27" imgW="177480" imgH="241200" progId="Equation.3">
                  <p:embed/>
                </p:oleObj>
              </mc:Choice>
              <mc:Fallback>
                <p:oleObj name="Equation" r:id="rId27" imgW="17748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4797425"/>
                        <a:ext cx="269875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7" name="Object 37"/>
          <p:cNvGraphicFramePr>
            <a:graphicFrameLocks noChangeAspect="1"/>
          </p:cNvGraphicFramePr>
          <p:nvPr/>
        </p:nvGraphicFramePr>
        <p:xfrm>
          <a:off x="7610475" y="4797425"/>
          <a:ext cx="3270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3" name="Equation" r:id="rId29" imgW="215640" imgH="241200" progId="Equation.3">
                  <p:embed/>
                </p:oleObj>
              </mc:Choice>
              <mc:Fallback>
                <p:oleObj name="Equation" r:id="rId29" imgW="215640" imgH="241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4797425"/>
                        <a:ext cx="327025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8" name="Object 38"/>
          <p:cNvGraphicFramePr>
            <a:graphicFrameLocks noChangeAspect="1"/>
          </p:cNvGraphicFramePr>
          <p:nvPr/>
        </p:nvGraphicFramePr>
        <p:xfrm>
          <a:off x="6530975" y="4005263"/>
          <a:ext cx="42386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4" name="Equation" r:id="rId31" imgW="279360" imgH="241200" progId="Equation.3">
                  <p:embed/>
                </p:oleObj>
              </mc:Choice>
              <mc:Fallback>
                <p:oleObj name="Equation" r:id="rId31" imgW="279360" imgH="241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4005263"/>
                        <a:ext cx="423863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9" name="Line 39"/>
          <p:cNvSpPr>
            <a:spLocks noChangeShapeType="1"/>
          </p:cNvSpPr>
          <p:nvPr/>
        </p:nvSpPr>
        <p:spPr bwMode="auto">
          <a:xfrm flipH="1" flipV="1">
            <a:off x="6457950" y="5013325"/>
            <a:ext cx="255588" cy="2079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0" name="Line 40"/>
          <p:cNvSpPr>
            <a:spLocks noChangeShapeType="1"/>
          </p:cNvSpPr>
          <p:nvPr/>
        </p:nvSpPr>
        <p:spPr bwMode="auto">
          <a:xfrm flipV="1">
            <a:off x="7466013" y="5013325"/>
            <a:ext cx="223837" cy="204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1" name="Line 41"/>
          <p:cNvSpPr>
            <a:spLocks noChangeShapeType="1"/>
          </p:cNvSpPr>
          <p:nvPr/>
        </p:nvSpPr>
        <p:spPr bwMode="auto">
          <a:xfrm flipH="1" flipV="1">
            <a:off x="6891338" y="4221163"/>
            <a:ext cx="387350" cy="184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4" name="Text Box 44"/>
          <p:cNvSpPr txBox="1">
            <a:spLocks noChangeArrowheads="1"/>
          </p:cNvSpPr>
          <p:nvPr/>
        </p:nvSpPr>
        <p:spPr bwMode="auto">
          <a:xfrm>
            <a:off x="1692275" y="27813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AutoNum type="circleNumDbPlain" startAt="2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偏振方向处于入射面内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  <p:bldP spid="102406" grpId="0"/>
      <p:bldP spid="102408" grpId="0" build="p"/>
      <p:bldP spid="102411" grpId="0" animBg="1"/>
      <p:bldP spid="102412" grpId="0" animBg="1"/>
      <p:bldP spid="102413" grpId="0" animBg="1"/>
      <p:bldP spid="102414" grpId="0" animBg="1"/>
      <p:bldP spid="102415" grpId="0" animBg="1"/>
      <p:bldP spid="102419" grpId="0" animBg="1"/>
      <p:bldP spid="102420" grpId="0" animBg="1"/>
      <p:bldP spid="102421" grpId="0" animBg="1"/>
      <p:bldP spid="102422" grpId="0" animBg="1"/>
      <p:bldP spid="102423" grpId="0" animBg="1"/>
      <p:bldP spid="102424" grpId="0" animBg="1"/>
      <p:bldP spid="102428" grpId="0" animBg="1"/>
      <p:bldP spid="102429" grpId="0" animBg="1"/>
      <p:bldP spid="102430" grpId="0" animBg="1"/>
      <p:bldP spid="102431" grpId="0" animBg="1"/>
      <p:bldP spid="102432" grpId="0" animBg="1"/>
      <p:bldP spid="102439" grpId="0" animBg="1"/>
      <p:bldP spid="102440" grpId="0" animBg="1"/>
      <p:bldP spid="102441" grpId="0" animBg="1"/>
      <p:bldP spid="1024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40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-36513" y="-171450"/>
            <a:ext cx="7786688" cy="1055688"/>
          </a:xfrm>
        </p:spPr>
        <p:txBody>
          <a:bodyPr/>
          <a:lstStyle/>
          <a:p>
            <a:pPr algn="l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）偏振方向垂直于入射面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(S-polarization)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4932363" y="3632200"/>
            <a:ext cx="3600450" cy="166846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4932363" y="5259388"/>
            <a:ext cx="3600450" cy="16256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 flipV="1">
            <a:off x="5803900" y="5259388"/>
            <a:ext cx="909638" cy="1125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6713538" y="5259388"/>
            <a:ext cx="844550" cy="1062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6713538" y="3883025"/>
            <a:ext cx="0" cy="26273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V="1">
            <a:off x="6713538" y="4195763"/>
            <a:ext cx="388937" cy="1063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5543550" y="6134100"/>
          <a:ext cx="3190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2" name="Equation" r:id="rId4" imgW="152280" imgH="241200" progId="Equation.3">
                  <p:embed/>
                </p:oleObj>
              </mc:Choice>
              <mc:Fallback>
                <p:oleObj name="Equation" r:id="rId4" imgW="1522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6134100"/>
                        <a:ext cx="31908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7648575" y="5946775"/>
          <a:ext cx="3984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3" name="Equation" r:id="rId6" imgW="190440" imgH="241200" progId="Equation.3">
                  <p:embed/>
                </p:oleObj>
              </mc:Choice>
              <mc:Fallback>
                <p:oleObj name="Equation" r:id="rId6" imgW="19044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5946775"/>
                        <a:ext cx="39846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6972300" y="3819525"/>
          <a:ext cx="5064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4" name="Equation" r:id="rId8" imgW="241200" imgH="241200" progId="Equation.3">
                  <p:embed/>
                </p:oleObj>
              </mc:Choice>
              <mc:Fallback>
                <p:oleObj name="Equation" r:id="rId8" imgW="24120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3819525"/>
                        <a:ext cx="50641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6" name="Oval 12"/>
          <p:cNvSpPr>
            <a:spLocks noChangeArrowheads="1"/>
          </p:cNvSpPr>
          <p:nvPr/>
        </p:nvSpPr>
        <p:spPr bwMode="auto">
          <a:xfrm>
            <a:off x="4976813" y="5508625"/>
            <a:ext cx="388937" cy="376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5108575" y="5521325"/>
          <a:ext cx="1857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5" name="Equation" r:id="rId10" imgW="88560" imgH="164880" progId="Equation.3">
                  <p:embed/>
                </p:oleObj>
              </mc:Choice>
              <mc:Fallback>
                <p:oleObj name="Equation" r:id="rId10" imgW="88560" imgH="164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5521325"/>
                        <a:ext cx="18573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8" name="Oval 14"/>
          <p:cNvSpPr>
            <a:spLocks noChangeArrowheads="1"/>
          </p:cNvSpPr>
          <p:nvPr/>
        </p:nvSpPr>
        <p:spPr bwMode="auto">
          <a:xfrm>
            <a:off x="4975225" y="4683125"/>
            <a:ext cx="390525" cy="3746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5065713" y="4695825"/>
          <a:ext cx="2682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6" name="Equation" r:id="rId12" imgW="126720" imgH="164880" progId="Equation.3">
                  <p:embed/>
                </p:oleObj>
              </mc:Choice>
              <mc:Fallback>
                <p:oleObj name="Equation" r:id="rId12" imgW="126720" imgH="1648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4695825"/>
                        <a:ext cx="26828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1" name="Oval 17"/>
          <p:cNvSpPr>
            <a:spLocks noChangeArrowheads="1"/>
          </p:cNvSpPr>
          <p:nvPr/>
        </p:nvSpPr>
        <p:spPr bwMode="auto">
          <a:xfrm>
            <a:off x="6018213" y="5965825"/>
            <a:ext cx="130175" cy="12541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2" name="Oval 18"/>
          <p:cNvSpPr>
            <a:spLocks noChangeArrowheads="1"/>
          </p:cNvSpPr>
          <p:nvPr/>
        </p:nvSpPr>
        <p:spPr bwMode="auto">
          <a:xfrm>
            <a:off x="6051550" y="6002338"/>
            <a:ext cx="65088" cy="635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3" name="Oval 19"/>
          <p:cNvSpPr>
            <a:spLocks noChangeArrowheads="1"/>
          </p:cNvSpPr>
          <p:nvPr/>
        </p:nvSpPr>
        <p:spPr bwMode="auto">
          <a:xfrm>
            <a:off x="7188200" y="5854700"/>
            <a:ext cx="130175" cy="12541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4" name="Oval 20"/>
          <p:cNvSpPr>
            <a:spLocks noChangeArrowheads="1"/>
          </p:cNvSpPr>
          <p:nvPr/>
        </p:nvSpPr>
        <p:spPr bwMode="auto">
          <a:xfrm>
            <a:off x="7219950" y="5891213"/>
            <a:ext cx="65088" cy="635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5" name="Oval 21"/>
          <p:cNvSpPr>
            <a:spLocks noChangeArrowheads="1"/>
          </p:cNvSpPr>
          <p:nvPr/>
        </p:nvSpPr>
        <p:spPr bwMode="auto">
          <a:xfrm>
            <a:off x="6911975" y="4464050"/>
            <a:ext cx="130175" cy="12541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6" name="Oval 22"/>
          <p:cNvSpPr>
            <a:spLocks noChangeArrowheads="1"/>
          </p:cNvSpPr>
          <p:nvPr/>
        </p:nvSpPr>
        <p:spPr bwMode="auto">
          <a:xfrm>
            <a:off x="6943725" y="4500563"/>
            <a:ext cx="65088" cy="619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447" name="Object 23"/>
          <p:cNvGraphicFramePr>
            <a:graphicFrameLocks noChangeAspect="1"/>
          </p:cNvGraphicFramePr>
          <p:nvPr/>
        </p:nvGraphicFramePr>
        <p:xfrm>
          <a:off x="5673725" y="5634038"/>
          <a:ext cx="3714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7" name="Equation" r:id="rId14" imgW="177480" imgH="241200" progId="Equation.3">
                  <p:embed/>
                </p:oleObj>
              </mc:Choice>
              <mc:Fallback>
                <p:oleObj name="Equation" r:id="rId14" imgW="17748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725" y="5634038"/>
                        <a:ext cx="37147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8" name="Object 24"/>
          <p:cNvGraphicFramePr>
            <a:graphicFrameLocks noChangeAspect="1"/>
          </p:cNvGraphicFramePr>
          <p:nvPr/>
        </p:nvGraphicFramePr>
        <p:xfrm>
          <a:off x="7297738" y="5508625"/>
          <a:ext cx="4524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8" name="Equation" r:id="rId16" imgW="215640" imgH="241200" progId="Equation.3">
                  <p:embed/>
                </p:oleObj>
              </mc:Choice>
              <mc:Fallback>
                <p:oleObj name="Equation" r:id="rId16" imgW="21564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5508625"/>
                        <a:ext cx="452437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9" name="Object 25"/>
          <p:cNvGraphicFramePr>
            <a:graphicFrameLocks noChangeAspect="1"/>
          </p:cNvGraphicFramePr>
          <p:nvPr/>
        </p:nvGraphicFramePr>
        <p:xfrm>
          <a:off x="6491288" y="4195763"/>
          <a:ext cx="5857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9" name="Equation" r:id="rId18" imgW="279360" imgH="241200" progId="Equation.3">
                  <p:embed/>
                </p:oleObj>
              </mc:Choice>
              <mc:Fallback>
                <p:oleObj name="Equation" r:id="rId18" imgW="279360" imgH="24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4195763"/>
                        <a:ext cx="585787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0" name="Line 26"/>
          <p:cNvSpPr>
            <a:spLocks noChangeShapeType="1"/>
          </p:cNvSpPr>
          <p:nvPr/>
        </p:nvSpPr>
        <p:spPr bwMode="auto">
          <a:xfrm>
            <a:off x="6116638" y="6056313"/>
            <a:ext cx="323850" cy="2508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51" name="Line 27"/>
          <p:cNvSpPr>
            <a:spLocks noChangeShapeType="1"/>
          </p:cNvSpPr>
          <p:nvPr/>
        </p:nvSpPr>
        <p:spPr bwMode="auto">
          <a:xfrm flipH="1">
            <a:off x="6907213" y="5946775"/>
            <a:ext cx="325437" cy="3127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52" name="Line 28"/>
          <p:cNvSpPr>
            <a:spLocks noChangeShapeType="1"/>
          </p:cNvSpPr>
          <p:nvPr/>
        </p:nvSpPr>
        <p:spPr bwMode="auto">
          <a:xfrm>
            <a:off x="7018338" y="4546600"/>
            <a:ext cx="388937" cy="125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3453" name="Object 29"/>
          <p:cNvGraphicFramePr>
            <a:graphicFrameLocks noChangeAspect="1"/>
          </p:cNvGraphicFramePr>
          <p:nvPr/>
        </p:nvGraphicFramePr>
        <p:xfrm>
          <a:off x="7362825" y="4445000"/>
          <a:ext cx="558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0" name="Equation" r:id="rId20" imgW="266400" imgH="241200" progId="Equation.3">
                  <p:embed/>
                </p:oleObj>
              </mc:Choice>
              <mc:Fallback>
                <p:oleObj name="Equation" r:id="rId20" imgW="26640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4445000"/>
                        <a:ext cx="5588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4" name="Object 30"/>
          <p:cNvGraphicFramePr>
            <a:graphicFrameLocks noChangeAspect="1"/>
          </p:cNvGraphicFramePr>
          <p:nvPr/>
        </p:nvGraphicFramePr>
        <p:xfrm>
          <a:off x="6807200" y="6296025"/>
          <a:ext cx="4524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1" name="Equation" r:id="rId22" imgW="215640" imgH="241200" progId="Equation.3">
                  <p:embed/>
                </p:oleObj>
              </mc:Choice>
              <mc:Fallback>
                <p:oleObj name="Equation" r:id="rId22" imgW="215640" imgH="241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6296025"/>
                        <a:ext cx="45243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5" name="Object 31"/>
          <p:cNvGraphicFramePr>
            <a:graphicFrameLocks noChangeAspect="1"/>
          </p:cNvGraphicFramePr>
          <p:nvPr/>
        </p:nvGraphicFramePr>
        <p:xfrm>
          <a:off x="6159500" y="6296025"/>
          <a:ext cx="3730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2" name="Equation" r:id="rId24" imgW="177480" imgH="241200" progId="Equation.3">
                  <p:embed/>
                </p:oleObj>
              </mc:Choice>
              <mc:Fallback>
                <p:oleObj name="Equation" r:id="rId24" imgW="177480" imgH="24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6296025"/>
                        <a:ext cx="37306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1" name="Object 37"/>
          <p:cNvGraphicFramePr>
            <a:graphicFrameLocks noChangeAspect="1"/>
          </p:cNvGraphicFramePr>
          <p:nvPr/>
        </p:nvGraphicFramePr>
        <p:xfrm>
          <a:off x="468313" y="981075"/>
          <a:ext cx="2438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3" r:id="rId26" imgW="1054100" imgH="228600" progId="Equation.3">
                  <p:embed/>
                </p:oleObj>
              </mc:Choice>
              <mc:Fallback>
                <p:oleObj r:id="rId26" imgW="105410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24384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2" name="Object 38"/>
          <p:cNvGraphicFramePr>
            <a:graphicFrameLocks noChangeAspect="1"/>
          </p:cNvGraphicFramePr>
          <p:nvPr/>
        </p:nvGraphicFramePr>
        <p:xfrm>
          <a:off x="250825" y="1844675"/>
          <a:ext cx="6172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4" name="公式" r:id="rId28" imgW="2831760" imgH="253800" progId="Equation.3">
                  <p:embed/>
                </p:oleObj>
              </mc:Choice>
              <mc:Fallback>
                <p:oleObj name="公式" r:id="rId28" imgW="2831760" imgH="253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44675"/>
                        <a:ext cx="61722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3" name="Object 39"/>
          <p:cNvGraphicFramePr>
            <a:graphicFrameLocks noChangeAspect="1"/>
          </p:cNvGraphicFramePr>
          <p:nvPr/>
        </p:nvGraphicFramePr>
        <p:xfrm>
          <a:off x="1835150" y="2767013"/>
          <a:ext cx="30876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5" name="Equation" r:id="rId30" imgW="1536480" imgH="482400" progId="Equation.DSMT4">
                  <p:embed/>
                </p:oleObj>
              </mc:Choice>
              <mc:Fallback>
                <p:oleObj name="Equation" r:id="rId30" imgW="1536480" imgH="482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67013"/>
                        <a:ext cx="30876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4" name="Object 40"/>
          <p:cNvGraphicFramePr>
            <a:graphicFrameLocks noChangeAspect="1"/>
          </p:cNvGraphicFramePr>
          <p:nvPr/>
        </p:nvGraphicFramePr>
        <p:xfrm>
          <a:off x="160338" y="4365625"/>
          <a:ext cx="13160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6" name="Equation" r:id="rId32" imgW="634680" imgH="431640" progId="Equation.DSMT4">
                  <p:embed/>
                </p:oleObj>
              </mc:Choice>
              <mc:Fallback>
                <p:oleObj name="Equation" r:id="rId32" imgW="634680" imgH="4316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4365625"/>
                        <a:ext cx="131603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5" name="Text Box 41"/>
          <p:cNvSpPr txBox="1">
            <a:spLocks noChangeArrowheads="1"/>
          </p:cNvSpPr>
          <p:nvPr/>
        </p:nvSpPr>
        <p:spPr bwMode="auto">
          <a:xfrm>
            <a:off x="539750" y="233362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反射波</a:t>
            </a:r>
          </a:p>
        </p:txBody>
      </p:sp>
      <p:sp>
        <p:nvSpPr>
          <p:cNvPr id="103466" name="Text Box 42"/>
          <p:cNvSpPr txBox="1">
            <a:spLocks noChangeArrowheads="1"/>
          </p:cNvSpPr>
          <p:nvPr/>
        </p:nvSpPr>
        <p:spPr bwMode="auto">
          <a:xfrm>
            <a:off x="611188" y="378936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透射波</a:t>
            </a:r>
          </a:p>
        </p:txBody>
      </p:sp>
      <p:graphicFrame>
        <p:nvGraphicFramePr>
          <p:cNvPr id="103467" name="Object 43"/>
          <p:cNvGraphicFramePr>
            <a:graphicFrameLocks noChangeAspect="1"/>
          </p:cNvGraphicFramePr>
          <p:nvPr/>
        </p:nvGraphicFramePr>
        <p:xfrm>
          <a:off x="539750" y="2868613"/>
          <a:ext cx="1301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7" name="Equation" r:id="rId34" imgW="647640" imgH="431640" progId="Equation.DSMT4">
                  <p:embed/>
                </p:oleObj>
              </mc:Choice>
              <mc:Fallback>
                <p:oleObj name="Equation" r:id="rId34" imgW="647640" imgH="4316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68613"/>
                        <a:ext cx="13017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8" name="Object 44"/>
          <p:cNvGraphicFramePr>
            <a:graphicFrameLocks noChangeAspect="1"/>
          </p:cNvGraphicFramePr>
          <p:nvPr/>
        </p:nvGraphicFramePr>
        <p:xfrm>
          <a:off x="1387475" y="4292600"/>
          <a:ext cx="31845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8" name="公式" r:id="rId36" imgW="1536480" imgH="482400" progId="Equation.3">
                  <p:embed/>
                </p:oleObj>
              </mc:Choice>
              <mc:Fallback>
                <p:oleObj name="公式" r:id="rId36" imgW="1536480" imgH="482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292600"/>
                        <a:ext cx="31845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9" name="Object 45"/>
          <p:cNvGraphicFramePr>
            <a:graphicFrameLocks noChangeAspect="1"/>
          </p:cNvGraphicFramePr>
          <p:nvPr/>
        </p:nvGraphicFramePr>
        <p:xfrm>
          <a:off x="684213" y="5241925"/>
          <a:ext cx="2000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9" name="公式" r:id="rId38" imgW="965160" imgH="419040" progId="Equation.3">
                  <p:embed/>
                </p:oleObj>
              </mc:Choice>
              <mc:Fallback>
                <p:oleObj name="公式" r:id="rId38" imgW="965160" imgH="4190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41925"/>
                        <a:ext cx="20002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70" name="Object 46"/>
          <p:cNvGraphicFramePr>
            <a:graphicFrameLocks noChangeAspect="1"/>
          </p:cNvGraphicFramePr>
          <p:nvPr/>
        </p:nvGraphicFramePr>
        <p:xfrm>
          <a:off x="4932363" y="2852738"/>
          <a:ext cx="16081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0" name="公式" r:id="rId40" imgW="799920" imgH="419040" progId="Equation.3">
                  <p:embed/>
                </p:oleObj>
              </mc:Choice>
              <mc:Fallback>
                <p:oleObj name="公式" r:id="rId40" imgW="799920" imgH="4190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852738"/>
                        <a:ext cx="160813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1" name="Rectangle 47"/>
          <p:cNvSpPr>
            <a:spLocks noChangeArrowheads="1"/>
          </p:cNvSpPr>
          <p:nvPr/>
        </p:nvSpPr>
        <p:spPr bwMode="auto">
          <a:xfrm>
            <a:off x="179388" y="6051550"/>
            <a:ext cx="4830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2" charset="-122"/>
              </a:rPr>
              <a:t>——</a:t>
            </a:r>
            <a:r>
              <a:rPr lang="zh-CN" altLang="en-US" sz="280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光学中的菲涅耳公式 </a:t>
            </a:r>
          </a:p>
        </p:txBody>
      </p:sp>
      <p:graphicFrame>
        <p:nvGraphicFramePr>
          <p:cNvPr id="103472" name="Object 48"/>
          <p:cNvGraphicFramePr>
            <a:graphicFrameLocks noChangeAspect="1"/>
          </p:cNvGraphicFramePr>
          <p:nvPr/>
        </p:nvGraphicFramePr>
        <p:xfrm>
          <a:off x="6705600" y="2397125"/>
          <a:ext cx="24384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1" r:id="rId42" imgW="1129810" imgH="215806" progId="Equation.3">
                  <p:embed/>
                </p:oleObj>
              </mc:Choice>
              <mc:Fallback>
                <p:oleObj r:id="rId42" imgW="1129810" imgH="215806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397125"/>
                        <a:ext cx="2438400" cy="45561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74" name="Object 50"/>
          <p:cNvGraphicFramePr>
            <a:graphicFrameLocks noChangeAspect="1"/>
          </p:cNvGraphicFramePr>
          <p:nvPr/>
        </p:nvGraphicFramePr>
        <p:xfrm>
          <a:off x="6640513" y="4660900"/>
          <a:ext cx="3873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2" name="Equation" r:id="rId44" imgW="203040" imgH="177480" progId="Equation.3">
                  <p:embed/>
                </p:oleObj>
              </mc:Choice>
              <mc:Fallback>
                <p:oleObj name="Equation" r:id="rId44" imgW="203040" imgH="177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4660900"/>
                        <a:ext cx="3873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75" name="Object 51"/>
          <p:cNvGraphicFramePr>
            <a:graphicFrameLocks noChangeAspect="1"/>
          </p:cNvGraphicFramePr>
          <p:nvPr/>
        </p:nvGraphicFramePr>
        <p:xfrm>
          <a:off x="6419850" y="5589588"/>
          <a:ext cx="2413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3" name="Equation" r:id="rId46" imgW="126720" imgH="177480" progId="Equation.3">
                  <p:embed/>
                </p:oleObj>
              </mc:Choice>
              <mc:Fallback>
                <p:oleObj name="Equation" r:id="rId46" imgW="126720" imgH="177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5589588"/>
                        <a:ext cx="2413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76" name="Object 52"/>
          <p:cNvGraphicFramePr>
            <a:graphicFrameLocks noChangeAspect="1"/>
          </p:cNvGraphicFramePr>
          <p:nvPr/>
        </p:nvGraphicFramePr>
        <p:xfrm>
          <a:off x="6751638" y="5589588"/>
          <a:ext cx="2444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4" name="Equation" r:id="rId48" imgW="126720" imgH="177480" progId="Equation.DSMT4">
                  <p:embed/>
                </p:oleObj>
              </mc:Choice>
              <mc:Fallback>
                <p:oleObj name="Equation" r:id="rId48" imgW="126720" imgH="17748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8" y="5589588"/>
                        <a:ext cx="244475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7" name="Line 53"/>
          <p:cNvSpPr>
            <a:spLocks noChangeShapeType="1"/>
          </p:cNvSpPr>
          <p:nvPr/>
        </p:nvSpPr>
        <p:spPr bwMode="auto">
          <a:xfrm>
            <a:off x="6675438" y="5281613"/>
            <a:ext cx="2000250" cy="190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3478" name="Object 54"/>
          <p:cNvGraphicFramePr>
            <a:graphicFrameLocks noChangeAspect="1"/>
          </p:cNvGraphicFramePr>
          <p:nvPr/>
        </p:nvGraphicFramePr>
        <p:xfrm>
          <a:off x="8686800" y="5143500"/>
          <a:ext cx="2778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5" name="Equation" r:id="rId50" imgW="126720" imgH="139680" progId="Equation.3">
                  <p:embed/>
                </p:oleObj>
              </mc:Choice>
              <mc:Fallback>
                <p:oleObj name="Equation" r:id="rId50" imgW="126720" imgH="1396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5143500"/>
                        <a:ext cx="277813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79" name="Object 55"/>
          <p:cNvGraphicFramePr>
            <a:graphicFrameLocks noChangeAspect="1"/>
          </p:cNvGraphicFramePr>
          <p:nvPr/>
        </p:nvGraphicFramePr>
        <p:xfrm>
          <a:off x="6840538" y="0"/>
          <a:ext cx="23034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6" r:id="rId52" imgW="977476" imgH="253890" progId="Equation.3">
                  <p:embed/>
                </p:oleObj>
              </mc:Choice>
              <mc:Fallback>
                <p:oleObj r:id="rId52" imgW="977476" imgH="25389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0"/>
                        <a:ext cx="2303462" cy="5778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0" name="Object 56"/>
          <p:cNvGraphicFramePr>
            <a:graphicFrameLocks noChangeAspect="1"/>
          </p:cNvGraphicFramePr>
          <p:nvPr/>
        </p:nvGraphicFramePr>
        <p:xfrm>
          <a:off x="6119813" y="549275"/>
          <a:ext cx="30241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7" r:id="rId54" imgW="1422400" imgH="431800" progId="Equation.3">
                  <p:embed/>
                </p:oleObj>
              </mc:Choice>
              <mc:Fallback>
                <p:oleObj r:id="rId54" imgW="1422400" imgH="4318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549275"/>
                        <a:ext cx="3024187" cy="900113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4" name="Object 60"/>
          <p:cNvGraphicFramePr>
            <a:graphicFrameLocks noChangeAspect="1"/>
          </p:cNvGraphicFramePr>
          <p:nvPr/>
        </p:nvGraphicFramePr>
        <p:xfrm>
          <a:off x="7437438" y="1412875"/>
          <a:ext cx="17065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8" name="Equation" r:id="rId56" imgW="825480" imgH="266400" progId="Equation.DSMT4">
                  <p:embed/>
                </p:oleObj>
              </mc:Choice>
              <mc:Fallback>
                <p:oleObj name="Equation" r:id="rId56" imgW="825480" imgH="2664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438" y="1412875"/>
                        <a:ext cx="1706562" cy="538163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99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1" dur="500"/>
                                        <p:tgtEl>
                                          <p:spTgt spid="1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5" dur="500"/>
                                        <p:tgtEl>
                                          <p:spTgt spid="1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1" grpId="0" animBg="1"/>
      <p:bldP spid="103442" grpId="0" animBg="1"/>
      <p:bldP spid="103443" grpId="0" animBg="1"/>
      <p:bldP spid="103444" grpId="0" animBg="1"/>
      <p:bldP spid="103445" grpId="0" animBg="1"/>
      <p:bldP spid="103446" grpId="0" animBg="1"/>
      <p:bldP spid="103450" grpId="0" animBg="1"/>
      <p:bldP spid="103451" grpId="0" animBg="1"/>
      <p:bldP spid="103452" grpId="0" animBg="1"/>
      <p:bldP spid="103465" grpId="0"/>
      <p:bldP spid="103466" grpId="0"/>
      <p:bldP spid="1034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867650" cy="762000"/>
          </a:xfrm>
        </p:spPr>
        <p:txBody>
          <a:bodyPr/>
          <a:lstStyle/>
          <a:p>
            <a:pPr algn="l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）偏振方向平行于入射面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(P-polarization) 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003800" y="3357563"/>
            <a:ext cx="3816350" cy="180975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5003800" y="5167313"/>
            <a:ext cx="3816350" cy="17176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 flipV="1">
            <a:off x="5811838" y="5132388"/>
            <a:ext cx="10668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6878638" y="5132388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>
            <a:off x="6878638" y="3455988"/>
            <a:ext cx="1587" cy="3200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 flipV="1">
            <a:off x="6878638" y="3836988"/>
            <a:ext cx="4572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5507038" y="6199188"/>
          <a:ext cx="3746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7" name="Equation" r:id="rId3" imgW="152280" imgH="241200" progId="Equation.3">
                  <p:embed/>
                </p:oleObj>
              </mc:Choice>
              <mc:Fallback>
                <p:oleObj name="Equation" r:id="rId3" imgW="1522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6199188"/>
                        <a:ext cx="3746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1" name="Object 11"/>
          <p:cNvGraphicFramePr>
            <a:graphicFrameLocks noChangeAspect="1"/>
          </p:cNvGraphicFramePr>
          <p:nvPr/>
        </p:nvGraphicFramePr>
        <p:xfrm>
          <a:off x="7975600" y="5970588"/>
          <a:ext cx="4683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8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5970588"/>
                        <a:ext cx="468313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2" name="Object 12"/>
          <p:cNvGraphicFramePr>
            <a:graphicFrameLocks noChangeAspect="1"/>
          </p:cNvGraphicFramePr>
          <p:nvPr/>
        </p:nvGraphicFramePr>
        <p:xfrm>
          <a:off x="7183438" y="3379788"/>
          <a:ext cx="5937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9" name="Equation" r:id="rId7" imgW="241200" imgH="241200" progId="Equation.3">
                  <p:embed/>
                </p:oleObj>
              </mc:Choice>
              <mc:Fallback>
                <p:oleObj name="Equation" r:id="rId7" imgW="24120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438" y="3379788"/>
                        <a:ext cx="59372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3" name="Oval 13"/>
          <p:cNvSpPr>
            <a:spLocks noChangeArrowheads="1"/>
          </p:cNvSpPr>
          <p:nvPr/>
        </p:nvSpPr>
        <p:spPr bwMode="auto">
          <a:xfrm>
            <a:off x="5024438" y="528478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7534" name="Object 14"/>
          <p:cNvGraphicFramePr>
            <a:graphicFrameLocks noChangeAspect="1"/>
          </p:cNvGraphicFramePr>
          <p:nvPr/>
        </p:nvGraphicFramePr>
        <p:xfrm>
          <a:off x="5191125" y="5310188"/>
          <a:ext cx="2190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0" name="Equation" r:id="rId9" imgW="88560" imgH="164880" progId="Equation.3">
                  <p:embed/>
                </p:oleObj>
              </mc:Choice>
              <mc:Fallback>
                <p:oleObj name="Equation" r:id="rId9" imgW="8856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5310188"/>
                        <a:ext cx="21907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5" name="Oval 15"/>
          <p:cNvSpPr>
            <a:spLocks noChangeArrowheads="1"/>
          </p:cNvSpPr>
          <p:nvPr/>
        </p:nvSpPr>
        <p:spPr bwMode="auto">
          <a:xfrm>
            <a:off x="5024438" y="4627563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7536" name="Object 16"/>
          <p:cNvGraphicFramePr>
            <a:graphicFrameLocks noChangeAspect="1"/>
          </p:cNvGraphicFramePr>
          <p:nvPr/>
        </p:nvGraphicFramePr>
        <p:xfrm>
          <a:off x="5121275" y="4662488"/>
          <a:ext cx="3143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1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4662488"/>
                        <a:ext cx="31432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7" name="Oval 17"/>
          <p:cNvSpPr>
            <a:spLocks noChangeArrowheads="1"/>
          </p:cNvSpPr>
          <p:nvPr/>
        </p:nvSpPr>
        <p:spPr bwMode="auto">
          <a:xfrm>
            <a:off x="6064250" y="5994400"/>
            <a:ext cx="152400" cy="1524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8" name="Oval 18"/>
          <p:cNvSpPr>
            <a:spLocks noChangeArrowheads="1"/>
          </p:cNvSpPr>
          <p:nvPr/>
        </p:nvSpPr>
        <p:spPr bwMode="auto">
          <a:xfrm>
            <a:off x="6102350" y="603885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9" name="Oval 19"/>
          <p:cNvSpPr>
            <a:spLocks noChangeArrowheads="1"/>
          </p:cNvSpPr>
          <p:nvPr/>
        </p:nvSpPr>
        <p:spPr bwMode="auto">
          <a:xfrm>
            <a:off x="7435850" y="5859463"/>
            <a:ext cx="152400" cy="1524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0" name="Oval 20"/>
          <p:cNvSpPr>
            <a:spLocks noChangeArrowheads="1"/>
          </p:cNvSpPr>
          <p:nvPr/>
        </p:nvSpPr>
        <p:spPr bwMode="auto">
          <a:xfrm>
            <a:off x="7473950" y="5903913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1" name="Oval 21"/>
          <p:cNvSpPr>
            <a:spLocks noChangeArrowheads="1"/>
          </p:cNvSpPr>
          <p:nvPr/>
        </p:nvSpPr>
        <p:spPr bwMode="auto">
          <a:xfrm>
            <a:off x="7112000" y="4164013"/>
            <a:ext cx="152400" cy="1524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2" name="Oval 22"/>
          <p:cNvSpPr>
            <a:spLocks noChangeArrowheads="1"/>
          </p:cNvSpPr>
          <p:nvPr/>
        </p:nvSpPr>
        <p:spPr bwMode="auto">
          <a:xfrm>
            <a:off x="7150100" y="4208463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7543" name="Object 23"/>
          <p:cNvGraphicFramePr>
            <a:graphicFrameLocks noChangeAspect="1"/>
          </p:cNvGraphicFramePr>
          <p:nvPr/>
        </p:nvGraphicFramePr>
        <p:xfrm>
          <a:off x="5627688" y="5208588"/>
          <a:ext cx="4365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2" name="Equation" r:id="rId13" imgW="177480" imgH="241200" progId="Equation.3">
                  <p:embed/>
                </p:oleObj>
              </mc:Choice>
              <mc:Fallback>
                <p:oleObj name="Equation" r:id="rId13" imgW="17748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5208588"/>
                        <a:ext cx="436562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4" name="Object 24"/>
          <p:cNvGraphicFramePr>
            <a:graphicFrameLocks noChangeAspect="1"/>
          </p:cNvGraphicFramePr>
          <p:nvPr/>
        </p:nvGraphicFramePr>
        <p:xfrm>
          <a:off x="7913688" y="5284788"/>
          <a:ext cx="5302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3" name="Equation" r:id="rId15" imgW="215640" imgH="241200" progId="Equation.3">
                  <p:embed/>
                </p:oleObj>
              </mc:Choice>
              <mc:Fallback>
                <p:oleObj name="Equation" r:id="rId15" imgW="21564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8" y="5284788"/>
                        <a:ext cx="53022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5" name="Object 25"/>
          <p:cNvGraphicFramePr>
            <a:graphicFrameLocks noChangeAspect="1"/>
          </p:cNvGraphicFramePr>
          <p:nvPr/>
        </p:nvGraphicFramePr>
        <p:xfrm>
          <a:off x="6084888" y="3608388"/>
          <a:ext cx="6873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4" name="Equation" r:id="rId17" imgW="279360" imgH="241200" progId="Equation.3">
                  <p:embed/>
                </p:oleObj>
              </mc:Choice>
              <mc:Fallback>
                <p:oleObj name="Equation" r:id="rId17" imgW="279360" imgH="24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608388"/>
                        <a:ext cx="687387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6" name="Line 26"/>
          <p:cNvSpPr>
            <a:spLocks noChangeShapeType="1"/>
          </p:cNvSpPr>
          <p:nvPr/>
        </p:nvSpPr>
        <p:spPr bwMode="auto">
          <a:xfrm flipH="1" flipV="1">
            <a:off x="5634038" y="5691188"/>
            <a:ext cx="474662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 flipV="1">
            <a:off x="7551738" y="5570538"/>
            <a:ext cx="4445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H="1" flipV="1">
            <a:off x="6465888" y="3963988"/>
            <a:ext cx="693737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7549" name="Object 29"/>
          <p:cNvGraphicFramePr>
            <a:graphicFrameLocks noChangeAspect="1"/>
          </p:cNvGraphicFramePr>
          <p:nvPr/>
        </p:nvGraphicFramePr>
        <p:xfrm>
          <a:off x="7304088" y="4065588"/>
          <a:ext cx="6556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5" name="Equation" r:id="rId19" imgW="266400" imgH="241200" progId="Equation.3">
                  <p:embed/>
                </p:oleObj>
              </mc:Choice>
              <mc:Fallback>
                <p:oleObj name="Equation" r:id="rId19" imgW="26640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4065588"/>
                        <a:ext cx="655637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0" name="Object 30"/>
          <p:cNvGraphicFramePr>
            <a:graphicFrameLocks noChangeAspect="1"/>
          </p:cNvGraphicFramePr>
          <p:nvPr/>
        </p:nvGraphicFramePr>
        <p:xfrm>
          <a:off x="7151688" y="5970588"/>
          <a:ext cx="5302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6" name="Equation" r:id="rId21" imgW="215640" imgH="241200" progId="Equation.3">
                  <p:embed/>
                </p:oleObj>
              </mc:Choice>
              <mc:Fallback>
                <p:oleObj name="Equation" r:id="rId21" imgW="215640" imgH="241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5970588"/>
                        <a:ext cx="53022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1" name="Object 31"/>
          <p:cNvGraphicFramePr>
            <a:graphicFrameLocks noChangeAspect="1"/>
          </p:cNvGraphicFramePr>
          <p:nvPr/>
        </p:nvGraphicFramePr>
        <p:xfrm>
          <a:off x="6227763" y="5959475"/>
          <a:ext cx="4365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7" name="Equation" r:id="rId23" imgW="177480" imgH="241200" progId="Equation.3">
                  <p:embed/>
                </p:oleObj>
              </mc:Choice>
              <mc:Fallback>
                <p:oleObj name="Equation" r:id="rId23" imgW="177480" imgH="24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959475"/>
                        <a:ext cx="43656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5" name="Object 35"/>
          <p:cNvGraphicFramePr>
            <a:graphicFrameLocks noChangeAspect="1"/>
          </p:cNvGraphicFramePr>
          <p:nvPr/>
        </p:nvGraphicFramePr>
        <p:xfrm>
          <a:off x="628650" y="836613"/>
          <a:ext cx="54864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8" r:id="rId25" imgW="2349500" imgH="228600" progId="Equation.3">
                  <p:embed/>
                </p:oleObj>
              </mc:Choice>
              <mc:Fallback>
                <p:oleObj r:id="rId25" imgW="234950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836613"/>
                        <a:ext cx="54864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6" name="Object 36"/>
          <p:cNvGraphicFramePr>
            <a:graphicFrameLocks noChangeAspect="1"/>
          </p:cNvGraphicFramePr>
          <p:nvPr/>
        </p:nvGraphicFramePr>
        <p:xfrm>
          <a:off x="771525" y="1484313"/>
          <a:ext cx="43195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9" r:id="rId27" imgW="1777229" imgH="253890" progId="Equation.3">
                  <p:embed/>
                </p:oleObj>
              </mc:Choice>
              <mc:Fallback>
                <p:oleObj r:id="rId27" imgW="1777229" imgH="25389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484313"/>
                        <a:ext cx="4319588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57" name="Oval 37"/>
          <p:cNvSpPr>
            <a:spLocks noChangeArrowheads="1"/>
          </p:cNvSpPr>
          <p:nvPr/>
        </p:nvSpPr>
        <p:spPr bwMode="auto">
          <a:xfrm>
            <a:off x="611188" y="820738"/>
            <a:ext cx="287337" cy="504825"/>
          </a:xfrm>
          <a:prstGeom prst="ellips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8" name="Oval 38"/>
          <p:cNvSpPr>
            <a:spLocks noChangeArrowheads="1"/>
          </p:cNvSpPr>
          <p:nvPr/>
        </p:nvSpPr>
        <p:spPr bwMode="auto">
          <a:xfrm>
            <a:off x="4189413" y="765175"/>
            <a:ext cx="288925" cy="576263"/>
          </a:xfrm>
          <a:prstGeom prst="ellips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7559" name="Object 39"/>
          <p:cNvGraphicFramePr>
            <a:graphicFrameLocks noChangeAspect="1"/>
          </p:cNvGraphicFramePr>
          <p:nvPr/>
        </p:nvGraphicFramePr>
        <p:xfrm>
          <a:off x="133350" y="2389188"/>
          <a:ext cx="655002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0" name="Equation" r:id="rId29" imgW="3009600" imgH="507960" progId="Equation.DSMT4">
                  <p:embed/>
                </p:oleObj>
              </mc:Choice>
              <mc:Fallback>
                <p:oleObj name="Equation" r:id="rId29" imgW="3009600" imgH="50796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2389188"/>
                        <a:ext cx="6550025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0" name="Object 40"/>
          <p:cNvGraphicFramePr>
            <a:graphicFrameLocks noChangeAspect="1"/>
          </p:cNvGraphicFramePr>
          <p:nvPr/>
        </p:nvGraphicFramePr>
        <p:xfrm>
          <a:off x="355600" y="3879850"/>
          <a:ext cx="4432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1" name="Equation" r:id="rId31" imgW="2171520" imgH="965160" progId="Equation.DSMT4">
                  <p:embed/>
                </p:oleObj>
              </mc:Choice>
              <mc:Fallback>
                <p:oleObj name="Equation" r:id="rId31" imgW="2171520" imgH="96516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3879850"/>
                        <a:ext cx="44323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61" name="Text Box 41"/>
          <p:cNvSpPr txBox="1">
            <a:spLocks noChangeArrowheads="1"/>
          </p:cNvSpPr>
          <p:nvPr/>
        </p:nvSpPr>
        <p:spPr bwMode="auto">
          <a:xfrm>
            <a:off x="80963" y="204152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反射波</a:t>
            </a:r>
          </a:p>
        </p:txBody>
      </p:sp>
      <p:sp>
        <p:nvSpPr>
          <p:cNvPr id="107562" name="Text Box 42"/>
          <p:cNvSpPr txBox="1">
            <a:spLocks noChangeArrowheads="1"/>
          </p:cNvSpPr>
          <p:nvPr/>
        </p:nvSpPr>
        <p:spPr bwMode="auto">
          <a:xfrm>
            <a:off x="92075" y="350043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透射波</a:t>
            </a:r>
          </a:p>
        </p:txBody>
      </p:sp>
      <p:sp>
        <p:nvSpPr>
          <p:cNvPr id="107563" name="Rectangle 43"/>
          <p:cNvSpPr>
            <a:spLocks noChangeArrowheads="1"/>
          </p:cNvSpPr>
          <p:nvPr/>
        </p:nvSpPr>
        <p:spPr bwMode="auto">
          <a:xfrm>
            <a:off x="539750" y="6021388"/>
            <a:ext cx="4830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>
                <a:solidFill>
                  <a:srgbClr val="3333CC"/>
                </a:solidFill>
                <a:latin typeface="Times New Roman"/>
                <a:ea typeface="黑体" pitchFamily="2" charset="-122"/>
              </a:rPr>
              <a:t>——</a:t>
            </a:r>
            <a:r>
              <a:rPr lang="zh-CN" altLang="en-US" sz="280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光学中的菲涅耳公式 </a:t>
            </a:r>
          </a:p>
        </p:txBody>
      </p:sp>
      <p:sp>
        <p:nvSpPr>
          <p:cNvPr id="107567" name="Line 47"/>
          <p:cNvSpPr>
            <a:spLocks noChangeShapeType="1"/>
          </p:cNvSpPr>
          <p:nvPr/>
        </p:nvSpPr>
        <p:spPr bwMode="auto">
          <a:xfrm>
            <a:off x="6818313" y="5151438"/>
            <a:ext cx="2000250" cy="190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7568" name="Object 48"/>
          <p:cNvGraphicFramePr>
            <a:graphicFrameLocks noChangeAspect="1"/>
          </p:cNvGraphicFramePr>
          <p:nvPr/>
        </p:nvGraphicFramePr>
        <p:xfrm>
          <a:off x="8829675" y="5013325"/>
          <a:ext cx="2778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2" name="Equation" r:id="rId33" imgW="126720" imgH="139680" progId="Equation.3">
                  <p:embed/>
                </p:oleObj>
              </mc:Choice>
              <mc:Fallback>
                <p:oleObj name="Equation" r:id="rId33" imgW="126720" imgH="1396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9675" y="5013325"/>
                        <a:ext cx="277813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9" name="Object 49"/>
          <p:cNvGraphicFramePr>
            <a:graphicFrameLocks noChangeAspect="1"/>
          </p:cNvGraphicFramePr>
          <p:nvPr/>
        </p:nvGraphicFramePr>
        <p:xfrm>
          <a:off x="6848475" y="4437063"/>
          <a:ext cx="3873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3" name="Equation" r:id="rId35" imgW="203040" imgH="177480" progId="Equation.3">
                  <p:embed/>
                </p:oleObj>
              </mc:Choice>
              <mc:Fallback>
                <p:oleObj name="Equation" r:id="rId35" imgW="203040" imgH="177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4437063"/>
                        <a:ext cx="3873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0" name="Object 50"/>
          <p:cNvGraphicFramePr>
            <a:graphicFrameLocks noChangeAspect="1"/>
          </p:cNvGraphicFramePr>
          <p:nvPr/>
        </p:nvGraphicFramePr>
        <p:xfrm>
          <a:off x="6588125" y="5516563"/>
          <a:ext cx="2413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4" name="Equation" r:id="rId37" imgW="126720" imgH="177480" progId="Equation.3">
                  <p:embed/>
                </p:oleObj>
              </mc:Choice>
              <mc:Fallback>
                <p:oleObj name="Equation" r:id="rId37" imgW="126720" imgH="177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516563"/>
                        <a:ext cx="2413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1" name="Object 51"/>
          <p:cNvGraphicFramePr>
            <a:graphicFrameLocks noChangeAspect="1"/>
          </p:cNvGraphicFramePr>
          <p:nvPr/>
        </p:nvGraphicFramePr>
        <p:xfrm>
          <a:off x="6959600" y="5516563"/>
          <a:ext cx="2444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5" name="Equation" r:id="rId39" imgW="126720" imgH="177480" progId="Equation.DSMT4">
                  <p:embed/>
                </p:oleObj>
              </mc:Choice>
              <mc:Fallback>
                <p:oleObj name="Equation" r:id="rId39" imgW="126720" imgH="17748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5516563"/>
                        <a:ext cx="244475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2" name="Object 52"/>
          <p:cNvGraphicFramePr>
            <a:graphicFrameLocks noChangeAspect="1"/>
          </p:cNvGraphicFramePr>
          <p:nvPr/>
        </p:nvGraphicFramePr>
        <p:xfrm>
          <a:off x="6840538" y="-26988"/>
          <a:ext cx="2303462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6" r:id="rId41" imgW="977476" imgH="253890" progId="Equation.3">
                  <p:embed/>
                </p:oleObj>
              </mc:Choice>
              <mc:Fallback>
                <p:oleObj r:id="rId41" imgW="977476" imgH="25389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-26988"/>
                        <a:ext cx="2303462" cy="577851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3" name="Object 53"/>
          <p:cNvGraphicFramePr>
            <a:graphicFrameLocks noChangeAspect="1"/>
          </p:cNvGraphicFramePr>
          <p:nvPr/>
        </p:nvGraphicFramePr>
        <p:xfrm>
          <a:off x="6119813" y="522288"/>
          <a:ext cx="30241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7" r:id="rId43" imgW="1422400" imgH="431800" progId="Equation.3">
                  <p:embed/>
                </p:oleObj>
              </mc:Choice>
              <mc:Fallback>
                <p:oleObj r:id="rId43" imgW="1422400" imgH="4318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522288"/>
                        <a:ext cx="3024187" cy="900112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4" name="Object 54"/>
          <p:cNvGraphicFramePr>
            <a:graphicFrameLocks noChangeAspect="1"/>
          </p:cNvGraphicFramePr>
          <p:nvPr/>
        </p:nvGraphicFramePr>
        <p:xfrm>
          <a:off x="7437438" y="1385888"/>
          <a:ext cx="17065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8" name="Equation" r:id="rId45" imgW="825480" imgH="266400" progId="Equation.DSMT4">
                  <p:embed/>
                </p:oleObj>
              </mc:Choice>
              <mc:Fallback>
                <p:oleObj name="Equation" r:id="rId45" imgW="825480" imgH="2664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438" y="1385888"/>
                        <a:ext cx="1706562" cy="538162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99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7" grpId="0" animBg="1"/>
      <p:bldP spid="107538" grpId="0" animBg="1"/>
      <p:bldP spid="107539" grpId="0" animBg="1"/>
      <p:bldP spid="107540" grpId="0" animBg="1"/>
      <p:bldP spid="107541" grpId="0" animBg="1"/>
      <p:bldP spid="107542" grpId="0" animBg="1"/>
      <p:bldP spid="107546" grpId="0" animBg="1"/>
      <p:bldP spid="107547" grpId="0" animBg="1"/>
      <p:bldP spid="107548" grpId="0" animBg="1"/>
      <p:bldP spid="107557" grpId="0" animBg="1"/>
      <p:bldP spid="107558" grpId="0" animBg="1"/>
      <p:bldP spid="107561" grpId="0"/>
      <p:bldP spid="107562" grpId="0"/>
      <p:bldP spid="1075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188913"/>
            <a:ext cx="6324600" cy="6096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反射波振幅与入射波振幅的关系： </a:t>
            </a:r>
          </a:p>
        </p:txBody>
      </p:sp>
      <p:grpSp>
        <p:nvGrpSpPr>
          <p:cNvPr id="111632" name="Group 16"/>
          <p:cNvGrpSpPr>
            <a:grpSpLocks/>
          </p:cNvGrpSpPr>
          <p:nvPr/>
        </p:nvGrpSpPr>
        <p:grpSpPr bwMode="auto">
          <a:xfrm>
            <a:off x="1525588" y="765175"/>
            <a:ext cx="6070600" cy="982663"/>
            <a:chOff x="973" y="865"/>
            <a:chExt cx="3651" cy="619"/>
          </a:xfrm>
        </p:grpSpPr>
        <p:graphicFrame>
          <p:nvGraphicFramePr>
            <p:cNvPr id="111620" name="Object 4"/>
            <p:cNvGraphicFramePr>
              <a:graphicFrameLocks noChangeAspect="1"/>
            </p:cNvGraphicFramePr>
            <p:nvPr/>
          </p:nvGraphicFramePr>
          <p:xfrm>
            <a:off x="973" y="865"/>
            <a:ext cx="2001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18" name="Equation" r:id="rId3" imgW="1485720" imgH="469800" progId="Equation.DSMT4">
                    <p:embed/>
                  </p:oleObj>
                </mc:Choice>
                <mc:Fallback>
                  <p:oleObj name="Equation" r:id="rId3" imgW="1485720" imgH="469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865"/>
                          <a:ext cx="2001" cy="6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23" name="Text Box 7"/>
            <p:cNvSpPr txBox="1">
              <a:spLocks noChangeArrowheads="1"/>
            </p:cNvSpPr>
            <p:nvPr/>
          </p:nvSpPr>
          <p:spPr bwMode="auto">
            <a:xfrm>
              <a:off x="2835" y="1026"/>
              <a:ext cx="17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tx2"/>
                  </a:solidFill>
                </a:rPr>
                <a:t>（</a:t>
              </a:r>
              <a:r>
                <a:rPr lang="en-US" altLang="zh-CN" b="1">
                  <a:solidFill>
                    <a:schemeClr val="tx2"/>
                  </a:solidFill>
                </a:rPr>
                <a:t>S - polarization</a:t>
              </a:r>
              <a:r>
                <a:rPr lang="zh-CN" altLang="en-US" b="1">
                  <a:solidFill>
                    <a:schemeClr val="tx2"/>
                  </a:solidFill>
                </a:rPr>
                <a:t>）</a:t>
              </a:r>
            </a:p>
          </p:txBody>
        </p:sp>
      </p:grpSp>
      <p:grpSp>
        <p:nvGrpSpPr>
          <p:cNvPr id="111633" name="Group 17"/>
          <p:cNvGrpSpPr>
            <a:grpSpLocks/>
          </p:cNvGrpSpPr>
          <p:nvPr/>
        </p:nvGrpSpPr>
        <p:grpSpPr bwMode="auto">
          <a:xfrm>
            <a:off x="1535113" y="1557338"/>
            <a:ext cx="6205537" cy="1000125"/>
            <a:chOff x="979" y="1546"/>
            <a:chExt cx="3732" cy="630"/>
          </a:xfrm>
        </p:grpSpPr>
        <p:graphicFrame>
          <p:nvGraphicFramePr>
            <p:cNvPr id="111621" name="Object 5"/>
            <p:cNvGraphicFramePr>
              <a:graphicFrameLocks noChangeAspect="1"/>
            </p:cNvGraphicFramePr>
            <p:nvPr/>
          </p:nvGraphicFramePr>
          <p:xfrm>
            <a:off x="979" y="1546"/>
            <a:ext cx="2089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19" name="Equation" r:id="rId5" imgW="1523880" imgH="469800" progId="Equation.DSMT4">
                    <p:embed/>
                  </p:oleObj>
                </mc:Choice>
                <mc:Fallback>
                  <p:oleObj name="Equation" r:id="rId5" imgW="1523880" imgH="469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1546"/>
                          <a:ext cx="2089" cy="6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2835" y="1662"/>
              <a:ext cx="18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tx2"/>
                  </a:solidFill>
                </a:rPr>
                <a:t>（</a:t>
              </a:r>
              <a:r>
                <a:rPr lang="en-US" altLang="zh-CN" b="1">
                  <a:solidFill>
                    <a:schemeClr val="tx2"/>
                  </a:solidFill>
                </a:rPr>
                <a:t>P - polarization</a:t>
              </a:r>
              <a:r>
                <a:rPr lang="zh-CN" altLang="en-US" b="1">
                  <a:solidFill>
                    <a:schemeClr val="tx2"/>
                  </a:solidFill>
                </a:rPr>
                <a:t>）</a:t>
              </a:r>
            </a:p>
          </p:txBody>
        </p:sp>
      </p:grp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1116013" y="256540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折射波振幅与入射波振幅的关系： </a:t>
            </a:r>
          </a:p>
        </p:txBody>
      </p:sp>
      <p:grpSp>
        <p:nvGrpSpPr>
          <p:cNvPr id="111634" name="Group 18"/>
          <p:cNvGrpSpPr>
            <a:grpSpLocks/>
          </p:cNvGrpSpPr>
          <p:nvPr/>
        </p:nvGrpSpPr>
        <p:grpSpPr bwMode="auto">
          <a:xfrm>
            <a:off x="971550" y="3213100"/>
            <a:ext cx="6602413" cy="887413"/>
            <a:chOff x="939" y="2879"/>
            <a:chExt cx="3945" cy="559"/>
          </a:xfrm>
        </p:grpSpPr>
        <p:graphicFrame>
          <p:nvGraphicFramePr>
            <p:cNvPr id="111626" name="Object 10"/>
            <p:cNvGraphicFramePr>
              <a:graphicFrameLocks noChangeAspect="1"/>
            </p:cNvGraphicFramePr>
            <p:nvPr/>
          </p:nvGraphicFramePr>
          <p:xfrm>
            <a:off x="939" y="2879"/>
            <a:ext cx="2023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20" name="Equation" r:id="rId7" imgW="1574640" imgH="444240" progId="Equation.DSMT4">
                    <p:embed/>
                  </p:oleObj>
                </mc:Choice>
                <mc:Fallback>
                  <p:oleObj name="Equation" r:id="rId7" imgW="1574640" imgH="4442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2879"/>
                          <a:ext cx="2023" cy="5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27" name="Text Box 11"/>
            <p:cNvSpPr txBox="1">
              <a:spLocks noChangeArrowheads="1"/>
            </p:cNvSpPr>
            <p:nvPr/>
          </p:nvSpPr>
          <p:spPr bwMode="auto">
            <a:xfrm>
              <a:off x="3107" y="2976"/>
              <a:ext cx="17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tx2"/>
                  </a:solidFill>
                </a:rPr>
                <a:t>（</a:t>
              </a:r>
              <a:r>
                <a:rPr lang="en-US" altLang="zh-CN" b="1">
                  <a:solidFill>
                    <a:schemeClr val="tx2"/>
                  </a:solidFill>
                </a:rPr>
                <a:t>S - polarization</a:t>
              </a:r>
              <a:r>
                <a:rPr lang="zh-CN" altLang="en-US" b="1">
                  <a:solidFill>
                    <a:schemeClr val="tx2"/>
                  </a:solidFill>
                </a:rPr>
                <a:t>）</a:t>
              </a:r>
            </a:p>
          </p:txBody>
        </p:sp>
      </p:grpSp>
      <p:grpSp>
        <p:nvGrpSpPr>
          <p:cNvPr id="111636" name="Group 20"/>
          <p:cNvGrpSpPr>
            <a:grpSpLocks/>
          </p:cNvGrpSpPr>
          <p:nvPr/>
        </p:nvGrpSpPr>
        <p:grpSpPr bwMode="auto">
          <a:xfrm>
            <a:off x="900113" y="4076700"/>
            <a:ext cx="7704137" cy="925513"/>
            <a:chOff x="567" y="3558"/>
            <a:chExt cx="4853" cy="583"/>
          </a:xfrm>
        </p:grpSpPr>
        <p:graphicFrame>
          <p:nvGraphicFramePr>
            <p:cNvPr id="111628" name="Object 12"/>
            <p:cNvGraphicFramePr>
              <a:graphicFrameLocks noChangeAspect="1"/>
            </p:cNvGraphicFramePr>
            <p:nvPr/>
          </p:nvGraphicFramePr>
          <p:xfrm>
            <a:off x="567" y="3558"/>
            <a:ext cx="3025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21" name="Equation" r:id="rId9" imgW="2197080" imgH="444240" progId="Equation.DSMT4">
                    <p:embed/>
                  </p:oleObj>
                </mc:Choice>
                <mc:Fallback>
                  <p:oleObj name="Equation" r:id="rId9" imgW="2197080" imgH="4442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558"/>
                          <a:ext cx="3025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29" name="Text Box 13"/>
            <p:cNvSpPr txBox="1">
              <a:spLocks noChangeArrowheads="1"/>
            </p:cNvSpPr>
            <p:nvPr/>
          </p:nvSpPr>
          <p:spPr bwMode="auto">
            <a:xfrm>
              <a:off x="3490" y="3686"/>
              <a:ext cx="19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tx2"/>
                  </a:solidFill>
                </a:rPr>
                <a:t>（</a:t>
              </a:r>
              <a:r>
                <a:rPr lang="en-US" altLang="zh-CN" b="1" dirty="0">
                  <a:solidFill>
                    <a:schemeClr val="tx2"/>
                  </a:solidFill>
                </a:rPr>
                <a:t>P - polarization</a:t>
              </a:r>
              <a:r>
                <a:rPr lang="zh-CN" altLang="en-US" b="1" dirty="0">
                  <a:solidFill>
                    <a:schemeClr val="tx2"/>
                  </a:solidFill>
                </a:rPr>
                <a:t>）</a:t>
              </a:r>
            </a:p>
          </p:txBody>
        </p:sp>
      </p:grp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323850" y="331788"/>
            <a:ext cx="61118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光学中的菲涅耳公式</a:t>
            </a:r>
          </a:p>
        </p:txBody>
      </p: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763588" y="4997450"/>
            <a:ext cx="411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功率反射系数和透射系数</a:t>
            </a:r>
          </a:p>
        </p:txBody>
      </p:sp>
      <p:graphicFrame>
        <p:nvGraphicFramePr>
          <p:cNvPr id="111638" name="Object 22"/>
          <p:cNvGraphicFramePr>
            <a:graphicFrameLocks noChangeAspect="1"/>
          </p:cNvGraphicFramePr>
          <p:nvPr/>
        </p:nvGraphicFramePr>
        <p:xfrm>
          <a:off x="922338" y="5732463"/>
          <a:ext cx="15398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2" name="Equation" r:id="rId11" imgW="583920" imgH="279360" progId="Equation.DSMT4">
                  <p:embed/>
                </p:oleObj>
              </mc:Choice>
              <mc:Fallback>
                <p:oleObj name="Equation" r:id="rId11" imgW="583920" imgH="2793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5732463"/>
                        <a:ext cx="153987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9" name="Object 23"/>
          <p:cNvGraphicFramePr>
            <a:graphicFrameLocks noChangeAspect="1"/>
          </p:cNvGraphicFramePr>
          <p:nvPr/>
        </p:nvGraphicFramePr>
        <p:xfrm>
          <a:off x="2724150" y="5445125"/>
          <a:ext cx="312102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3" name="Equation" r:id="rId13" imgW="1231560" imgH="507960" progId="Equation.DSMT4">
                  <p:embed/>
                </p:oleObj>
              </mc:Choice>
              <mc:Fallback>
                <p:oleObj name="Equation" r:id="rId13" imgW="1231560" imgH="5079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5445125"/>
                        <a:ext cx="3121025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0" name="Object 24"/>
          <p:cNvGraphicFramePr>
            <a:graphicFrameLocks noChangeAspect="1"/>
          </p:cNvGraphicFramePr>
          <p:nvPr/>
        </p:nvGraphicFramePr>
        <p:xfrm>
          <a:off x="6078538" y="5661025"/>
          <a:ext cx="26035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4" name="Equation" r:id="rId15" imgW="850680" imgH="279360" progId="Equation.DSMT4">
                  <p:embed/>
                </p:oleObj>
              </mc:Choice>
              <mc:Fallback>
                <p:oleObj name="Equation" r:id="rId15" imgW="850680" imgH="2793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5661025"/>
                        <a:ext cx="26035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1600200" cy="914400"/>
          </a:xfrm>
        </p:spPr>
        <p:txBody>
          <a:bodyPr/>
          <a:lstStyle/>
          <a:p>
            <a:pPr algn="l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结论：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9846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偏振方向垂直于入射面的光波反射、折射行为不同于偏振平行于入射面的光波的反射和折射行为；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如果</a:t>
            </a:r>
            <a:r>
              <a:rPr lang="zh-CN" altLang="en-US" sz="2800" b="1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入射光为自然光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（两种偏振的等量混合），经过反射（折射）后，由于两个偏振的反射（折射）强度不同，反射光（折射光）变成了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部分偏振光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p-air-to-sil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8" t="7324" r="12263"/>
          <a:stretch>
            <a:fillRect/>
          </a:stretch>
        </p:blipFill>
        <p:spPr bwMode="auto">
          <a:xfrm>
            <a:off x="5219700" y="3645024"/>
            <a:ext cx="3441700" cy="31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11" name="Picture 3" descr="s-pol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3" t="7922" r="10204"/>
          <a:stretch>
            <a:fillRect/>
          </a:stretch>
        </p:blipFill>
        <p:spPr bwMode="auto">
          <a:xfrm>
            <a:off x="684213" y="3608213"/>
            <a:ext cx="3678237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77" name="Line 69"/>
          <p:cNvSpPr>
            <a:spLocks noChangeShapeType="1"/>
          </p:cNvSpPr>
          <p:nvPr/>
        </p:nvSpPr>
        <p:spPr bwMode="auto">
          <a:xfrm>
            <a:off x="4716463" y="727075"/>
            <a:ext cx="0" cy="59039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78" name="AutoShape 70"/>
          <p:cNvSpPr>
            <a:spLocks noChangeArrowheads="1"/>
          </p:cNvSpPr>
          <p:nvPr/>
        </p:nvSpPr>
        <p:spPr bwMode="auto">
          <a:xfrm rot="5400000">
            <a:off x="7109618" y="5568157"/>
            <a:ext cx="576263" cy="254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zh-CN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401713" y="1203771"/>
            <a:ext cx="2162175" cy="2081213"/>
            <a:chOff x="1330325" y="1196975"/>
            <a:chExt cx="2162175" cy="2081213"/>
          </a:xfrm>
        </p:grpSpPr>
        <p:sp>
          <p:nvSpPr>
            <p:cNvPr id="119816" name="Rectangle 8"/>
            <p:cNvSpPr>
              <a:spLocks noChangeArrowheads="1"/>
            </p:cNvSpPr>
            <p:nvPr/>
          </p:nvSpPr>
          <p:spPr bwMode="auto">
            <a:xfrm>
              <a:off x="1330325" y="1196975"/>
              <a:ext cx="2149475" cy="109855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9818" name="Line 10"/>
            <p:cNvSpPr>
              <a:spLocks noChangeShapeType="1"/>
            </p:cNvSpPr>
            <p:nvPr/>
          </p:nvSpPr>
          <p:spPr bwMode="auto">
            <a:xfrm flipV="1">
              <a:off x="1646238" y="2295525"/>
              <a:ext cx="596900" cy="817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2243138" y="2295525"/>
              <a:ext cx="555625" cy="771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>
              <a:off x="2243138" y="1296988"/>
              <a:ext cx="0" cy="1906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 flipV="1">
              <a:off x="2243138" y="1524000"/>
              <a:ext cx="257175" cy="771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982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4658758"/>
                </p:ext>
              </p:extLst>
            </p:nvPr>
          </p:nvGraphicFramePr>
          <p:xfrm>
            <a:off x="1474788" y="2932113"/>
            <a:ext cx="211137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6" name="Equation" r:id="rId5" imgW="152280" imgH="241200" progId="Equation.3">
                    <p:embed/>
                  </p:oleObj>
                </mc:Choice>
                <mc:Fallback>
                  <p:oleObj name="Equation" r:id="rId5" imgW="15228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788" y="2932113"/>
                          <a:ext cx="211137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0732706"/>
                </p:ext>
              </p:extLst>
            </p:nvPr>
          </p:nvGraphicFramePr>
          <p:xfrm>
            <a:off x="2857500" y="2795588"/>
            <a:ext cx="2635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7" name="Equation" r:id="rId7" imgW="190440" imgH="241200" progId="Equation.3">
                    <p:embed/>
                  </p:oleObj>
                </mc:Choice>
                <mc:Fallback>
                  <p:oleObj name="Equation" r:id="rId7" imgW="19044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500" y="2795588"/>
                          <a:ext cx="263525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8615117"/>
                </p:ext>
              </p:extLst>
            </p:nvPr>
          </p:nvGraphicFramePr>
          <p:xfrm>
            <a:off x="2414588" y="1252538"/>
            <a:ext cx="331787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8" name="Equation" r:id="rId9" imgW="241200" imgH="241200" progId="Equation.3">
                    <p:embed/>
                  </p:oleObj>
                </mc:Choice>
                <mc:Fallback>
                  <p:oleObj name="Equation" r:id="rId9" imgW="24120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4588" y="1252538"/>
                          <a:ext cx="331787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29" name="Oval 21"/>
            <p:cNvSpPr>
              <a:spLocks noChangeArrowheads="1"/>
            </p:cNvSpPr>
            <p:nvPr/>
          </p:nvSpPr>
          <p:spPr bwMode="auto">
            <a:xfrm>
              <a:off x="1787525" y="2809875"/>
              <a:ext cx="85725" cy="904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9830" name="Oval 22"/>
            <p:cNvSpPr>
              <a:spLocks noChangeArrowheads="1"/>
            </p:cNvSpPr>
            <p:nvPr/>
          </p:nvSpPr>
          <p:spPr bwMode="auto">
            <a:xfrm>
              <a:off x="1808163" y="2835275"/>
              <a:ext cx="42862" cy="460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9831" name="Oval 23"/>
            <p:cNvSpPr>
              <a:spLocks noChangeArrowheads="1"/>
            </p:cNvSpPr>
            <p:nvPr/>
          </p:nvSpPr>
          <p:spPr bwMode="auto">
            <a:xfrm>
              <a:off x="2555875" y="2728913"/>
              <a:ext cx="85725" cy="9048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9832" name="Oval 24"/>
            <p:cNvSpPr>
              <a:spLocks noChangeArrowheads="1"/>
            </p:cNvSpPr>
            <p:nvPr/>
          </p:nvSpPr>
          <p:spPr bwMode="auto">
            <a:xfrm>
              <a:off x="2576513" y="2755900"/>
              <a:ext cx="42862" cy="444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9833" name="Oval 25"/>
            <p:cNvSpPr>
              <a:spLocks noChangeArrowheads="1"/>
            </p:cNvSpPr>
            <p:nvPr/>
          </p:nvSpPr>
          <p:spPr bwMode="auto">
            <a:xfrm>
              <a:off x="2341563" y="1822450"/>
              <a:ext cx="84137" cy="904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9834" name="Oval 26"/>
            <p:cNvSpPr>
              <a:spLocks noChangeArrowheads="1"/>
            </p:cNvSpPr>
            <p:nvPr/>
          </p:nvSpPr>
          <p:spPr bwMode="auto">
            <a:xfrm>
              <a:off x="2362200" y="1849438"/>
              <a:ext cx="42863" cy="444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19835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999241"/>
                </p:ext>
              </p:extLst>
            </p:nvPr>
          </p:nvGraphicFramePr>
          <p:xfrm>
            <a:off x="1560513" y="2568575"/>
            <a:ext cx="244475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9" name="Equation" r:id="rId11" imgW="177480" imgH="241200" progId="Equation.3">
                    <p:embed/>
                  </p:oleObj>
                </mc:Choice>
                <mc:Fallback>
                  <p:oleObj name="Equation" r:id="rId11" imgW="17748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513" y="2568575"/>
                          <a:ext cx="244475" cy="347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3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8827131"/>
                </p:ext>
              </p:extLst>
            </p:nvPr>
          </p:nvGraphicFramePr>
          <p:xfrm>
            <a:off x="2627313" y="2478088"/>
            <a:ext cx="29845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0" name="Equation" r:id="rId13" imgW="215640" imgH="241200" progId="Equation.3">
                    <p:embed/>
                  </p:oleObj>
                </mc:Choice>
                <mc:Fallback>
                  <p:oleObj name="Equation" r:id="rId13" imgW="21564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313" y="2478088"/>
                          <a:ext cx="29845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37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6435274"/>
                </p:ext>
              </p:extLst>
            </p:nvPr>
          </p:nvGraphicFramePr>
          <p:xfrm>
            <a:off x="2063750" y="1627188"/>
            <a:ext cx="385763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1" name="Equation" r:id="rId15" imgW="279360" imgH="241200" progId="Equation.3">
                    <p:embed/>
                  </p:oleObj>
                </mc:Choice>
                <mc:Fallback>
                  <p:oleObj name="Equation" r:id="rId15" imgW="27936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750" y="1627188"/>
                          <a:ext cx="385763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79" name="Text Box 71"/>
            <p:cNvSpPr txBox="1">
              <a:spLocks noChangeArrowheads="1"/>
            </p:cNvSpPr>
            <p:nvPr/>
          </p:nvSpPr>
          <p:spPr bwMode="auto">
            <a:xfrm>
              <a:off x="2698750" y="1844675"/>
              <a:ext cx="793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itchFamily="18" charset="0"/>
                  <a:ea typeface="黑体" pitchFamily="2" charset="-122"/>
                </a:rPr>
                <a:t>玻璃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24128" y="1322263"/>
            <a:ext cx="2447925" cy="1890713"/>
            <a:chOff x="5940425" y="1250950"/>
            <a:chExt cx="2447925" cy="1890713"/>
          </a:xfrm>
        </p:grpSpPr>
        <p:sp>
          <p:nvSpPr>
            <p:cNvPr id="119847" name="Rectangle 39"/>
            <p:cNvSpPr>
              <a:spLocks noChangeArrowheads="1"/>
            </p:cNvSpPr>
            <p:nvPr/>
          </p:nvSpPr>
          <p:spPr bwMode="auto">
            <a:xfrm>
              <a:off x="5940425" y="1250950"/>
              <a:ext cx="2433638" cy="1012825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9849" name="Line 41"/>
            <p:cNvSpPr>
              <a:spLocks noChangeShapeType="1"/>
            </p:cNvSpPr>
            <p:nvPr/>
          </p:nvSpPr>
          <p:spPr bwMode="auto">
            <a:xfrm flipV="1">
              <a:off x="6445250" y="2252663"/>
              <a:ext cx="657225" cy="728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0" name="Line 42"/>
            <p:cNvSpPr>
              <a:spLocks noChangeShapeType="1"/>
            </p:cNvSpPr>
            <p:nvPr/>
          </p:nvSpPr>
          <p:spPr bwMode="auto">
            <a:xfrm>
              <a:off x="7102475" y="2263775"/>
              <a:ext cx="611188" cy="688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1" name="Line 43"/>
            <p:cNvSpPr>
              <a:spLocks noChangeShapeType="1"/>
            </p:cNvSpPr>
            <p:nvPr/>
          </p:nvSpPr>
          <p:spPr bwMode="auto">
            <a:xfrm>
              <a:off x="7102475" y="1373188"/>
              <a:ext cx="0" cy="170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2" name="Line 44"/>
            <p:cNvSpPr>
              <a:spLocks noChangeShapeType="1"/>
            </p:cNvSpPr>
            <p:nvPr/>
          </p:nvSpPr>
          <p:spPr bwMode="auto">
            <a:xfrm flipV="1">
              <a:off x="7102475" y="1574800"/>
              <a:ext cx="280988" cy="688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9853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1674769"/>
                </p:ext>
              </p:extLst>
            </p:nvPr>
          </p:nvGraphicFramePr>
          <p:xfrm>
            <a:off x="6256338" y="2832100"/>
            <a:ext cx="2317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2" name="Equation" r:id="rId17" imgW="152280" imgH="241200" progId="Equation.3">
                    <p:embed/>
                  </p:oleObj>
                </mc:Choice>
                <mc:Fallback>
                  <p:oleObj name="Equation" r:id="rId17" imgW="152280" imgH="241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6338" y="2832100"/>
                          <a:ext cx="231775" cy="309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54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5316102"/>
                </p:ext>
              </p:extLst>
            </p:nvPr>
          </p:nvGraphicFramePr>
          <p:xfrm>
            <a:off x="7778750" y="2709863"/>
            <a:ext cx="288925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3" name="Equation" r:id="rId19" imgW="190440" imgH="241200" progId="Equation.3">
                    <p:embed/>
                  </p:oleObj>
                </mc:Choice>
                <mc:Fallback>
                  <p:oleObj name="Equation" r:id="rId19" imgW="190440" imgH="2412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8750" y="2709863"/>
                          <a:ext cx="288925" cy="309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55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0057819"/>
                </p:ext>
              </p:extLst>
            </p:nvPr>
          </p:nvGraphicFramePr>
          <p:xfrm>
            <a:off x="7289800" y="1331913"/>
            <a:ext cx="366713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4" name="Equation" r:id="rId21" imgW="241200" imgH="241200" progId="Equation.3">
                    <p:embed/>
                  </p:oleObj>
                </mc:Choice>
                <mc:Fallback>
                  <p:oleObj name="Equation" r:id="rId21" imgW="241200" imgH="2412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9800" y="1331913"/>
                          <a:ext cx="366713" cy="309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66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9958845"/>
                </p:ext>
              </p:extLst>
            </p:nvPr>
          </p:nvGraphicFramePr>
          <p:xfrm>
            <a:off x="6516688" y="2259013"/>
            <a:ext cx="269875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5" name="Equation" r:id="rId23" imgW="177480" imgH="241200" progId="Equation.3">
                    <p:embed/>
                  </p:oleObj>
                </mc:Choice>
                <mc:Fallback>
                  <p:oleObj name="Equation" r:id="rId23" imgW="177480" imgH="2412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688" y="2259013"/>
                          <a:ext cx="269875" cy="309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67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5539309"/>
                </p:ext>
              </p:extLst>
            </p:nvPr>
          </p:nvGraphicFramePr>
          <p:xfrm>
            <a:off x="7596188" y="2259013"/>
            <a:ext cx="327025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6" name="Equation" r:id="rId25" imgW="215640" imgH="241200" progId="Equation.3">
                    <p:embed/>
                  </p:oleObj>
                </mc:Choice>
                <mc:Fallback>
                  <p:oleObj name="Equation" r:id="rId25" imgW="215640" imgH="2412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6188" y="2259013"/>
                          <a:ext cx="327025" cy="311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68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5421502"/>
                </p:ext>
              </p:extLst>
            </p:nvPr>
          </p:nvGraphicFramePr>
          <p:xfrm>
            <a:off x="6516688" y="1466850"/>
            <a:ext cx="423862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7" name="Equation" r:id="rId27" imgW="279360" imgH="241200" progId="Equation.3">
                    <p:embed/>
                  </p:oleObj>
                </mc:Choice>
                <mc:Fallback>
                  <p:oleObj name="Equation" r:id="rId27" imgW="279360" imgH="2412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688" y="1466850"/>
                          <a:ext cx="423862" cy="309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69" name="Line 61"/>
            <p:cNvSpPr>
              <a:spLocks noChangeShapeType="1"/>
            </p:cNvSpPr>
            <p:nvPr/>
          </p:nvSpPr>
          <p:spPr bwMode="auto">
            <a:xfrm flipH="1" flipV="1">
              <a:off x="6443663" y="2474913"/>
              <a:ext cx="255587" cy="2079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0" name="Line 62"/>
            <p:cNvSpPr>
              <a:spLocks noChangeShapeType="1"/>
            </p:cNvSpPr>
            <p:nvPr/>
          </p:nvSpPr>
          <p:spPr bwMode="auto">
            <a:xfrm flipV="1">
              <a:off x="7451725" y="2474913"/>
              <a:ext cx="223838" cy="2047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1" name="Line 63"/>
            <p:cNvSpPr>
              <a:spLocks noChangeShapeType="1"/>
            </p:cNvSpPr>
            <p:nvPr/>
          </p:nvSpPr>
          <p:spPr bwMode="auto">
            <a:xfrm flipH="1" flipV="1">
              <a:off x="6877050" y="1682750"/>
              <a:ext cx="387350" cy="184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80" name="Text Box 72"/>
            <p:cNvSpPr txBox="1">
              <a:spLocks noChangeArrowheads="1"/>
            </p:cNvSpPr>
            <p:nvPr/>
          </p:nvSpPr>
          <p:spPr bwMode="auto">
            <a:xfrm>
              <a:off x="7594600" y="1755775"/>
              <a:ext cx="793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黑体" pitchFamily="2" charset="-122"/>
                </a:rPr>
                <a:t>玻璃</a:t>
              </a:r>
            </a:p>
          </p:txBody>
        </p:sp>
      </p:grpSp>
      <p:sp>
        <p:nvSpPr>
          <p:cNvPr id="119882" name="Oval 74"/>
          <p:cNvSpPr>
            <a:spLocks noChangeArrowheads="1"/>
          </p:cNvSpPr>
          <p:nvPr/>
        </p:nvSpPr>
        <p:spPr bwMode="auto">
          <a:xfrm>
            <a:off x="6877050" y="5264150"/>
            <a:ext cx="1150938" cy="1150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9883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673975" cy="762000"/>
          </a:xfrm>
          <a:noFill/>
          <a:ln/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accent2"/>
                </a:solidFill>
              </a:rPr>
              <a:t>3. </a:t>
            </a:r>
            <a:r>
              <a:rPr lang="zh-CN" altLang="en-US" sz="3200" b="1">
                <a:solidFill>
                  <a:schemeClr val="accent2"/>
                </a:solidFill>
              </a:rPr>
              <a:t>布儒斯特（</a:t>
            </a:r>
            <a:r>
              <a:rPr lang="en-US" altLang="zh-CN" sz="3200" b="1">
                <a:solidFill>
                  <a:schemeClr val="accent2"/>
                </a:solidFill>
              </a:rPr>
              <a:t>Brewster</a:t>
            </a:r>
            <a:r>
              <a:rPr lang="zh-CN" altLang="en-US" sz="3200" b="1">
                <a:solidFill>
                  <a:schemeClr val="accent2"/>
                </a:solidFill>
              </a:rPr>
              <a:t>）定律</a:t>
            </a:r>
            <a:r>
              <a:rPr lang="zh-CN" altLang="en-US" sz="32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78" grpId="0" animBg="1"/>
      <p:bldP spid="1198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p-air-to-silica-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" t="7843" r="12122"/>
          <a:stretch>
            <a:fillRect/>
          </a:stretch>
        </p:blipFill>
        <p:spPr bwMode="auto">
          <a:xfrm>
            <a:off x="1835150" y="1125538"/>
            <a:ext cx="5472113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76250"/>
            <a:ext cx="3733800" cy="522288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chemeClr val="tx2"/>
                </a:solidFill>
                <a:latin typeface="Arial" charset="0"/>
              </a:rPr>
              <a:t>(P – polarization)</a:t>
            </a:r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 rot="5400000">
            <a:off x="4933156" y="3860007"/>
            <a:ext cx="827087" cy="254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1116013" y="5589588"/>
          <a:ext cx="25146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2" r:id="rId4" imgW="1155700" imgH="431800" progId="Equation.3">
                  <p:embed/>
                </p:oleObj>
              </mc:Choice>
              <mc:Fallback>
                <p:oleObj r:id="rId4" imgW="1155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89588"/>
                        <a:ext cx="2514600" cy="91916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93722"/>
              </p:ext>
            </p:extLst>
          </p:nvPr>
        </p:nvGraphicFramePr>
        <p:xfrm>
          <a:off x="3908425" y="5805488"/>
          <a:ext cx="43116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3" name="公式" r:id="rId6" imgW="1981080" imgH="228600" progId="Equation.3">
                  <p:embed/>
                </p:oleObj>
              </mc:Choice>
              <mc:Fallback>
                <p:oleObj name="公式" r:id="rId6" imgW="1981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5805488"/>
                        <a:ext cx="43116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6553200" y="0"/>
          <a:ext cx="259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2" r:id="rId3" imgW="1104421" imgH="215806" progId="Equation.3">
                  <p:embed/>
                </p:oleObj>
              </mc:Choice>
              <mc:Fallback>
                <p:oleObj r:id="rId3" imgW="1104421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0"/>
                        <a:ext cx="2590800" cy="4953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700338" y="692150"/>
          <a:ext cx="47513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3" name="Equation" r:id="rId5" imgW="2082600" imgH="228600" progId="Equation.3">
                  <p:embed/>
                </p:oleObj>
              </mc:Choice>
              <mc:Fallback>
                <p:oleObj name="Equation" r:id="rId5" imgW="2082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92150"/>
                        <a:ext cx="4751387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2774950" y="1412875"/>
          <a:ext cx="15224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4" name="公式" r:id="rId7" imgW="711000" imgH="431640" progId="Equation.3">
                  <p:embed/>
                </p:oleObj>
              </mc:Choice>
              <mc:Fallback>
                <p:oleObj name="公式" r:id="rId7" imgW="7110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1412875"/>
                        <a:ext cx="1522413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1619250" y="3500438"/>
          <a:ext cx="28082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5" name="Equation" r:id="rId9" imgW="1206360" imgH="215640" progId="Equation.3">
                  <p:embed/>
                </p:oleObj>
              </mc:Choice>
              <mc:Fallback>
                <p:oleObj name="Equation" r:id="rId9" imgW="12063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00438"/>
                        <a:ext cx="2808288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755650" y="3429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设：</a:t>
            </a:r>
          </a:p>
        </p:txBody>
      </p:sp>
      <p:graphicFrame>
        <p:nvGraphicFramePr>
          <p:cNvPr id="122891" name="Object 11"/>
          <p:cNvGraphicFramePr>
            <a:graphicFrameLocks noChangeAspect="1"/>
          </p:cNvGraphicFramePr>
          <p:nvPr/>
        </p:nvGraphicFramePr>
        <p:xfrm>
          <a:off x="1619250" y="4221163"/>
          <a:ext cx="33845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6" name="Equation" r:id="rId11" imgW="1536480" imgH="228600" progId="Equation.3">
                  <p:embed/>
                </p:oleObj>
              </mc:Choice>
              <mc:Fallback>
                <p:oleObj name="Equation" r:id="rId11" imgW="15364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338455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539750" y="692150"/>
            <a:ext cx="324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ea typeface="黑体" pitchFamily="2" charset="-122"/>
              </a:rPr>
              <a:t>布儒斯特角</a:t>
            </a:r>
            <a:r>
              <a:rPr lang="en-US" altLang="zh-CN" sz="2800" b="1">
                <a:solidFill>
                  <a:srgbClr val="3333CC"/>
                </a:solidFill>
                <a:ea typeface="黑体" pitchFamily="2" charset="-122"/>
              </a:rPr>
              <a:t>: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084888" y="2978150"/>
            <a:ext cx="2433637" cy="10128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00" name="Line 20"/>
          <p:cNvSpPr>
            <a:spLocks noChangeShapeType="1"/>
          </p:cNvSpPr>
          <p:nvPr/>
        </p:nvSpPr>
        <p:spPr bwMode="auto">
          <a:xfrm flipV="1">
            <a:off x="6589713" y="3979863"/>
            <a:ext cx="657225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>
            <a:off x="7246938" y="3100388"/>
            <a:ext cx="0" cy="1701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3" name="Line 23"/>
          <p:cNvSpPr>
            <a:spLocks noChangeShapeType="1"/>
          </p:cNvSpPr>
          <p:nvPr/>
        </p:nvSpPr>
        <p:spPr bwMode="auto">
          <a:xfrm flipV="1">
            <a:off x="7246938" y="3302000"/>
            <a:ext cx="280987" cy="688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04" name="Object 24"/>
          <p:cNvGraphicFramePr>
            <a:graphicFrameLocks noChangeAspect="1"/>
          </p:cNvGraphicFramePr>
          <p:nvPr/>
        </p:nvGraphicFramePr>
        <p:xfrm>
          <a:off x="6400800" y="4559300"/>
          <a:ext cx="2317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7" name="Equation" r:id="rId13" imgW="152280" imgH="241200" progId="Equation.3">
                  <p:embed/>
                </p:oleObj>
              </mc:Choice>
              <mc:Fallback>
                <p:oleObj name="Equation" r:id="rId13" imgW="15228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59300"/>
                        <a:ext cx="231775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6" name="Object 26"/>
          <p:cNvGraphicFramePr>
            <a:graphicFrameLocks noChangeAspect="1"/>
          </p:cNvGraphicFramePr>
          <p:nvPr/>
        </p:nvGraphicFramePr>
        <p:xfrm>
          <a:off x="7434263" y="3059113"/>
          <a:ext cx="36671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8" name="Equation" r:id="rId15" imgW="241200" imgH="241200" progId="Equation.3">
                  <p:embed/>
                </p:oleObj>
              </mc:Choice>
              <mc:Fallback>
                <p:oleObj name="Equation" r:id="rId15" imgW="241200" imgH="241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3059113"/>
                        <a:ext cx="366712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7" name="Object 27"/>
          <p:cNvGraphicFramePr>
            <a:graphicFrameLocks noChangeAspect="1"/>
          </p:cNvGraphicFramePr>
          <p:nvPr/>
        </p:nvGraphicFramePr>
        <p:xfrm>
          <a:off x="6661150" y="3986213"/>
          <a:ext cx="2698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9" name="Equation" r:id="rId17" imgW="177480" imgH="241200" progId="Equation.3">
                  <p:embed/>
                </p:oleObj>
              </mc:Choice>
              <mc:Fallback>
                <p:oleObj name="Equation" r:id="rId17" imgW="17748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3986213"/>
                        <a:ext cx="269875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9" name="Object 29"/>
          <p:cNvGraphicFramePr>
            <a:graphicFrameLocks noChangeAspect="1"/>
          </p:cNvGraphicFramePr>
          <p:nvPr/>
        </p:nvGraphicFramePr>
        <p:xfrm>
          <a:off x="6661150" y="3194050"/>
          <a:ext cx="4238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0" name="Equation" r:id="rId19" imgW="279360" imgH="241200" progId="Equation.3">
                  <p:embed/>
                </p:oleObj>
              </mc:Choice>
              <mc:Fallback>
                <p:oleObj name="Equation" r:id="rId19" imgW="27936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3194050"/>
                        <a:ext cx="423863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0" name="Line 30"/>
          <p:cNvSpPr>
            <a:spLocks noChangeShapeType="1"/>
          </p:cNvSpPr>
          <p:nvPr/>
        </p:nvSpPr>
        <p:spPr bwMode="auto">
          <a:xfrm flipH="1" flipV="1">
            <a:off x="6588125" y="4202113"/>
            <a:ext cx="255588" cy="2079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2" name="Line 32"/>
          <p:cNvSpPr>
            <a:spLocks noChangeShapeType="1"/>
          </p:cNvSpPr>
          <p:nvPr/>
        </p:nvSpPr>
        <p:spPr bwMode="auto">
          <a:xfrm flipH="1" flipV="1">
            <a:off x="7021513" y="3409950"/>
            <a:ext cx="387350" cy="184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3" name="Text Box 33"/>
          <p:cNvSpPr txBox="1">
            <a:spLocks noChangeArrowheads="1"/>
          </p:cNvSpPr>
          <p:nvPr/>
        </p:nvSpPr>
        <p:spPr bwMode="auto">
          <a:xfrm>
            <a:off x="7739063" y="34829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itchFamily="18" charset="0"/>
                <a:ea typeface="黑体" pitchFamily="2" charset="-122"/>
              </a:rPr>
              <a:t>玻璃</a:t>
            </a:r>
          </a:p>
        </p:txBody>
      </p:sp>
      <p:graphicFrame>
        <p:nvGraphicFramePr>
          <p:cNvPr id="122914" name="Object 34"/>
          <p:cNvGraphicFramePr>
            <a:graphicFrameLocks noChangeAspect="1"/>
          </p:cNvGraphicFramePr>
          <p:nvPr/>
        </p:nvGraphicFramePr>
        <p:xfrm>
          <a:off x="6877050" y="4202113"/>
          <a:ext cx="390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1" name="公式" r:id="rId21" imgW="177480" imgH="215640" progId="Equation.3">
                  <p:embed/>
                </p:oleObj>
              </mc:Choice>
              <mc:Fallback>
                <p:oleObj name="公式" r:id="rId21" imgW="17748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202113"/>
                        <a:ext cx="3905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5" name="Object 35"/>
          <p:cNvGraphicFramePr>
            <a:graphicFrameLocks noChangeAspect="1"/>
          </p:cNvGraphicFramePr>
          <p:nvPr/>
        </p:nvGraphicFramePr>
        <p:xfrm>
          <a:off x="2786063" y="2349500"/>
          <a:ext cx="1930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2" name="公式" r:id="rId23" imgW="901440" imgH="431640" progId="Equation.3">
                  <p:embed/>
                </p:oleObj>
              </mc:Choice>
              <mc:Fallback>
                <p:oleObj name="公式" r:id="rId23" imgW="901440" imgH="431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349500"/>
                        <a:ext cx="19304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6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684213" y="4987925"/>
            <a:ext cx="7991475" cy="1609725"/>
          </a:xfrm>
          <a:noFill/>
          <a:ln>
            <a:solidFill>
              <a:srgbClr val="66FF33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ea typeface="黑体" pitchFamily="2" charset="-122"/>
              </a:rPr>
              <a:t>在</a:t>
            </a:r>
            <a:r>
              <a:rPr lang="zh-CN" altLang="en-US" sz="2400" b="1" dirty="0">
                <a:ea typeface="黑体" pitchFamily="2" charset="-122"/>
              </a:rPr>
              <a:t>入射角等于布儒斯特角</a:t>
            </a:r>
            <a:r>
              <a:rPr lang="zh-CN" altLang="en-US" sz="2400" dirty="0">
                <a:ea typeface="黑体" pitchFamily="2" charset="-122"/>
              </a:rPr>
              <a:t>时，在</a:t>
            </a:r>
            <a:r>
              <a:rPr lang="zh-CN" altLang="en-US" sz="2400" dirty="0">
                <a:solidFill>
                  <a:srgbClr val="3333CC"/>
                </a:solidFill>
                <a:ea typeface="黑体" pitchFamily="2" charset="-122"/>
              </a:rPr>
              <a:t>反射光中只有一种偏振</a:t>
            </a:r>
            <a:r>
              <a:rPr lang="zh-CN" altLang="en-US" sz="2400" dirty="0">
                <a:ea typeface="黑体" pitchFamily="2" charset="-122"/>
              </a:rPr>
              <a:t>，即偏振方向与入射面垂直的偏振光。利用这种特性可获得线偏振光。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192111"/>
              </p:ext>
            </p:extLst>
          </p:nvPr>
        </p:nvGraphicFramePr>
        <p:xfrm>
          <a:off x="-36512" y="-27384"/>
          <a:ext cx="201294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3" name="公式" r:id="rId25" imgW="863280" imgH="215640" progId="Equation.3">
                  <p:embed/>
                </p:oleObj>
              </mc:Choice>
              <mc:Fallback>
                <p:oleObj name="公式" r:id="rId25" imgW="863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-36512" y="-27384"/>
                        <a:ext cx="2012948" cy="503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/>
      <p:bldP spid="122899" grpId="0" animBg="1"/>
      <p:bldP spid="122900" grpId="0" animBg="1"/>
      <p:bldP spid="122902" grpId="0" animBg="1"/>
      <p:bldP spid="122903" grpId="0" animBg="1"/>
      <p:bldP spid="122910" grpId="0" animBg="1"/>
      <p:bldP spid="122912" grpId="0" animBg="1"/>
      <p:bldP spid="122913" grpId="0"/>
      <p:bldP spid="1229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 descr="p-silica-to-air-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6558" r="10001"/>
          <a:stretch>
            <a:fillRect/>
          </a:stretch>
        </p:blipFill>
        <p:spPr bwMode="auto">
          <a:xfrm>
            <a:off x="971550" y="2781300"/>
            <a:ext cx="5005388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1908175" y="765175"/>
          <a:ext cx="25796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7" name="Equation" r:id="rId4" imgW="1206360" imgH="215640" progId="Equation.3">
                  <p:embed/>
                </p:oleObj>
              </mc:Choice>
              <mc:Fallback>
                <p:oleObj name="Equation" r:id="rId4" imgW="12063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65175"/>
                        <a:ext cx="25796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684213" y="69215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如果：</a:t>
            </a:r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1763713" y="1412875"/>
          <a:ext cx="33845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8" name="Equation" r:id="rId6" imgW="1562040" imgH="393480" progId="Equation.3">
                  <p:embed/>
                </p:oleObj>
              </mc:Choice>
              <mc:Fallback>
                <p:oleObj name="Equation" r:id="rId6" imgW="15620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12875"/>
                        <a:ext cx="338455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2484438" y="4365625"/>
          <a:ext cx="14224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9" name="Equation" r:id="rId8" imgW="736560" imgH="228600" progId="Equation.3">
                  <p:embed/>
                </p:oleObj>
              </mc:Choice>
              <mc:Fallback>
                <p:oleObj name="Equation" r:id="rId8" imgW="7365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65625"/>
                        <a:ext cx="14224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6011863" y="1552575"/>
            <a:ext cx="2433637" cy="10128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8" name="Line 8"/>
          <p:cNvSpPr>
            <a:spLocks noChangeShapeType="1"/>
          </p:cNvSpPr>
          <p:nvPr/>
        </p:nvSpPr>
        <p:spPr bwMode="auto">
          <a:xfrm flipV="1">
            <a:off x="6732588" y="1550988"/>
            <a:ext cx="441325" cy="869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9" name="Line 9"/>
          <p:cNvSpPr>
            <a:spLocks noChangeShapeType="1"/>
          </p:cNvSpPr>
          <p:nvPr/>
        </p:nvSpPr>
        <p:spPr bwMode="auto">
          <a:xfrm>
            <a:off x="7173913" y="671513"/>
            <a:ext cx="0" cy="1701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 flipV="1">
            <a:off x="7173913" y="1052513"/>
            <a:ext cx="566737" cy="509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093" name="Object 13"/>
          <p:cNvGraphicFramePr>
            <a:graphicFrameLocks noChangeAspect="1"/>
          </p:cNvGraphicFramePr>
          <p:nvPr/>
        </p:nvGraphicFramePr>
        <p:xfrm>
          <a:off x="6588125" y="1557338"/>
          <a:ext cx="2698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0"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557338"/>
                        <a:ext cx="269875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4" name="Object 14"/>
          <p:cNvGraphicFramePr>
            <a:graphicFrameLocks noChangeAspect="1"/>
          </p:cNvGraphicFramePr>
          <p:nvPr/>
        </p:nvGraphicFramePr>
        <p:xfrm>
          <a:off x="7164388" y="692150"/>
          <a:ext cx="42386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1" name="Equation" r:id="rId12" imgW="279360" imgH="241200" progId="Equation.3">
                  <p:embed/>
                </p:oleObj>
              </mc:Choice>
              <mc:Fallback>
                <p:oleObj name="Equation" r:id="rId12" imgW="27936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692150"/>
                        <a:ext cx="423862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5" name="Line 15"/>
          <p:cNvSpPr>
            <a:spLocks noChangeShapeType="1"/>
          </p:cNvSpPr>
          <p:nvPr/>
        </p:nvSpPr>
        <p:spPr bwMode="auto">
          <a:xfrm flipH="1" flipV="1">
            <a:off x="6659563" y="1844675"/>
            <a:ext cx="255587" cy="136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6" name="Line 16"/>
          <p:cNvSpPr>
            <a:spLocks noChangeShapeType="1"/>
          </p:cNvSpPr>
          <p:nvPr/>
        </p:nvSpPr>
        <p:spPr bwMode="auto">
          <a:xfrm flipH="1" flipV="1">
            <a:off x="7164388" y="1052513"/>
            <a:ext cx="242887" cy="257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098" name="Object 18"/>
          <p:cNvGraphicFramePr>
            <a:graphicFrameLocks noChangeAspect="1"/>
          </p:cNvGraphicFramePr>
          <p:nvPr/>
        </p:nvGraphicFramePr>
        <p:xfrm>
          <a:off x="6877050" y="1989138"/>
          <a:ext cx="390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2" name="公式" r:id="rId14" imgW="177480" imgH="215640" progId="Equation.3">
                  <p:embed/>
                </p:oleObj>
              </mc:Choice>
              <mc:Fallback>
                <p:oleObj name="公式" r:id="rId14" imgW="17748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989138"/>
                        <a:ext cx="3905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9" name="Text Box 19"/>
          <p:cNvSpPr txBox="1">
            <a:spLocks noChangeArrowheads="1"/>
          </p:cNvSpPr>
          <p:nvPr/>
        </p:nvSpPr>
        <p:spPr bwMode="auto">
          <a:xfrm>
            <a:off x="7596188" y="20605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itchFamily="18" charset="0"/>
                <a:ea typeface="黑体" pitchFamily="2" charset="-122"/>
              </a:rPr>
              <a:t>玻璃</a:t>
            </a:r>
          </a:p>
        </p:txBody>
      </p:sp>
      <p:sp>
        <p:nvSpPr>
          <p:cNvPr id="174100" name="AutoShape 20"/>
          <p:cNvSpPr>
            <a:spLocks noChangeArrowheads="1"/>
          </p:cNvSpPr>
          <p:nvPr/>
        </p:nvSpPr>
        <p:spPr bwMode="auto">
          <a:xfrm rot="5400000">
            <a:off x="2845594" y="5155407"/>
            <a:ext cx="827087" cy="254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beetl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17708" r="3192" b="65625"/>
          <a:stretch>
            <a:fillRect/>
          </a:stretch>
        </p:blipFill>
        <p:spPr bwMode="auto">
          <a:xfrm>
            <a:off x="0" y="260350"/>
            <a:ext cx="9144000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700338" y="5970588"/>
            <a:ext cx="6119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</a:rPr>
              <a:t>M. Dacke</a:t>
            </a:r>
            <a:r>
              <a:rPr lang="en-US" altLang="zh-CN" sz="2800" i="1">
                <a:solidFill>
                  <a:schemeClr val="accent2"/>
                </a:solidFill>
              </a:rPr>
              <a:t> et al. Nature </a:t>
            </a:r>
            <a:r>
              <a:rPr lang="en-US" altLang="zh-CN" sz="2800" b="1">
                <a:solidFill>
                  <a:schemeClr val="accent2"/>
                </a:solidFill>
              </a:rPr>
              <a:t>424</a:t>
            </a:r>
            <a:r>
              <a:rPr lang="en-US" altLang="zh-CN" sz="2800">
                <a:solidFill>
                  <a:schemeClr val="accent2"/>
                </a:solidFill>
              </a:rPr>
              <a:t> (2003) 33. </a:t>
            </a:r>
          </a:p>
        </p:txBody>
      </p:sp>
      <p:pic>
        <p:nvPicPr>
          <p:cNvPr id="126981" name="Picture 5" descr="beetle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2" t="22807" r="37776" b="39778"/>
          <a:stretch>
            <a:fillRect/>
          </a:stretch>
        </p:blipFill>
        <p:spPr bwMode="auto">
          <a:xfrm>
            <a:off x="323850" y="2133600"/>
            <a:ext cx="38163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4427538" y="2205038"/>
            <a:ext cx="4716462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The beetle is rolling a ball of dung.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An African dung beetle uses the moonlit (polarized due to scatters of tiny particles in the sky)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chemeClr val="tx2"/>
                </a:solidFill>
              </a:rPr>
              <a:t>sky to make a swift exit after finding food.</a:t>
            </a: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>
            <a:off x="179388" y="5805488"/>
            <a:ext cx="87852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9750" y="4005263"/>
            <a:ext cx="4537075" cy="1296987"/>
          </a:xfrm>
          <a:noFill/>
          <a:ln/>
        </p:spPr>
        <p:txBody>
          <a:bodyPr/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分界面上没有自由电荷</a:t>
            </a:r>
          </a:p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分界面上也没有传导电流</a:t>
            </a: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5541963" y="3698875"/>
            <a:ext cx="2917825" cy="13747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5541963" y="5070475"/>
            <a:ext cx="2917825" cy="15271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>
            <a:off x="6804025" y="4430713"/>
            <a:ext cx="0" cy="12319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8" name="Oval 16"/>
          <p:cNvSpPr>
            <a:spLocks noChangeArrowheads="1"/>
          </p:cNvSpPr>
          <p:nvPr/>
        </p:nvSpPr>
        <p:spPr bwMode="auto">
          <a:xfrm>
            <a:off x="7924800" y="513397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aphicFrame>
        <p:nvGraphicFramePr>
          <p:cNvPr id="151569" name="Object 17"/>
          <p:cNvGraphicFramePr>
            <a:graphicFrameLocks noChangeAspect="1"/>
          </p:cNvGraphicFramePr>
          <p:nvPr/>
        </p:nvGraphicFramePr>
        <p:xfrm>
          <a:off x="8078788" y="5149850"/>
          <a:ext cx="2190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0" name="Equation" r:id="rId3" imgW="88560" imgH="164880" progId="Equation.3">
                  <p:embed/>
                </p:oleObj>
              </mc:Choice>
              <mc:Fallback>
                <p:oleObj name="Equation" r:id="rId3" imgW="88560" imgH="1648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8788" y="5149850"/>
                        <a:ext cx="21907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0" name="Oval 18"/>
          <p:cNvSpPr>
            <a:spLocks noChangeArrowheads="1"/>
          </p:cNvSpPr>
          <p:nvPr/>
        </p:nvSpPr>
        <p:spPr bwMode="auto">
          <a:xfrm>
            <a:off x="7896225" y="460057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aphicFrame>
        <p:nvGraphicFramePr>
          <p:cNvPr id="151571" name="Object 19"/>
          <p:cNvGraphicFramePr>
            <a:graphicFrameLocks noChangeAspect="1"/>
          </p:cNvGraphicFramePr>
          <p:nvPr/>
        </p:nvGraphicFramePr>
        <p:xfrm>
          <a:off x="8002588" y="4616450"/>
          <a:ext cx="3143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1" name="Equation" r:id="rId5" imgW="126720" imgH="164880" progId="Equation.3">
                  <p:embed/>
                </p:oleObj>
              </mc:Choice>
              <mc:Fallback>
                <p:oleObj name="Equation" r:id="rId5" imgW="126720" imgH="164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588" y="4616450"/>
                        <a:ext cx="31432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2" name="Object 20"/>
          <p:cNvGraphicFramePr>
            <a:graphicFrameLocks noChangeAspect="1"/>
          </p:cNvGraphicFramePr>
          <p:nvPr/>
        </p:nvGraphicFramePr>
        <p:xfrm>
          <a:off x="6227763" y="4438650"/>
          <a:ext cx="5000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2" name="Equation" r:id="rId7" imgW="203040" imgH="215640" progId="Equation.3">
                  <p:embed/>
                </p:oleObj>
              </mc:Choice>
              <mc:Fallback>
                <p:oleObj name="Equation" r:id="rId7" imgW="20304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438650"/>
                        <a:ext cx="50006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539750" y="3214688"/>
            <a:ext cx="3529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所讨论的分界面限于</a:t>
            </a:r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611188" y="1773238"/>
            <a:ext cx="7735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33CC"/>
                </a:solidFill>
              </a:rPr>
              <a:t>非导电性介质构成的分界面上的反射和折射定律</a:t>
            </a:r>
            <a:r>
              <a:rPr lang="zh-CN" altLang="en-US"/>
              <a:t> </a:t>
            </a:r>
          </a:p>
        </p:txBody>
      </p:sp>
      <p:sp>
        <p:nvSpPr>
          <p:cNvPr id="151576" name="Rectangle 24"/>
          <p:cNvSpPr>
            <a:spLocks noChangeArrowheads="1"/>
          </p:cNvSpPr>
          <p:nvPr/>
        </p:nvSpPr>
        <p:spPr bwMode="auto">
          <a:xfrm>
            <a:off x="395288" y="260350"/>
            <a:ext cx="82804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4000" b="1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反射和折射定律</a:t>
            </a:r>
            <a:r>
              <a:rPr lang="zh-CN" altLang="en-US" sz="3200" b="1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1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build="p"/>
      <p:bldP spid="151565" grpId="0" animBg="1"/>
      <p:bldP spid="151566" grpId="0" animBg="1"/>
      <p:bldP spid="151567" grpId="0" animBg="1"/>
      <p:bldP spid="151568" grpId="0" animBg="1"/>
      <p:bldP spid="151570" grpId="0" animBg="1"/>
      <p:bldP spid="1515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beetle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16927" r="44150" b="15221"/>
          <a:stretch>
            <a:fillRect/>
          </a:stretch>
        </p:blipFill>
        <p:spPr bwMode="auto">
          <a:xfrm>
            <a:off x="323850" y="1557338"/>
            <a:ext cx="445928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13787" cy="1143000"/>
          </a:xfrm>
          <a:solidFill>
            <a:srgbClr val="99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Paths taken by beetles ( n = 10) moving dung balls outwards from the centre of an arena (diameter, 3 m)</a:t>
            </a:r>
          </a:p>
        </p:txBody>
      </p:sp>
      <p:sp>
        <p:nvSpPr>
          <p:cNvPr id="128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860925" y="1484313"/>
            <a:ext cx="4032250" cy="4895850"/>
          </a:xfrm>
        </p:spPr>
        <p:txBody>
          <a:bodyPr/>
          <a:lstStyle/>
          <a:p>
            <a:pPr marL="533400" indent="-533400">
              <a:buFontTx/>
              <a:buAutoNum type="alphaLcPeriod" startAt="2"/>
            </a:pPr>
            <a:r>
              <a:rPr lang="en-US" altLang="zh-CN" sz="2400">
                <a:latin typeface="Arial" charset="0"/>
              </a:rPr>
              <a:t>On a moonlit night </a:t>
            </a:r>
          </a:p>
          <a:p>
            <a:pPr marL="533400" indent="-533400">
              <a:buFontTx/>
              <a:buAutoNum type="alphaLcPeriod" startAt="2"/>
            </a:pP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On moonless nights</a:t>
            </a:r>
          </a:p>
          <a:p>
            <a:pPr marL="533400" indent="-533400">
              <a:buFontTx/>
              <a:buAutoNum type="alphaLcPeriod" startAt="2"/>
            </a:pPr>
            <a:r>
              <a:rPr lang="en-US" altLang="zh-CN" sz="2400">
                <a:solidFill>
                  <a:srgbClr val="3333CC"/>
                </a:solidFill>
                <a:latin typeface="Arial" charset="0"/>
              </a:rPr>
              <a:t>Change in direction (turn to the right by +70) taken by a beetle when a perpendicularly polarizing filter is placed over the beetle at the point indicated by the dot; the beetle resumes its direction of travel on exposure to the open sky.</a:t>
            </a:r>
            <a:r>
              <a:rPr lang="en-US" altLang="zh-CN" sz="2400">
                <a:latin typeface="Arial" charset="0"/>
              </a:rPr>
              <a:t> 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2555875" y="1557338"/>
            <a:ext cx="2232025" cy="25923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23850" y="3933825"/>
            <a:ext cx="2160588" cy="25193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2484438" y="4005263"/>
            <a:ext cx="2303462" cy="25193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323850" y="1557338"/>
            <a:ext cx="2232025" cy="25923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nimBg="1"/>
      <p:bldP spid="128014" grpId="0" animBg="1"/>
      <p:bldP spid="1280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1042988" y="2276475"/>
            <a:ext cx="2917825" cy="12287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1042988" y="3505200"/>
            <a:ext cx="2917825" cy="1363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V="1">
            <a:off x="1720850" y="3505200"/>
            <a:ext cx="611188" cy="817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67" name="Line 7"/>
          <p:cNvSpPr>
            <a:spLocks noChangeShapeType="1"/>
          </p:cNvSpPr>
          <p:nvPr/>
        </p:nvSpPr>
        <p:spPr bwMode="auto">
          <a:xfrm>
            <a:off x="2332038" y="2413000"/>
            <a:ext cx="1587" cy="238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68" name="Line 8"/>
          <p:cNvSpPr>
            <a:spLocks noChangeShapeType="1"/>
          </p:cNvSpPr>
          <p:nvPr/>
        </p:nvSpPr>
        <p:spPr bwMode="auto">
          <a:xfrm flipV="1">
            <a:off x="2332038" y="3163888"/>
            <a:ext cx="746125" cy="34131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1449388" y="3981450"/>
          <a:ext cx="3349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0" name="Equation" r:id="rId3" imgW="152280" imgH="241200" progId="Equation.3">
                  <p:embed/>
                </p:oleObj>
              </mc:Choice>
              <mc:Fallback>
                <p:oleObj name="Equation" r:id="rId3" imgW="1522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981450"/>
                        <a:ext cx="33496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0" name="Object 10"/>
          <p:cNvGraphicFramePr>
            <a:graphicFrameLocks noChangeAspect="1"/>
          </p:cNvGraphicFramePr>
          <p:nvPr/>
        </p:nvGraphicFramePr>
        <p:xfrm>
          <a:off x="2943225" y="2617788"/>
          <a:ext cx="5286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1" name="Equation" r:id="rId5" imgW="241200" imgH="241200" progId="Equation.3">
                  <p:embed/>
                </p:oleObj>
              </mc:Choice>
              <mc:Fallback>
                <p:oleObj name="Equation" r:id="rId5" imgW="24120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2617788"/>
                        <a:ext cx="5286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2352675" y="2959100"/>
          <a:ext cx="3873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2" name="Equation" r:id="rId7" imgW="203040" imgH="177480" progId="Equation.3">
                  <p:embed/>
                </p:oleObj>
              </mc:Choice>
              <mc:Fallback>
                <p:oleObj name="Equation" r:id="rId7" imgW="20304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2959100"/>
                        <a:ext cx="3873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2" name="Object 12"/>
          <p:cNvGraphicFramePr>
            <a:graphicFrameLocks noChangeAspect="1"/>
          </p:cNvGraphicFramePr>
          <p:nvPr/>
        </p:nvGraphicFramePr>
        <p:xfrm>
          <a:off x="2012950" y="3913188"/>
          <a:ext cx="2413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3" name="Equation" r:id="rId9" imgW="126720" imgH="177480" progId="Equation.3">
                  <p:embed/>
                </p:oleObj>
              </mc:Choice>
              <mc:Fallback>
                <p:oleObj name="Equation" r:id="rId9" imgW="12672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913188"/>
                        <a:ext cx="2413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2054225" y="2413000"/>
          <a:ext cx="2778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4" name="Equation" r:id="rId11" imgW="126720" imgH="126720" progId="Equation.3">
                  <p:embed/>
                </p:oleObj>
              </mc:Choice>
              <mc:Fallback>
                <p:oleObj name="Equation" r:id="rId11" imgW="126720" imgH="126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413000"/>
                        <a:ext cx="277813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Rectangle 14"/>
          <p:cNvSpPr>
            <a:spLocks noChangeArrowheads="1"/>
          </p:cNvSpPr>
          <p:nvPr/>
        </p:nvSpPr>
        <p:spPr bwMode="auto">
          <a:xfrm>
            <a:off x="5349875" y="2170113"/>
            <a:ext cx="2917825" cy="12287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5" name="Rectangle 15"/>
          <p:cNvSpPr>
            <a:spLocks noChangeArrowheads="1"/>
          </p:cNvSpPr>
          <p:nvPr/>
        </p:nvSpPr>
        <p:spPr bwMode="auto">
          <a:xfrm>
            <a:off x="5364163" y="3398838"/>
            <a:ext cx="2917825" cy="1363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6" name="Line 16"/>
          <p:cNvSpPr>
            <a:spLocks noChangeShapeType="1"/>
          </p:cNvSpPr>
          <p:nvPr/>
        </p:nvSpPr>
        <p:spPr bwMode="auto">
          <a:xfrm flipV="1">
            <a:off x="6042025" y="3398838"/>
            <a:ext cx="611188" cy="81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77" name="Line 17"/>
          <p:cNvSpPr>
            <a:spLocks noChangeShapeType="1"/>
          </p:cNvSpPr>
          <p:nvPr/>
        </p:nvSpPr>
        <p:spPr bwMode="auto">
          <a:xfrm>
            <a:off x="6653213" y="2306638"/>
            <a:ext cx="1587" cy="238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78" name="Line 18"/>
          <p:cNvSpPr>
            <a:spLocks noChangeShapeType="1"/>
          </p:cNvSpPr>
          <p:nvPr/>
        </p:nvSpPr>
        <p:spPr bwMode="auto">
          <a:xfrm flipH="1" flipV="1">
            <a:off x="6083300" y="2601913"/>
            <a:ext cx="569913" cy="7969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8979" name="Object 19"/>
          <p:cNvGraphicFramePr>
            <a:graphicFrameLocks noChangeAspect="1"/>
          </p:cNvGraphicFramePr>
          <p:nvPr/>
        </p:nvGraphicFramePr>
        <p:xfrm>
          <a:off x="5770563" y="3875088"/>
          <a:ext cx="3349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5" name="Equation" r:id="rId13" imgW="152280" imgH="241200" progId="Equation.3">
                  <p:embed/>
                </p:oleObj>
              </mc:Choice>
              <mc:Fallback>
                <p:oleObj name="Equation" r:id="rId13" imgW="15228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3875088"/>
                        <a:ext cx="334962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0" name="Object 20"/>
          <p:cNvGraphicFramePr>
            <a:graphicFrameLocks noChangeAspect="1"/>
          </p:cNvGraphicFramePr>
          <p:nvPr/>
        </p:nvGraphicFramePr>
        <p:xfrm>
          <a:off x="5651500" y="2673350"/>
          <a:ext cx="5286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6" name="Equation" r:id="rId15" imgW="241200" imgH="241200" progId="Equation.3">
                  <p:embed/>
                </p:oleObj>
              </mc:Choice>
              <mc:Fallback>
                <p:oleObj name="Equation" r:id="rId15" imgW="24120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673350"/>
                        <a:ext cx="5286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1" name="Object 21"/>
          <p:cNvGraphicFramePr>
            <a:graphicFrameLocks noChangeAspect="1"/>
          </p:cNvGraphicFramePr>
          <p:nvPr/>
        </p:nvGraphicFramePr>
        <p:xfrm>
          <a:off x="6299200" y="2746375"/>
          <a:ext cx="3873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7" name="Equation" r:id="rId17" imgW="203040" imgH="177480" progId="Equation.3">
                  <p:embed/>
                </p:oleObj>
              </mc:Choice>
              <mc:Fallback>
                <p:oleObj name="Equation" r:id="rId17" imgW="203040" imgH="177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2746375"/>
                        <a:ext cx="3873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2" name="Object 22"/>
          <p:cNvGraphicFramePr>
            <a:graphicFrameLocks noChangeAspect="1"/>
          </p:cNvGraphicFramePr>
          <p:nvPr/>
        </p:nvGraphicFramePr>
        <p:xfrm>
          <a:off x="6334125" y="3806825"/>
          <a:ext cx="2413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8" name="Equation" r:id="rId19" imgW="126720" imgH="177480" progId="Equation.3">
                  <p:embed/>
                </p:oleObj>
              </mc:Choice>
              <mc:Fallback>
                <p:oleObj name="Equation" r:id="rId19" imgW="126720" imgH="177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3806825"/>
                        <a:ext cx="241300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3" name="Object 23"/>
          <p:cNvGraphicFramePr>
            <a:graphicFrameLocks noChangeAspect="1"/>
          </p:cNvGraphicFramePr>
          <p:nvPr/>
        </p:nvGraphicFramePr>
        <p:xfrm>
          <a:off x="6375400" y="2306638"/>
          <a:ext cx="2778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9" name="Equation" r:id="rId21" imgW="126720" imgH="126720" progId="Equation.3">
                  <p:embed/>
                </p:oleObj>
              </mc:Choice>
              <mc:Fallback>
                <p:oleObj name="Equation" r:id="rId21" imgW="126720" imgH="1267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2306638"/>
                        <a:ext cx="277813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6" name="Line 26"/>
          <p:cNvSpPr>
            <a:spLocks noChangeShapeType="1"/>
          </p:cNvSpPr>
          <p:nvPr/>
        </p:nvSpPr>
        <p:spPr bwMode="auto">
          <a:xfrm>
            <a:off x="4716463" y="1989138"/>
            <a:ext cx="0" cy="43195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5076825" y="5199063"/>
            <a:ext cx="3770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/>
              <a:t>V. G. Veselago, Sov. Phys. Usp. 10, 509 (1968).</a:t>
            </a:r>
          </a:p>
        </p:txBody>
      </p:sp>
      <p:sp>
        <p:nvSpPr>
          <p:cNvPr id="168988" name="Rectangle 28"/>
          <p:cNvSpPr>
            <a:spLocks noGrp="1" noChangeArrowheads="1"/>
          </p:cNvSpPr>
          <p:nvPr>
            <p:ph type="ctrTitle"/>
          </p:nvPr>
        </p:nvSpPr>
        <p:spPr>
          <a:xfrm>
            <a:off x="827088" y="-90488"/>
            <a:ext cx="7772400" cy="1143001"/>
          </a:xfrm>
          <a:noFill/>
          <a:ln/>
        </p:spPr>
        <p:txBody>
          <a:bodyPr/>
          <a:lstStyle/>
          <a:p>
            <a:pPr algn="l"/>
            <a:r>
              <a:rPr lang="zh-CN" altLang="en-US" b="1"/>
              <a:t>负折射率材料（左手材料）</a:t>
            </a:r>
          </a:p>
        </p:txBody>
      </p:sp>
      <p:sp>
        <p:nvSpPr>
          <p:cNvPr id="168989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1095375"/>
            <a:ext cx="7086600" cy="53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——</a:t>
            </a:r>
            <a:r>
              <a:rPr lang="zh-CN" altLang="en-US" b="1"/>
              <a:t>微结构功能材料的研究热点之一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  <p:bldP spid="168975" grpId="0" animBg="1"/>
      <p:bldP spid="168976" grpId="0" animBg="1"/>
      <p:bldP spid="168977" grpId="0" animBg="1"/>
      <p:bldP spid="168978" grpId="0" animBg="1"/>
      <p:bldP spid="1689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2843213" y="260350"/>
          <a:ext cx="13176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93" name="公式" r:id="rId3" imgW="609480" imgH="228600" progId="Equation.3">
                  <p:embed/>
                </p:oleObj>
              </mc:Choice>
              <mc:Fallback>
                <p:oleObj name="公式" r:id="rId3" imgW="6094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60350"/>
                        <a:ext cx="13176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611188" y="26035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材料折射率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: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611188" y="765175"/>
            <a:ext cx="3559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通常的透明绝缘介质</a:t>
            </a:r>
            <a:r>
              <a:rPr lang="en-US" altLang="zh-CN" sz="2800">
                <a:ea typeface="黑体" pitchFamily="2" charset="-122"/>
              </a:rPr>
              <a:t>:</a:t>
            </a:r>
          </a:p>
        </p:txBody>
      </p:sp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1116013" y="1254125"/>
          <a:ext cx="24415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94" name="Equation" r:id="rId5" imgW="990360" imgH="228600" progId="Equation.DSMT4">
                  <p:embed/>
                </p:oleObj>
              </mc:Choice>
              <mc:Fallback>
                <p:oleObj name="Equation" r:id="rId5" imgW="9903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54125"/>
                        <a:ext cx="24415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15"/>
          <p:cNvGraphicFramePr>
            <a:graphicFrameLocks noChangeAspect="1"/>
          </p:cNvGraphicFramePr>
          <p:nvPr/>
        </p:nvGraphicFramePr>
        <p:xfrm>
          <a:off x="1116013" y="1976438"/>
          <a:ext cx="26257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95" name="Equation" r:id="rId7" imgW="1143000" imgH="266400" progId="Equation.DSMT4">
                  <p:embed/>
                </p:oleObj>
              </mc:Choice>
              <mc:Fallback>
                <p:oleObj name="Equation" r:id="rId7" imgW="1143000" imgH="26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76438"/>
                        <a:ext cx="26257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9" name="Object 17"/>
          <p:cNvGraphicFramePr>
            <a:graphicFrameLocks noChangeAspect="1"/>
          </p:cNvGraphicFramePr>
          <p:nvPr/>
        </p:nvGraphicFramePr>
        <p:xfrm>
          <a:off x="6445250" y="47625"/>
          <a:ext cx="259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96" r:id="rId9" imgW="1104421" imgH="215806" progId="Equation.3">
                  <p:embed/>
                </p:oleObj>
              </mc:Choice>
              <mc:Fallback>
                <p:oleObj r:id="rId9" imgW="1104421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47625"/>
                        <a:ext cx="2590800" cy="4953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103938" y="549275"/>
            <a:ext cx="2917825" cy="12287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91" name="Rectangle 19"/>
          <p:cNvSpPr>
            <a:spLocks noChangeArrowheads="1"/>
          </p:cNvSpPr>
          <p:nvPr/>
        </p:nvSpPr>
        <p:spPr bwMode="auto">
          <a:xfrm>
            <a:off x="6118225" y="1778000"/>
            <a:ext cx="2917825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92" name="Line 20"/>
          <p:cNvSpPr>
            <a:spLocks noChangeShapeType="1"/>
          </p:cNvSpPr>
          <p:nvPr/>
        </p:nvSpPr>
        <p:spPr bwMode="auto">
          <a:xfrm flipV="1">
            <a:off x="6796088" y="1778000"/>
            <a:ext cx="611187" cy="817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93" name="Line 21"/>
          <p:cNvSpPr>
            <a:spLocks noChangeShapeType="1"/>
          </p:cNvSpPr>
          <p:nvPr/>
        </p:nvSpPr>
        <p:spPr bwMode="auto">
          <a:xfrm>
            <a:off x="7407275" y="685800"/>
            <a:ext cx="1588" cy="238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1095" name="Object 23"/>
          <p:cNvGraphicFramePr>
            <a:graphicFrameLocks noChangeAspect="1"/>
          </p:cNvGraphicFramePr>
          <p:nvPr/>
        </p:nvGraphicFramePr>
        <p:xfrm>
          <a:off x="6524625" y="2254250"/>
          <a:ext cx="334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97" name="Equation" r:id="rId11" imgW="152280" imgH="241200" progId="Equation.3">
                  <p:embed/>
                </p:oleObj>
              </mc:Choice>
              <mc:Fallback>
                <p:oleObj name="Equation" r:id="rId11" imgW="15228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2254250"/>
                        <a:ext cx="3349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101" name="Group 29"/>
          <p:cNvGrpSpPr>
            <a:grpSpLocks/>
          </p:cNvGrpSpPr>
          <p:nvPr/>
        </p:nvGrpSpPr>
        <p:grpSpPr bwMode="auto">
          <a:xfrm>
            <a:off x="7407275" y="890588"/>
            <a:ext cx="1139825" cy="887412"/>
            <a:chOff x="4463" y="2599"/>
            <a:chExt cx="718" cy="559"/>
          </a:xfrm>
        </p:grpSpPr>
        <p:sp>
          <p:nvSpPr>
            <p:cNvPr id="131094" name="Line 22"/>
            <p:cNvSpPr>
              <a:spLocks noChangeShapeType="1"/>
            </p:cNvSpPr>
            <p:nvPr/>
          </p:nvSpPr>
          <p:spPr bwMode="auto">
            <a:xfrm flipV="1">
              <a:off x="4463" y="2943"/>
              <a:ext cx="470" cy="21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1096" name="Object 24"/>
            <p:cNvGraphicFramePr>
              <a:graphicFrameLocks noChangeAspect="1"/>
            </p:cNvGraphicFramePr>
            <p:nvPr/>
          </p:nvGraphicFramePr>
          <p:xfrm>
            <a:off x="4848" y="2599"/>
            <a:ext cx="33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98" name="Equation" r:id="rId13" imgW="241200" imgH="241200" progId="Equation.3">
                    <p:embed/>
                  </p:oleObj>
                </mc:Choice>
                <mc:Fallback>
                  <p:oleObj name="Equation" r:id="rId13" imgW="241200" imgH="241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599"/>
                          <a:ext cx="333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97" name="Object 25"/>
            <p:cNvGraphicFramePr>
              <a:graphicFrameLocks noChangeAspect="1"/>
            </p:cNvGraphicFramePr>
            <p:nvPr/>
          </p:nvGraphicFramePr>
          <p:xfrm>
            <a:off x="4476" y="2814"/>
            <a:ext cx="24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99" name="Equation" r:id="rId15" imgW="203040" imgH="177480" progId="Equation.3">
                    <p:embed/>
                  </p:oleObj>
                </mc:Choice>
                <mc:Fallback>
                  <p:oleObj name="Equation" r:id="rId15" imgW="203040" imgH="1774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814"/>
                          <a:ext cx="24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98" name="Object 26"/>
          <p:cNvGraphicFramePr>
            <a:graphicFrameLocks noChangeAspect="1"/>
          </p:cNvGraphicFramePr>
          <p:nvPr/>
        </p:nvGraphicFramePr>
        <p:xfrm>
          <a:off x="7088188" y="2185988"/>
          <a:ext cx="2413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0" name="Equation" r:id="rId17" imgW="126720" imgH="177480" progId="Equation.3">
                  <p:embed/>
                </p:oleObj>
              </mc:Choice>
              <mc:Fallback>
                <p:oleObj name="Equation" r:id="rId17" imgW="126720" imgH="177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8" y="2185988"/>
                        <a:ext cx="2413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9" name="Object 27"/>
          <p:cNvGraphicFramePr>
            <a:graphicFrameLocks noChangeAspect="1"/>
          </p:cNvGraphicFramePr>
          <p:nvPr/>
        </p:nvGraphicFramePr>
        <p:xfrm>
          <a:off x="7129463" y="685800"/>
          <a:ext cx="277812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1" name="Equation" r:id="rId19" imgW="126720" imgH="126720" progId="Equation.3">
                  <p:embed/>
                </p:oleObj>
              </mc:Choice>
              <mc:Fallback>
                <p:oleObj name="Equation" r:id="rId19" imgW="126720" imgH="1267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463" y="685800"/>
                        <a:ext cx="277812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0" name="Object 28"/>
          <p:cNvGraphicFramePr>
            <a:graphicFrameLocks noChangeAspect="1"/>
          </p:cNvGraphicFramePr>
          <p:nvPr/>
        </p:nvGraphicFramePr>
        <p:xfrm>
          <a:off x="4284663" y="1484313"/>
          <a:ext cx="9525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2" name="公式" r:id="rId21" imgW="406080" imgH="177480" progId="Equation.3">
                  <p:embed/>
                </p:oleObj>
              </mc:Choice>
              <mc:Fallback>
                <p:oleObj name="公式" r:id="rId21" imgW="406080" imgH="177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484313"/>
                        <a:ext cx="952500" cy="407987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 w="9525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2" name="AutoShape 30"/>
          <p:cNvSpPr>
            <a:spLocks noChangeArrowheads="1"/>
          </p:cNvSpPr>
          <p:nvPr/>
        </p:nvSpPr>
        <p:spPr bwMode="auto">
          <a:xfrm>
            <a:off x="539750" y="1414463"/>
            <a:ext cx="431800" cy="1152525"/>
          </a:xfrm>
          <a:prstGeom prst="curvedRightArrow">
            <a:avLst>
              <a:gd name="adj1" fmla="val 53086"/>
              <a:gd name="adj2" fmla="val 106765"/>
              <a:gd name="adj3" fmla="val 165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1103" name="Object 31"/>
          <p:cNvGraphicFramePr>
            <a:graphicFrameLocks noChangeAspect="1"/>
          </p:cNvGraphicFramePr>
          <p:nvPr/>
        </p:nvGraphicFramePr>
        <p:xfrm>
          <a:off x="1476375" y="5894388"/>
          <a:ext cx="10509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3" name="Equation" r:id="rId23" imgW="406080" imgH="215640" progId="Equation.3">
                  <p:embed/>
                </p:oleObj>
              </mc:Choice>
              <mc:Fallback>
                <p:oleObj name="Equation" r:id="rId23" imgW="406080" imgH="215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894388"/>
                        <a:ext cx="1050925" cy="5397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4" name="Object 32"/>
          <p:cNvGraphicFramePr>
            <a:graphicFrameLocks noChangeAspect="1"/>
          </p:cNvGraphicFramePr>
          <p:nvPr/>
        </p:nvGraphicFramePr>
        <p:xfrm>
          <a:off x="3708400" y="6021388"/>
          <a:ext cx="9540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4" name="Equation" r:id="rId25" imgW="406080" imgH="177480" progId="Equation.3">
                  <p:embed/>
                </p:oleObj>
              </mc:Choice>
              <mc:Fallback>
                <p:oleObj name="Equation" r:id="rId25" imgW="406080" imgH="177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021388"/>
                        <a:ext cx="954088" cy="407987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3779838" y="456565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物理解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grpSp>
        <p:nvGrpSpPr>
          <p:cNvPr id="131106" name="Group 34"/>
          <p:cNvGrpSpPr>
            <a:grpSpLocks/>
          </p:cNvGrpSpPr>
          <p:nvPr/>
        </p:nvGrpSpPr>
        <p:grpSpPr bwMode="auto">
          <a:xfrm>
            <a:off x="395288" y="2781300"/>
            <a:ext cx="5972175" cy="546100"/>
            <a:chOff x="385" y="509"/>
            <a:chExt cx="3762" cy="344"/>
          </a:xfrm>
        </p:grpSpPr>
        <p:graphicFrame>
          <p:nvGraphicFramePr>
            <p:cNvPr id="131107" name="Object 35"/>
            <p:cNvGraphicFramePr>
              <a:graphicFrameLocks noChangeAspect="1"/>
            </p:cNvGraphicFramePr>
            <p:nvPr/>
          </p:nvGraphicFramePr>
          <p:xfrm>
            <a:off x="2667" y="509"/>
            <a:ext cx="148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05" name="Equation" r:id="rId27" imgW="952200" imgH="228600" progId="Equation.DSMT4">
                    <p:embed/>
                  </p:oleObj>
                </mc:Choice>
                <mc:Fallback>
                  <p:oleObj name="Equation" r:id="rId27" imgW="952200" imgH="2286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" y="509"/>
                          <a:ext cx="1480" cy="344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108" name="Text Box 36"/>
            <p:cNvSpPr txBox="1">
              <a:spLocks noChangeArrowheads="1"/>
            </p:cNvSpPr>
            <p:nvPr/>
          </p:nvSpPr>
          <p:spPr bwMode="auto">
            <a:xfrm>
              <a:off x="385" y="518"/>
              <a:ext cx="1996" cy="327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ea typeface="黑体" pitchFamily="2" charset="-122"/>
                </a:rPr>
                <a:t>如果有某种介质</a:t>
              </a:r>
              <a:r>
                <a:rPr lang="en-US" altLang="zh-CN" sz="2800">
                  <a:ea typeface="黑体" pitchFamily="2" charset="-122"/>
                </a:rPr>
                <a:t>:</a:t>
              </a:r>
            </a:p>
          </p:txBody>
        </p:sp>
      </p:grpSp>
      <p:graphicFrame>
        <p:nvGraphicFramePr>
          <p:cNvPr id="131109" name="Object 37"/>
          <p:cNvGraphicFramePr>
            <a:graphicFrameLocks noChangeAspect="1"/>
          </p:cNvGraphicFramePr>
          <p:nvPr/>
        </p:nvGraphicFramePr>
        <p:xfrm>
          <a:off x="539750" y="4078288"/>
          <a:ext cx="11890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6" name="公式" r:id="rId29" imgW="482400" imgH="215640" progId="Equation.3">
                  <p:embed/>
                </p:oleObj>
              </mc:Choice>
              <mc:Fallback>
                <p:oleObj name="公式" r:id="rId29" imgW="482400" imgH="215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78288"/>
                        <a:ext cx="118903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10" name="Object 38"/>
          <p:cNvGraphicFramePr>
            <a:graphicFrameLocks noChangeAspect="1"/>
          </p:cNvGraphicFramePr>
          <p:nvPr/>
        </p:nvGraphicFramePr>
        <p:xfrm>
          <a:off x="1619250" y="3548063"/>
          <a:ext cx="2417763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7" name="Equation" r:id="rId31" imgW="1155600" imgH="787320" progId="Equation.DSMT4">
                  <p:embed/>
                </p:oleObj>
              </mc:Choice>
              <mc:Fallback>
                <p:oleObj name="Equation" r:id="rId31" imgW="1155600" imgH="78732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48063"/>
                        <a:ext cx="2417763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11" name="Object 39"/>
          <p:cNvGraphicFramePr>
            <a:graphicFrameLocks noChangeAspect="1"/>
          </p:cNvGraphicFramePr>
          <p:nvPr/>
        </p:nvGraphicFramePr>
        <p:xfrm>
          <a:off x="4067175" y="3573463"/>
          <a:ext cx="5175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8" name="公式" r:id="rId33" imgW="114120" imgH="126720" progId="Equation.3">
                  <p:embed/>
                </p:oleObj>
              </mc:Choice>
              <mc:Fallback>
                <p:oleObj name="公式" r:id="rId33" imgW="114120" imgH="1267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573463"/>
                        <a:ext cx="5175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2" name="Rectangle 40"/>
          <p:cNvSpPr>
            <a:spLocks noChangeArrowheads="1"/>
          </p:cNvSpPr>
          <p:nvPr/>
        </p:nvSpPr>
        <p:spPr bwMode="auto">
          <a:xfrm>
            <a:off x="6156325" y="4076700"/>
            <a:ext cx="2917825" cy="12287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3" name="Rectangle 41"/>
          <p:cNvSpPr>
            <a:spLocks noChangeArrowheads="1"/>
          </p:cNvSpPr>
          <p:nvPr/>
        </p:nvSpPr>
        <p:spPr bwMode="auto">
          <a:xfrm>
            <a:off x="6170613" y="5305425"/>
            <a:ext cx="2917825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4" name="Line 42"/>
          <p:cNvSpPr>
            <a:spLocks noChangeShapeType="1"/>
          </p:cNvSpPr>
          <p:nvPr/>
        </p:nvSpPr>
        <p:spPr bwMode="auto">
          <a:xfrm flipV="1">
            <a:off x="6848475" y="5305425"/>
            <a:ext cx="611188" cy="817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115" name="Line 43"/>
          <p:cNvSpPr>
            <a:spLocks noChangeShapeType="1"/>
          </p:cNvSpPr>
          <p:nvPr/>
        </p:nvSpPr>
        <p:spPr bwMode="auto">
          <a:xfrm>
            <a:off x="7459663" y="4213225"/>
            <a:ext cx="1587" cy="238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1116" name="Object 44"/>
          <p:cNvGraphicFramePr>
            <a:graphicFrameLocks noChangeAspect="1"/>
          </p:cNvGraphicFramePr>
          <p:nvPr/>
        </p:nvGraphicFramePr>
        <p:xfrm>
          <a:off x="6577013" y="5781675"/>
          <a:ext cx="3349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9" name="Equation" r:id="rId35" imgW="152280" imgH="241200" progId="Equation.3">
                  <p:embed/>
                </p:oleObj>
              </mc:Choice>
              <mc:Fallback>
                <p:oleObj name="Equation" r:id="rId35" imgW="152280" imgH="241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5781675"/>
                        <a:ext cx="33496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7" name="Line 45"/>
          <p:cNvSpPr>
            <a:spLocks noChangeShapeType="1"/>
          </p:cNvSpPr>
          <p:nvPr/>
        </p:nvSpPr>
        <p:spPr bwMode="auto">
          <a:xfrm flipH="1" flipV="1">
            <a:off x="7021513" y="4724400"/>
            <a:ext cx="438150" cy="5810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1118" name="Object 46"/>
          <p:cNvGraphicFramePr>
            <a:graphicFrameLocks noChangeAspect="1"/>
          </p:cNvGraphicFramePr>
          <p:nvPr/>
        </p:nvGraphicFramePr>
        <p:xfrm>
          <a:off x="6445250" y="4365625"/>
          <a:ext cx="5286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10" name="Equation" r:id="rId37" imgW="241200" imgH="241200" progId="Equation.3">
                  <p:embed/>
                </p:oleObj>
              </mc:Choice>
              <mc:Fallback>
                <p:oleObj name="Equation" r:id="rId37" imgW="241200" imgH="2412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4365625"/>
                        <a:ext cx="5286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19" name="Object 47"/>
          <p:cNvGraphicFramePr>
            <a:graphicFrameLocks noChangeAspect="1"/>
          </p:cNvGraphicFramePr>
          <p:nvPr/>
        </p:nvGraphicFramePr>
        <p:xfrm>
          <a:off x="7165975" y="4724400"/>
          <a:ext cx="3873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11" name="Equation" r:id="rId39" imgW="203040" imgH="177480" progId="Equation.3">
                  <p:embed/>
                </p:oleObj>
              </mc:Choice>
              <mc:Fallback>
                <p:oleObj name="Equation" r:id="rId39" imgW="203040" imgH="1774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4724400"/>
                        <a:ext cx="3873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0" name="Object 48"/>
          <p:cNvGraphicFramePr>
            <a:graphicFrameLocks noChangeAspect="1"/>
          </p:cNvGraphicFramePr>
          <p:nvPr/>
        </p:nvGraphicFramePr>
        <p:xfrm>
          <a:off x="7140575" y="5713413"/>
          <a:ext cx="2413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12" name="Equation" r:id="rId41" imgW="126720" imgH="177480" progId="Equation.3">
                  <p:embed/>
                </p:oleObj>
              </mc:Choice>
              <mc:Fallback>
                <p:oleObj name="Equation" r:id="rId41" imgW="126720" imgH="1774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575" y="5713413"/>
                        <a:ext cx="2413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1" name="Object 49"/>
          <p:cNvGraphicFramePr>
            <a:graphicFrameLocks noChangeAspect="1"/>
          </p:cNvGraphicFramePr>
          <p:nvPr/>
        </p:nvGraphicFramePr>
        <p:xfrm>
          <a:off x="7181850" y="4213225"/>
          <a:ext cx="2778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13" name="Equation" r:id="rId43" imgW="126720" imgH="126720" progId="Equation.3">
                  <p:embed/>
                </p:oleObj>
              </mc:Choice>
              <mc:Fallback>
                <p:oleObj name="Equation" r:id="rId43" imgW="126720" imgH="1267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4213225"/>
                        <a:ext cx="277813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22" name="Oval 50"/>
          <p:cNvSpPr>
            <a:spLocks noChangeArrowheads="1"/>
          </p:cNvSpPr>
          <p:nvPr/>
        </p:nvSpPr>
        <p:spPr bwMode="auto">
          <a:xfrm>
            <a:off x="8580438" y="556418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1123" name="Object 51"/>
          <p:cNvGraphicFramePr>
            <a:graphicFrameLocks noChangeAspect="1"/>
          </p:cNvGraphicFramePr>
          <p:nvPr/>
        </p:nvGraphicFramePr>
        <p:xfrm>
          <a:off x="8734425" y="5580063"/>
          <a:ext cx="2190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14" name="Equation" r:id="rId45" imgW="88560" imgH="164880" progId="Equation.3">
                  <p:embed/>
                </p:oleObj>
              </mc:Choice>
              <mc:Fallback>
                <p:oleObj name="Equation" r:id="rId45" imgW="88560" imgH="1648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4425" y="5580063"/>
                        <a:ext cx="21907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24" name="Oval 52"/>
          <p:cNvSpPr>
            <a:spLocks noChangeArrowheads="1"/>
          </p:cNvSpPr>
          <p:nvPr/>
        </p:nvSpPr>
        <p:spPr bwMode="auto">
          <a:xfrm>
            <a:off x="8578850" y="484505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1125" name="Object 53"/>
          <p:cNvGraphicFramePr>
            <a:graphicFrameLocks noChangeAspect="1"/>
          </p:cNvGraphicFramePr>
          <p:nvPr/>
        </p:nvGraphicFramePr>
        <p:xfrm>
          <a:off x="8685213" y="4860925"/>
          <a:ext cx="3143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15" name="Equation" r:id="rId47" imgW="126720" imgH="164880" progId="Equation.3">
                  <p:embed/>
                </p:oleObj>
              </mc:Choice>
              <mc:Fallback>
                <p:oleObj name="Equation" r:id="rId47" imgW="126720" imgH="1648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213" y="4860925"/>
                        <a:ext cx="31432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6" name="Object 54"/>
          <p:cNvGraphicFramePr>
            <a:graphicFrameLocks noChangeAspect="1"/>
          </p:cNvGraphicFramePr>
          <p:nvPr/>
        </p:nvGraphicFramePr>
        <p:xfrm>
          <a:off x="1476375" y="5230813"/>
          <a:ext cx="259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16" r:id="rId49" imgW="1104421" imgH="215806" progId="Equation.3">
                  <p:embed/>
                </p:oleObj>
              </mc:Choice>
              <mc:Fallback>
                <p:oleObj r:id="rId49" imgW="1104421" imgH="215806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230813"/>
                        <a:ext cx="2590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27" name="Text Box 55"/>
          <p:cNvSpPr txBox="1">
            <a:spLocks noChangeArrowheads="1"/>
          </p:cNvSpPr>
          <p:nvPr/>
        </p:nvSpPr>
        <p:spPr bwMode="auto">
          <a:xfrm>
            <a:off x="468313" y="515778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根据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1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3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1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3" dur="500"/>
                                        <p:tgtEl>
                                          <p:spTgt spid="1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6" dur="500"/>
                                        <p:tgtEl>
                                          <p:spTgt spid="13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1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6" dur="500"/>
                                        <p:tgtEl>
                                          <p:spTgt spid="1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2" grpId="0"/>
      <p:bldP spid="131092" grpId="0" animBg="1"/>
      <p:bldP spid="131102" grpId="0" animBg="1"/>
      <p:bldP spid="131105" grpId="0"/>
      <p:bldP spid="131114" grpId="0" animBg="1"/>
      <p:bldP spid="131117" grpId="0" animBg="1"/>
      <p:bldP spid="1311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Line 3"/>
          <p:cNvSpPr>
            <a:spLocks noChangeShapeType="1"/>
          </p:cNvSpPr>
          <p:nvPr/>
        </p:nvSpPr>
        <p:spPr bwMode="auto">
          <a:xfrm>
            <a:off x="1535113" y="4168775"/>
            <a:ext cx="1752600" cy="733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 flipV="1">
            <a:off x="1535113" y="3530600"/>
            <a:ext cx="1066800" cy="638175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 flipV="1">
            <a:off x="1522413" y="3759200"/>
            <a:ext cx="8890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3059113" y="4292600"/>
          <a:ext cx="34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7" name="Equation" r:id="rId3" imgW="139680" imgH="215640" progId="Equation.3">
                  <p:embed/>
                </p:oleObj>
              </mc:Choice>
              <mc:Fallback>
                <p:oleObj name="Equation" r:id="rId3" imgW="1396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92600"/>
                        <a:ext cx="342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678113" y="3073400"/>
          <a:ext cx="3746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8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073400"/>
                        <a:ext cx="3746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1382713" y="3225800"/>
          <a:ext cx="3746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9" name="Equation" r:id="rId7" imgW="152280" imgH="203040" progId="Equation.3">
                  <p:embed/>
                </p:oleObj>
              </mc:Choice>
              <mc:Fallback>
                <p:oleObj name="Equation" r:id="rId7" imgW="1522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3225800"/>
                        <a:ext cx="3746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1763713" y="1916113"/>
          <a:ext cx="1143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0" name="公式" r:id="rId9" imgW="444240" imgH="215640" progId="Equation.3">
                  <p:embed/>
                </p:oleObj>
              </mc:Choice>
              <mc:Fallback>
                <p:oleObj name="公式" r:id="rId9" imgW="44424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16113"/>
                        <a:ext cx="11430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6011863" y="1844675"/>
          <a:ext cx="1143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1" name="公式" r:id="rId11" imgW="444240" imgH="215640" progId="Equation.3">
                  <p:embed/>
                </p:oleObj>
              </mc:Choice>
              <mc:Fallback>
                <p:oleObj name="公式" r:id="rId11" imgW="44424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844675"/>
                        <a:ext cx="11430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6335713" y="3679825"/>
            <a:ext cx="1824037" cy="719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 flipV="1">
            <a:off x="5294313" y="3679825"/>
            <a:ext cx="1066800" cy="64293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 flipV="1">
            <a:off x="6348413" y="3255963"/>
            <a:ext cx="8890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10" name="Object 14"/>
          <p:cNvGraphicFramePr>
            <a:graphicFrameLocks noChangeAspect="1"/>
          </p:cNvGraphicFramePr>
          <p:nvPr/>
        </p:nvGraphicFramePr>
        <p:xfrm>
          <a:off x="7885113" y="3789363"/>
          <a:ext cx="34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2" name="Equation" r:id="rId13" imgW="139680" imgH="215640" progId="Equation.3">
                  <p:embed/>
                </p:oleObj>
              </mc:Choice>
              <mc:Fallback>
                <p:oleObj name="Equation" r:id="rId13" imgW="13968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3789363"/>
                        <a:ext cx="342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1" name="Object 15"/>
          <p:cNvGraphicFramePr>
            <a:graphicFrameLocks noChangeAspect="1"/>
          </p:cNvGraphicFramePr>
          <p:nvPr/>
        </p:nvGraphicFramePr>
        <p:xfrm>
          <a:off x="5522913" y="4246563"/>
          <a:ext cx="3746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3" name="Equation" r:id="rId15" imgW="152280" imgH="203040" progId="Equation.3">
                  <p:embed/>
                </p:oleObj>
              </mc:Choice>
              <mc:Fallback>
                <p:oleObj name="Equation" r:id="rId15" imgW="15228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4246563"/>
                        <a:ext cx="37465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2" name="Object 16"/>
          <p:cNvGraphicFramePr>
            <a:graphicFrameLocks noChangeAspect="1"/>
          </p:cNvGraphicFramePr>
          <p:nvPr/>
        </p:nvGraphicFramePr>
        <p:xfrm>
          <a:off x="6208713" y="2722563"/>
          <a:ext cx="3746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4" name="Equation" r:id="rId17" imgW="152280" imgH="203040" progId="Equation.3">
                  <p:embed/>
                </p:oleObj>
              </mc:Choice>
              <mc:Fallback>
                <p:oleObj name="Equation" r:id="rId17" imgW="15228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2722563"/>
                        <a:ext cx="37465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1476375" y="5300663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右手材料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795963" y="5300663"/>
            <a:ext cx="194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左手材料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755650" y="836613"/>
            <a:ext cx="547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负折射率材料又称为左手材料</a:t>
            </a:r>
          </a:p>
        </p:txBody>
      </p:sp>
      <p:graphicFrame>
        <p:nvGraphicFramePr>
          <p:cNvPr id="132116" name="Object 20"/>
          <p:cNvGraphicFramePr>
            <a:graphicFrameLocks noChangeAspect="1"/>
          </p:cNvGraphicFramePr>
          <p:nvPr/>
        </p:nvGraphicFramePr>
        <p:xfrm>
          <a:off x="7332663" y="0"/>
          <a:ext cx="17954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5" name="公式" r:id="rId19" imgW="774360" imgH="393480" progId="Equation.3">
                  <p:embed/>
                </p:oleObj>
              </mc:Choice>
              <mc:Fallback>
                <p:oleObj name="公式" r:id="rId19" imgW="77436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663" y="0"/>
                        <a:ext cx="1795462" cy="8890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7" name="Line 21"/>
          <p:cNvSpPr>
            <a:spLocks noChangeShapeType="1"/>
          </p:cNvSpPr>
          <p:nvPr/>
        </p:nvSpPr>
        <p:spPr bwMode="auto">
          <a:xfrm>
            <a:off x="4500563" y="1844675"/>
            <a:ext cx="0" cy="41767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nimBg="1"/>
      <p:bldP spid="132100" grpId="0" animBg="1"/>
      <p:bldP spid="132101" grpId="0" animBg="1"/>
      <p:bldP spid="132107" grpId="0" animBg="1"/>
      <p:bldP spid="132108" grpId="0" animBg="1"/>
      <p:bldP spid="132109" grpId="0" animBg="1"/>
      <p:bldP spid="132113" grpId="0"/>
      <p:bldP spid="1321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6831013" y="0"/>
          <a:ext cx="2312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27" name="公式" r:id="rId3" imgW="1130040" imgH="215640" progId="Equation.3">
                  <p:embed/>
                </p:oleObj>
              </mc:Choice>
              <mc:Fallback>
                <p:oleObj name="公式" r:id="rId3" imgW="113004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013" y="0"/>
                        <a:ext cx="2312987" cy="4318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5" name="Object 19"/>
          <p:cNvGraphicFramePr>
            <a:graphicFrameLocks noChangeAspect="1"/>
          </p:cNvGraphicFramePr>
          <p:nvPr/>
        </p:nvGraphicFramePr>
        <p:xfrm>
          <a:off x="3132138" y="5573713"/>
          <a:ext cx="14398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28" r:id="rId5" imgW="571004" imgH="177646" progId="Equation.3">
                  <p:embed/>
                </p:oleObj>
              </mc:Choice>
              <mc:Fallback>
                <p:oleObj r:id="rId5" imgW="571004" imgH="17764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573713"/>
                        <a:ext cx="1439862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900113" y="6149975"/>
            <a:ext cx="5942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黑体" pitchFamily="2" charset="-122"/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800">
                <a:latin typeface="Times New Roman"/>
                <a:ea typeface="黑体" pitchFamily="2" charset="-122"/>
                <a:sym typeface="Symbol" pitchFamily="18" charset="2"/>
              </a:rPr>
              <a:t>’’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已失去它作为几何上角度的解释。</a:t>
            </a:r>
          </a:p>
        </p:txBody>
      </p:sp>
      <p:graphicFrame>
        <p:nvGraphicFramePr>
          <p:cNvPr id="188437" name="Object 21"/>
          <p:cNvGraphicFramePr>
            <a:graphicFrameLocks noChangeAspect="1"/>
          </p:cNvGraphicFramePr>
          <p:nvPr/>
        </p:nvGraphicFramePr>
        <p:xfrm>
          <a:off x="1474788" y="5535613"/>
          <a:ext cx="9906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29" name="Equation" r:id="rId7" imgW="406080" imgH="228600" progId="Equation.3">
                  <p:embed/>
                </p:oleObj>
              </mc:Choice>
              <mc:Fallback>
                <p:oleObj name="Equation" r:id="rId7" imgW="40608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5535613"/>
                        <a:ext cx="99060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8" name="Object 22"/>
          <p:cNvGraphicFramePr>
            <a:graphicFrameLocks noChangeAspect="1"/>
          </p:cNvGraphicFramePr>
          <p:nvPr/>
        </p:nvGraphicFramePr>
        <p:xfrm>
          <a:off x="2776538" y="4414838"/>
          <a:ext cx="230028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30" name="Equation" r:id="rId9" imgW="952200" imgH="431640" progId="Equation.DSMT4">
                  <p:embed/>
                </p:oleObj>
              </mc:Choice>
              <mc:Fallback>
                <p:oleObj name="Equation" r:id="rId9" imgW="952200" imgH="431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4414838"/>
                        <a:ext cx="2300287" cy="1014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55" name="Text Box 39"/>
          <p:cNvSpPr txBox="1">
            <a:spLocks noChangeArrowheads="1"/>
          </p:cNvSpPr>
          <p:nvPr/>
        </p:nvSpPr>
        <p:spPr bwMode="auto">
          <a:xfrm>
            <a:off x="898525" y="5502275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当</a:t>
            </a:r>
          </a:p>
        </p:txBody>
      </p:sp>
      <p:sp>
        <p:nvSpPr>
          <p:cNvPr id="188456" name="Text Box 40"/>
          <p:cNvSpPr txBox="1">
            <a:spLocks noChangeArrowheads="1"/>
          </p:cNvSpPr>
          <p:nvPr/>
        </p:nvSpPr>
        <p:spPr bwMode="auto">
          <a:xfrm>
            <a:off x="2338388" y="5502275"/>
            <a:ext cx="865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时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,</a:t>
            </a:r>
          </a:p>
        </p:txBody>
      </p:sp>
      <p:sp>
        <p:nvSpPr>
          <p:cNvPr id="188457" name="Text Box 41"/>
          <p:cNvSpPr txBox="1">
            <a:spLocks noChangeArrowheads="1"/>
          </p:cNvSpPr>
          <p:nvPr/>
        </p:nvSpPr>
        <p:spPr bwMode="auto">
          <a:xfrm>
            <a:off x="1763713" y="4621213"/>
            <a:ext cx="1223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定义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:</a:t>
            </a:r>
          </a:p>
        </p:txBody>
      </p:sp>
      <p:sp>
        <p:nvSpPr>
          <p:cNvPr id="188458" name="Rectangle 42"/>
          <p:cNvSpPr>
            <a:spLocks noChangeArrowheads="1"/>
          </p:cNvSpPr>
          <p:nvPr/>
        </p:nvSpPr>
        <p:spPr bwMode="auto">
          <a:xfrm>
            <a:off x="71438" y="188913"/>
            <a:ext cx="29876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4.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全反射现象</a:t>
            </a:r>
          </a:p>
        </p:txBody>
      </p:sp>
      <p:graphicFrame>
        <p:nvGraphicFramePr>
          <p:cNvPr id="188459" name="Object 43"/>
          <p:cNvGraphicFramePr>
            <a:graphicFrameLocks noChangeAspect="1"/>
          </p:cNvGraphicFramePr>
          <p:nvPr/>
        </p:nvGraphicFramePr>
        <p:xfrm>
          <a:off x="4757738" y="5546725"/>
          <a:ext cx="31829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31" name="Equation" r:id="rId11" imgW="1358640" imgH="253800" progId="Equation.DSMT4">
                  <p:embed/>
                </p:oleObj>
              </mc:Choice>
              <mc:Fallback>
                <p:oleObj name="Equation" r:id="rId11" imgW="1358640" imgH="2538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5546725"/>
                        <a:ext cx="318293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63352" y="1473200"/>
            <a:ext cx="3281561" cy="2895600"/>
            <a:chOff x="463352" y="1473200"/>
            <a:chExt cx="3281561" cy="2895600"/>
          </a:xfrm>
        </p:grpSpPr>
        <p:sp>
          <p:nvSpPr>
            <p:cNvPr id="188419" name="Rectangle 3"/>
            <p:cNvSpPr>
              <a:spLocks noChangeArrowheads="1"/>
            </p:cNvSpPr>
            <p:nvPr/>
          </p:nvSpPr>
          <p:spPr bwMode="auto">
            <a:xfrm>
              <a:off x="468313" y="1473200"/>
              <a:ext cx="3276600" cy="1371600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20" name="Rectangle 4"/>
            <p:cNvSpPr>
              <a:spLocks noChangeArrowheads="1"/>
            </p:cNvSpPr>
            <p:nvPr/>
          </p:nvSpPr>
          <p:spPr bwMode="auto">
            <a:xfrm>
              <a:off x="468313" y="2844800"/>
              <a:ext cx="3276600" cy="15240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21" name="Line 5"/>
            <p:cNvSpPr>
              <a:spLocks noChangeShapeType="1"/>
            </p:cNvSpPr>
            <p:nvPr/>
          </p:nvSpPr>
          <p:spPr bwMode="auto">
            <a:xfrm flipV="1">
              <a:off x="1230313" y="2844800"/>
              <a:ext cx="6858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22" name="Line 6"/>
            <p:cNvSpPr>
              <a:spLocks noChangeShapeType="1"/>
            </p:cNvSpPr>
            <p:nvPr/>
          </p:nvSpPr>
          <p:spPr bwMode="auto">
            <a:xfrm>
              <a:off x="1916113" y="2844800"/>
              <a:ext cx="60960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23" name="Line 7"/>
            <p:cNvSpPr>
              <a:spLocks noChangeShapeType="1"/>
            </p:cNvSpPr>
            <p:nvPr/>
          </p:nvSpPr>
          <p:spPr bwMode="auto">
            <a:xfrm>
              <a:off x="1916113" y="1625600"/>
              <a:ext cx="0" cy="2667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24" name="Line 8"/>
            <p:cNvSpPr>
              <a:spLocks noChangeShapeType="1"/>
            </p:cNvSpPr>
            <p:nvPr/>
          </p:nvSpPr>
          <p:spPr bwMode="auto">
            <a:xfrm flipV="1">
              <a:off x="1916113" y="2463800"/>
              <a:ext cx="838200" cy="3810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842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4439946"/>
                </p:ext>
              </p:extLst>
            </p:nvPr>
          </p:nvGraphicFramePr>
          <p:xfrm>
            <a:off x="773113" y="3606800"/>
            <a:ext cx="374650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32" name="Equation" r:id="rId13" imgW="152280" imgH="241200" progId="Equation.3">
                    <p:embed/>
                  </p:oleObj>
                </mc:Choice>
                <mc:Fallback>
                  <p:oleObj name="Equation" r:id="rId13" imgW="152280" imgH="24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113" y="3606800"/>
                          <a:ext cx="374650" cy="582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2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4940711"/>
                </p:ext>
              </p:extLst>
            </p:nvPr>
          </p:nvGraphicFramePr>
          <p:xfrm>
            <a:off x="2525713" y="3454400"/>
            <a:ext cx="468312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33" name="Equation" r:id="rId15" imgW="190440" imgH="241200" progId="Equation.3">
                    <p:embed/>
                  </p:oleObj>
                </mc:Choice>
                <mc:Fallback>
                  <p:oleObj name="Equation" r:id="rId15" imgW="190440" imgH="241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713" y="3454400"/>
                          <a:ext cx="468312" cy="582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2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5605792"/>
                </p:ext>
              </p:extLst>
            </p:nvPr>
          </p:nvGraphicFramePr>
          <p:xfrm>
            <a:off x="2754313" y="1701800"/>
            <a:ext cx="5937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34" name="Equation" r:id="rId17" imgW="241200" imgH="241200" progId="Equation.3">
                    <p:embed/>
                  </p:oleObj>
                </mc:Choice>
                <mc:Fallback>
                  <p:oleObj name="Equation" r:id="rId17" imgW="24120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313" y="1701800"/>
                          <a:ext cx="593725" cy="582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28" name="Oval 12"/>
            <p:cNvSpPr>
              <a:spLocks noChangeArrowheads="1"/>
            </p:cNvSpPr>
            <p:nvPr/>
          </p:nvSpPr>
          <p:spPr bwMode="auto">
            <a:xfrm>
              <a:off x="3209925" y="29051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842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267576"/>
                </p:ext>
              </p:extLst>
            </p:nvPr>
          </p:nvGraphicFramePr>
          <p:xfrm>
            <a:off x="3363913" y="2921000"/>
            <a:ext cx="21907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35" name="Equation" r:id="rId19" imgW="88560" imgH="164880" progId="Equation.3">
                    <p:embed/>
                  </p:oleObj>
                </mc:Choice>
                <mc:Fallback>
                  <p:oleObj name="Equation" r:id="rId19" imgW="88560" imgH="164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913" y="2921000"/>
                          <a:ext cx="219075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30" name="Oval 14"/>
            <p:cNvSpPr>
              <a:spLocks noChangeArrowheads="1"/>
            </p:cNvSpPr>
            <p:nvPr/>
          </p:nvSpPr>
          <p:spPr bwMode="auto">
            <a:xfrm>
              <a:off x="3181350" y="23717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843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7661516"/>
                </p:ext>
              </p:extLst>
            </p:nvPr>
          </p:nvGraphicFramePr>
          <p:xfrm>
            <a:off x="3287713" y="2387600"/>
            <a:ext cx="31432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36" name="Equation" r:id="rId21" imgW="126720" imgH="164880" progId="Equation.3">
                    <p:embed/>
                  </p:oleObj>
                </mc:Choice>
                <mc:Fallback>
                  <p:oleObj name="Equation" r:id="rId21" imgW="12672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713" y="2387600"/>
                          <a:ext cx="314325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3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7642487"/>
                </p:ext>
              </p:extLst>
            </p:nvPr>
          </p:nvGraphicFramePr>
          <p:xfrm>
            <a:off x="1938338" y="2335857"/>
            <a:ext cx="4349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37" name="Equation" r:id="rId23" imgW="203040" imgH="177480" progId="Equation.3">
                    <p:embed/>
                  </p:oleObj>
                </mc:Choice>
                <mc:Fallback>
                  <p:oleObj name="Equation" r:id="rId23" imgW="203040" imgH="1774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338" y="2335857"/>
                          <a:ext cx="434975" cy="373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3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2762142"/>
                </p:ext>
              </p:extLst>
            </p:nvPr>
          </p:nvGraphicFramePr>
          <p:xfrm>
            <a:off x="1636242" y="3140968"/>
            <a:ext cx="271462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38" name="Equation" r:id="rId25" imgW="126720" imgH="177480" progId="Equation.3">
                    <p:embed/>
                  </p:oleObj>
                </mc:Choice>
                <mc:Fallback>
                  <p:oleObj name="Equation" r:id="rId25" imgW="126720" imgH="177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242" y="3140968"/>
                          <a:ext cx="271462" cy="373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3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2879595"/>
                </p:ext>
              </p:extLst>
            </p:nvPr>
          </p:nvGraphicFramePr>
          <p:xfrm>
            <a:off x="539750" y="1541463"/>
            <a:ext cx="11684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39" name="公式" r:id="rId27" imgW="545760" imgH="215640" progId="Equation.3">
                    <p:embed/>
                  </p:oleObj>
                </mc:Choice>
                <mc:Fallback>
                  <p:oleObj name="公式" r:id="rId27" imgW="54576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" y="1541463"/>
                          <a:ext cx="1168400" cy="454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4679840"/>
                </p:ext>
              </p:extLst>
            </p:nvPr>
          </p:nvGraphicFramePr>
          <p:xfrm>
            <a:off x="463352" y="2708920"/>
            <a:ext cx="364232" cy="539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40" name="公式" r:id="rId29" imgW="152280" imgH="215640" progId="Equation.3">
                    <p:embed/>
                  </p:oleObj>
                </mc:Choice>
                <mc:Fallback>
                  <p:oleObj name="公式" r:id="rId29" imgW="1522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63352" y="2708920"/>
                          <a:ext cx="364232" cy="5399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6518410"/>
                </p:ext>
              </p:extLst>
            </p:nvPr>
          </p:nvGraphicFramePr>
          <p:xfrm>
            <a:off x="472802" y="2367323"/>
            <a:ext cx="371351" cy="48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41" name="公式" r:id="rId31" imgW="164880" imgH="215640" progId="Equation.3">
                    <p:embed/>
                  </p:oleObj>
                </mc:Choice>
                <mc:Fallback>
                  <p:oleObj name="公式" r:id="rId31" imgW="1648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72802" y="2367323"/>
                          <a:ext cx="371351" cy="485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4067175" y="1541463"/>
            <a:ext cx="4608513" cy="2895600"/>
            <a:chOff x="4067175" y="1541463"/>
            <a:chExt cx="4608513" cy="2895600"/>
          </a:xfrm>
        </p:grpSpPr>
        <p:sp>
          <p:nvSpPr>
            <p:cNvPr id="188439" name="Rectangle 23"/>
            <p:cNvSpPr>
              <a:spLocks noChangeArrowheads="1"/>
            </p:cNvSpPr>
            <p:nvPr/>
          </p:nvSpPr>
          <p:spPr bwMode="auto">
            <a:xfrm>
              <a:off x="5399088" y="1541463"/>
              <a:ext cx="3276600" cy="1371600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0" name="Rectangle 24"/>
            <p:cNvSpPr>
              <a:spLocks noChangeArrowheads="1"/>
            </p:cNvSpPr>
            <p:nvPr/>
          </p:nvSpPr>
          <p:spPr bwMode="auto">
            <a:xfrm>
              <a:off x="5399088" y="2913063"/>
              <a:ext cx="3276600" cy="15240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41" name="Line 25"/>
            <p:cNvSpPr>
              <a:spLocks noChangeShapeType="1"/>
            </p:cNvSpPr>
            <p:nvPr/>
          </p:nvSpPr>
          <p:spPr bwMode="auto">
            <a:xfrm flipV="1">
              <a:off x="6084888" y="2913063"/>
              <a:ext cx="762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42" name="Line 26"/>
            <p:cNvSpPr>
              <a:spLocks noChangeShapeType="1"/>
            </p:cNvSpPr>
            <p:nvPr/>
          </p:nvSpPr>
          <p:spPr bwMode="auto">
            <a:xfrm>
              <a:off x="6846888" y="2913063"/>
              <a:ext cx="83820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43" name="Line 27"/>
            <p:cNvSpPr>
              <a:spLocks noChangeShapeType="1"/>
            </p:cNvSpPr>
            <p:nvPr/>
          </p:nvSpPr>
          <p:spPr bwMode="auto">
            <a:xfrm>
              <a:off x="6846888" y="1693863"/>
              <a:ext cx="0" cy="2667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44" name="Line 28"/>
            <p:cNvSpPr>
              <a:spLocks noChangeShapeType="1"/>
            </p:cNvSpPr>
            <p:nvPr/>
          </p:nvSpPr>
          <p:spPr bwMode="auto">
            <a:xfrm flipV="1">
              <a:off x="5918200" y="2913063"/>
              <a:ext cx="1917700" cy="0"/>
            </a:xfrm>
            <a:prstGeom prst="line">
              <a:avLst/>
            </a:prstGeom>
            <a:noFill/>
            <a:ln w="38100">
              <a:solidFill>
                <a:srgbClr val="FF6699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844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883051"/>
                </p:ext>
              </p:extLst>
            </p:nvPr>
          </p:nvGraphicFramePr>
          <p:xfrm>
            <a:off x="5703888" y="3294063"/>
            <a:ext cx="37465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42" name="Equation" r:id="rId33" imgW="152280" imgH="241200" progId="Equation.3">
                    <p:embed/>
                  </p:oleObj>
                </mc:Choice>
                <mc:Fallback>
                  <p:oleObj name="Equation" r:id="rId33" imgW="15228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3888" y="3294063"/>
                          <a:ext cx="374650" cy="582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46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528219"/>
                </p:ext>
              </p:extLst>
            </p:nvPr>
          </p:nvGraphicFramePr>
          <p:xfrm>
            <a:off x="7532688" y="3370263"/>
            <a:ext cx="46831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43" name="Equation" r:id="rId35" imgW="190440" imgH="241200" progId="Equation.3">
                    <p:embed/>
                  </p:oleObj>
                </mc:Choice>
                <mc:Fallback>
                  <p:oleObj name="Equation" r:id="rId35" imgW="190440" imgH="241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2688" y="3370263"/>
                          <a:ext cx="468312" cy="582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47" name="Oval 31"/>
            <p:cNvSpPr>
              <a:spLocks noChangeArrowheads="1"/>
            </p:cNvSpPr>
            <p:nvPr/>
          </p:nvSpPr>
          <p:spPr bwMode="auto">
            <a:xfrm>
              <a:off x="8140700" y="2973388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8448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5992942"/>
                </p:ext>
              </p:extLst>
            </p:nvPr>
          </p:nvGraphicFramePr>
          <p:xfrm>
            <a:off x="8294688" y="2989263"/>
            <a:ext cx="219075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44" name="Equation" r:id="rId37" imgW="88560" imgH="164880" progId="Equation.3">
                    <p:embed/>
                  </p:oleObj>
                </mc:Choice>
                <mc:Fallback>
                  <p:oleObj name="Equation" r:id="rId37" imgW="8856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4688" y="2989263"/>
                          <a:ext cx="219075" cy="398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49" name="Oval 33"/>
            <p:cNvSpPr>
              <a:spLocks noChangeArrowheads="1"/>
            </p:cNvSpPr>
            <p:nvPr/>
          </p:nvSpPr>
          <p:spPr bwMode="auto">
            <a:xfrm>
              <a:off x="8112125" y="2363788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845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7084848"/>
                </p:ext>
              </p:extLst>
            </p:nvPr>
          </p:nvGraphicFramePr>
          <p:xfrm>
            <a:off x="8218488" y="2379663"/>
            <a:ext cx="314325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45" name="Equation" r:id="rId39" imgW="126720" imgH="164880" progId="Equation.3">
                    <p:embed/>
                  </p:oleObj>
                </mc:Choice>
                <mc:Fallback>
                  <p:oleObj name="Equation" r:id="rId39" imgW="126720" imgH="1648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8488" y="2379663"/>
                          <a:ext cx="314325" cy="398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51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7826395"/>
                </p:ext>
              </p:extLst>
            </p:nvPr>
          </p:nvGraphicFramePr>
          <p:xfrm>
            <a:off x="6869113" y="2540000"/>
            <a:ext cx="4349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46" name="Equation" r:id="rId41" imgW="203040" imgH="177480" progId="Equation.3">
                    <p:embed/>
                  </p:oleObj>
                </mc:Choice>
                <mc:Fallback>
                  <p:oleObj name="Equation" r:id="rId41" imgW="203040" imgH="1774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9113" y="2540000"/>
                          <a:ext cx="434975" cy="373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52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1985367"/>
                </p:ext>
              </p:extLst>
            </p:nvPr>
          </p:nvGraphicFramePr>
          <p:xfrm>
            <a:off x="6502400" y="3089275"/>
            <a:ext cx="35242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47" name="Equation" r:id="rId43" imgW="164880" imgH="228600" progId="Equation.3">
                    <p:embed/>
                  </p:oleObj>
                </mc:Choice>
                <mc:Fallback>
                  <p:oleObj name="Equation" r:id="rId43" imgW="164880" imgH="228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2400" y="3089275"/>
                          <a:ext cx="352425" cy="479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53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8121943"/>
                </p:ext>
              </p:extLst>
            </p:nvPr>
          </p:nvGraphicFramePr>
          <p:xfrm>
            <a:off x="5399088" y="1541463"/>
            <a:ext cx="11684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48" name="Equation" r:id="rId45" imgW="545760" imgH="215640" progId="Equation.3">
                    <p:embed/>
                  </p:oleObj>
                </mc:Choice>
                <mc:Fallback>
                  <p:oleObj name="Equation" r:id="rId45" imgW="54576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9088" y="1541463"/>
                          <a:ext cx="1168400" cy="454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54" name="AutoShape 38"/>
            <p:cNvSpPr>
              <a:spLocks noChangeArrowheads="1"/>
            </p:cNvSpPr>
            <p:nvPr/>
          </p:nvSpPr>
          <p:spPr bwMode="auto">
            <a:xfrm>
              <a:off x="4067175" y="2549525"/>
              <a:ext cx="1009650" cy="71913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589906"/>
                </p:ext>
              </p:extLst>
            </p:nvPr>
          </p:nvGraphicFramePr>
          <p:xfrm>
            <a:off x="5368850" y="2439169"/>
            <a:ext cx="37147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49" name="公式" r:id="rId47" imgW="164880" imgH="215640" progId="Equation.3">
                    <p:embed/>
                  </p:oleObj>
                </mc:Choice>
                <mc:Fallback>
                  <p:oleObj name="公式" r:id="rId47" imgW="164880" imgH="215640" progId="Equation.3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8850" y="2439169"/>
                          <a:ext cx="371475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500862"/>
                </p:ext>
              </p:extLst>
            </p:nvPr>
          </p:nvGraphicFramePr>
          <p:xfrm>
            <a:off x="5364088" y="2780928"/>
            <a:ext cx="363537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50" name="公式" r:id="rId49" imgW="152280" imgH="215640" progId="Equation.3">
                    <p:embed/>
                  </p:oleObj>
                </mc:Choice>
                <mc:Fallback>
                  <p:oleObj name="公式" r:id="rId49" imgW="152280" imgH="215640" progId="Equation.3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088" y="2780928"/>
                          <a:ext cx="363537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902887"/>
              </p:ext>
            </p:extLst>
          </p:nvPr>
        </p:nvGraphicFramePr>
        <p:xfrm>
          <a:off x="7037388" y="6233887"/>
          <a:ext cx="1999108" cy="51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51" name="公式" r:id="rId51" imgW="863280" imgH="228600" progId="Equation.3">
                  <p:embed/>
                </p:oleObj>
              </mc:Choice>
              <mc:Fallback>
                <p:oleObj name="公式" r:id="rId51" imgW="86328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6233887"/>
                        <a:ext cx="1999108" cy="51448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6" grpId="0"/>
      <p:bldP spid="188455" grpId="0"/>
      <p:bldP spid="188456" grpId="0"/>
      <p:bldP spid="1884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2700338" y="420688"/>
          <a:ext cx="1311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59" name="公式" r:id="rId3" imgW="520560" imgH="203040" progId="Equation.3">
                  <p:embed/>
                </p:oleObj>
              </mc:Choice>
              <mc:Fallback>
                <p:oleObj name="公式" r:id="rId3" imgW="5205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0688"/>
                        <a:ext cx="13112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042988" y="420688"/>
          <a:ext cx="9906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0" name="Equation" r:id="rId5" imgW="406080" imgH="228600" progId="Equation.3">
                  <p:embed/>
                </p:oleObj>
              </mc:Choice>
              <mc:Fallback>
                <p:oleObj name="Equation" r:id="rId5" imgW="406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0688"/>
                        <a:ext cx="99060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538163" y="404813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当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1978025" y="404813"/>
            <a:ext cx="865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时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,</a:t>
            </a:r>
          </a:p>
        </p:txBody>
      </p:sp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5364163" y="115888"/>
          <a:ext cx="37004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1" name="Equation" r:id="rId7" imgW="1841400" imgH="507960" progId="Equation.DSMT4">
                  <p:embed/>
                </p:oleObj>
              </mc:Choice>
              <mc:Fallback>
                <p:oleObj name="Equation" r:id="rId7" imgW="184140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5888"/>
                        <a:ext cx="3700462" cy="998537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2" name="Object 8"/>
          <p:cNvGraphicFramePr>
            <a:graphicFrameLocks noChangeAspect="1"/>
          </p:cNvGraphicFramePr>
          <p:nvPr/>
        </p:nvGraphicFramePr>
        <p:xfrm>
          <a:off x="4932363" y="1160463"/>
          <a:ext cx="417353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2" name="Equation" r:id="rId9" imgW="1917360" imgH="507960" progId="Equation.DSMT4">
                  <p:embed/>
                </p:oleObj>
              </mc:Choice>
              <mc:Fallback>
                <p:oleObj name="Equation" r:id="rId9" imgW="191736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160463"/>
                        <a:ext cx="4173537" cy="1081087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0" name="Object 16"/>
          <p:cNvGraphicFramePr>
            <a:graphicFrameLocks noChangeAspect="1"/>
          </p:cNvGraphicFramePr>
          <p:nvPr/>
        </p:nvGraphicFramePr>
        <p:xfrm>
          <a:off x="2339975" y="3068638"/>
          <a:ext cx="12255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3" name="公式" r:id="rId11" imgW="558720" imgH="482400" progId="Equation.3">
                  <p:embed/>
                </p:oleObj>
              </mc:Choice>
              <mc:Fallback>
                <p:oleObj name="公式" r:id="rId11" imgW="55872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68638"/>
                        <a:ext cx="12255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1" name="Object 17"/>
          <p:cNvGraphicFramePr>
            <a:graphicFrameLocks noChangeAspect="1"/>
          </p:cNvGraphicFramePr>
          <p:nvPr/>
        </p:nvGraphicFramePr>
        <p:xfrm>
          <a:off x="2339975" y="4437063"/>
          <a:ext cx="11922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4" name="公式" r:id="rId13" imgW="558720" imgH="482400" progId="Equation.3">
                  <p:embed/>
                </p:oleObj>
              </mc:Choice>
              <mc:Fallback>
                <p:oleObj name="公式" r:id="rId13" imgW="55872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437063"/>
                        <a:ext cx="1192213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2" name="Text Box 18"/>
          <p:cNvSpPr txBox="1">
            <a:spLocks noChangeArrowheads="1"/>
          </p:cNvSpPr>
          <p:nvPr/>
        </p:nvSpPr>
        <p:spPr bwMode="auto">
          <a:xfrm>
            <a:off x="611188" y="1557338"/>
            <a:ext cx="2665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可以验证：</a:t>
            </a:r>
          </a:p>
        </p:txBody>
      </p:sp>
      <p:sp>
        <p:nvSpPr>
          <p:cNvPr id="190486" name="AutoShape 22"/>
          <p:cNvSpPr>
            <a:spLocks noChangeArrowheads="1"/>
          </p:cNvSpPr>
          <p:nvPr/>
        </p:nvSpPr>
        <p:spPr bwMode="auto">
          <a:xfrm rot="11051107">
            <a:off x="3995738" y="2693988"/>
            <a:ext cx="2665412" cy="2592387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2" grpId="0"/>
      <p:bldP spid="19048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7950" y="115888"/>
            <a:ext cx="5184775" cy="1152525"/>
          </a:xfrm>
          <a:ln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在全反射情况下，介质 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中的电磁场不为零。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5616575" y="1196975"/>
            <a:ext cx="3276600" cy="1371600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5616575" y="2568575"/>
            <a:ext cx="3276600" cy="1524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1" name="Line 5"/>
          <p:cNvSpPr>
            <a:spLocks noChangeShapeType="1"/>
          </p:cNvSpPr>
          <p:nvPr/>
        </p:nvSpPr>
        <p:spPr bwMode="auto">
          <a:xfrm flipV="1">
            <a:off x="6302375" y="2568575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>
            <a:off x="7064375" y="2568575"/>
            <a:ext cx="838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>
            <a:off x="7064375" y="1349375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V="1">
            <a:off x="6084888" y="2508250"/>
            <a:ext cx="2098675" cy="0"/>
          </a:xfrm>
          <a:prstGeom prst="line">
            <a:avLst/>
          </a:prstGeom>
          <a:noFill/>
          <a:ln w="76200">
            <a:solidFill>
              <a:srgbClr val="FF6699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9625" name="Object 9"/>
          <p:cNvGraphicFramePr>
            <a:graphicFrameLocks noChangeAspect="1"/>
          </p:cNvGraphicFramePr>
          <p:nvPr/>
        </p:nvGraphicFramePr>
        <p:xfrm>
          <a:off x="5921375" y="2949575"/>
          <a:ext cx="3746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61" name="Equation" r:id="rId3" imgW="152280" imgH="241200" progId="Equation.3">
                  <p:embed/>
                </p:oleObj>
              </mc:Choice>
              <mc:Fallback>
                <p:oleObj name="Equation" r:id="rId3" imgW="1522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2949575"/>
                        <a:ext cx="3746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6" name="Object 10"/>
          <p:cNvGraphicFramePr>
            <a:graphicFrameLocks noChangeAspect="1"/>
          </p:cNvGraphicFramePr>
          <p:nvPr/>
        </p:nvGraphicFramePr>
        <p:xfrm>
          <a:off x="7750175" y="3025775"/>
          <a:ext cx="4683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62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175" y="3025775"/>
                        <a:ext cx="4683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7" name="Oval 11"/>
          <p:cNvSpPr>
            <a:spLocks noChangeArrowheads="1"/>
          </p:cNvSpPr>
          <p:nvPr/>
        </p:nvSpPr>
        <p:spPr bwMode="auto">
          <a:xfrm>
            <a:off x="8358188" y="26289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628" name="Object 12"/>
          <p:cNvGraphicFramePr>
            <a:graphicFrameLocks noChangeAspect="1"/>
          </p:cNvGraphicFramePr>
          <p:nvPr/>
        </p:nvGraphicFramePr>
        <p:xfrm>
          <a:off x="8512175" y="2644775"/>
          <a:ext cx="2190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63" name="Equation" r:id="rId7" imgW="88560" imgH="164880" progId="Equation.3">
                  <p:embed/>
                </p:oleObj>
              </mc:Choice>
              <mc:Fallback>
                <p:oleObj name="Equation" r:id="rId7" imgW="88560" imgH="164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175" y="2644775"/>
                        <a:ext cx="21907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9" name="Oval 13"/>
          <p:cNvSpPr>
            <a:spLocks noChangeArrowheads="1"/>
          </p:cNvSpPr>
          <p:nvPr/>
        </p:nvSpPr>
        <p:spPr bwMode="auto">
          <a:xfrm>
            <a:off x="8329613" y="20193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630" name="Object 14"/>
          <p:cNvGraphicFramePr>
            <a:graphicFrameLocks noChangeAspect="1"/>
          </p:cNvGraphicFramePr>
          <p:nvPr/>
        </p:nvGraphicFramePr>
        <p:xfrm>
          <a:off x="8435975" y="2035175"/>
          <a:ext cx="3143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64" name="Equation" r:id="rId9" imgW="126720" imgH="164880" progId="Equation.3">
                  <p:embed/>
                </p:oleObj>
              </mc:Choice>
              <mc:Fallback>
                <p:oleObj name="Equation" r:id="rId9" imgW="12672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975" y="2035175"/>
                        <a:ext cx="31432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1" name="Object 15"/>
          <p:cNvGraphicFramePr>
            <a:graphicFrameLocks noChangeAspect="1"/>
          </p:cNvGraphicFramePr>
          <p:nvPr/>
        </p:nvGraphicFramePr>
        <p:xfrm>
          <a:off x="6697663" y="4148138"/>
          <a:ext cx="10842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65" name="公式" r:id="rId11" imgW="507960" imgH="228600" progId="Equation.3">
                  <p:embed/>
                </p:oleObj>
              </mc:Choice>
              <mc:Fallback>
                <p:oleObj name="公式" r:id="rId11" imgW="50796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4148138"/>
                        <a:ext cx="10842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2" name="Object 16"/>
          <p:cNvGraphicFramePr>
            <a:graphicFrameLocks noChangeAspect="1"/>
          </p:cNvGraphicFramePr>
          <p:nvPr/>
        </p:nvGraphicFramePr>
        <p:xfrm>
          <a:off x="6743700" y="2840038"/>
          <a:ext cx="2714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66" name="公式" r:id="rId13" imgW="126720" imgH="177480" progId="Equation.3">
                  <p:embed/>
                </p:oleObj>
              </mc:Choice>
              <mc:Fallback>
                <p:oleObj name="公式" r:id="rId13" imgW="12672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840038"/>
                        <a:ext cx="271463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3" name="Object 17"/>
          <p:cNvGraphicFramePr>
            <a:graphicFrameLocks noChangeAspect="1"/>
          </p:cNvGraphicFramePr>
          <p:nvPr/>
        </p:nvGraphicFramePr>
        <p:xfrm>
          <a:off x="5397500" y="0"/>
          <a:ext cx="37465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67" name="公式" r:id="rId15" imgW="1485720" imgH="507960" progId="Equation.3">
                  <p:embed/>
                </p:oleObj>
              </mc:Choice>
              <mc:Fallback>
                <p:oleObj name="公式" r:id="rId15" imgW="148572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0"/>
                        <a:ext cx="3746500" cy="12414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34" name="Rectangle 18"/>
          <p:cNvSpPr>
            <a:spLocks noChangeArrowheads="1"/>
          </p:cNvSpPr>
          <p:nvPr/>
        </p:nvSpPr>
        <p:spPr bwMode="auto">
          <a:xfrm>
            <a:off x="395288" y="1341438"/>
            <a:ext cx="609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介质 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中的折射波矢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239635" name="Object 19"/>
          <p:cNvGraphicFramePr>
            <a:graphicFrameLocks noChangeAspect="1"/>
          </p:cNvGraphicFramePr>
          <p:nvPr/>
        </p:nvGraphicFramePr>
        <p:xfrm>
          <a:off x="539750" y="1989138"/>
          <a:ext cx="24511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68" name="公式" r:id="rId17" imgW="914400" imgH="215640" progId="Equation.3">
                  <p:embed/>
                </p:oleObj>
              </mc:Choice>
              <mc:Fallback>
                <p:oleObj name="公式" r:id="rId17" imgW="91440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89138"/>
                        <a:ext cx="245110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6" name="Object 20"/>
          <p:cNvGraphicFramePr>
            <a:graphicFrameLocks noChangeAspect="1"/>
          </p:cNvGraphicFramePr>
          <p:nvPr/>
        </p:nvGraphicFramePr>
        <p:xfrm>
          <a:off x="3305175" y="1989138"/>
          <a:ext cx="17716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69" name="公式" r:id="rId19" imgW="660240" imgH="215640" progId="Equation.3">
                  <p:embed/>
                </p:oleObj>
              </mc:Choice>
              <mc:Fallback>
                <p:oleObj name="公式" r:id="rId19" imgW="66024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1989138"/>
                        <a:ext cx="1771650" cy="566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37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34925" y="2708275"/>
            <a:ext cx="5761038" cy="9144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FF0066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在全反射的情况下，波矢的边值关系仍然成立， </a:t>
            </a:r>
          </a:p>
        </p:txBody>
      </p:sp>
      <p:graphicFrame>
        <p:nvGraphicFramePr>
          <p:cNvPr id="239638" name="Object 22"/>
          <p:cNvGraphicFramePr>
            <a:graphicFrameLocks noChangeAspect="1"/>
          </p:cNvGraphicFramePr>
          <p:nvPr/>
        </p:nvGraphicFramePr>
        <p:xfrm>
          <a:off x="1042988" y="3933825"/>
          <a:ext cx="2895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0" r:id="rId21" imgW="1155700" imgH="228600" progId="Equation.3">
                  <p:embed/>
                </p:oleObj>
              </mc:Choice>
              <mc:Fallback>
                <p:oleObj r:id="rId21" imgW="11557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33825"/>
                        <a:ext cx="2895600" cy="554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9" name="Object 23"/>
          <p:cNvGraphicFramePr>
            <a:graphicFrameLocks noChangeAspect="1"/>
          </p:cNvGraphicFramePr>
          <p:nvPr/>
        </p:nvGraphicFramePr>
        <p:xfrm>
          <a:off x="250825" y="4797425"/>
          <a:ext cx="889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1" name="公式" r:id="rId23" imgW="406080" imgH="215640" progId="Equation.3">
                  <p:embed/>
                </p:oleObj>
              </mc:Choice>
              <mc:Fallback>
                <p:oleObj name="公式" r:id="rId23" imgW="40608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97425"/>
                        <a:ext cx="8890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0" name="Object 24"/>
          <p:cNvGraphicFramePr>
            <a:graphicFrameLocks noChangeAspect="1"/>
          </p:cNvGraphicFramePr>
          <p:nvPr/>
        </p:nvGraphicFramePr>
        <p:xfrm>
          <a:off x="3490913" y="4724400"/>
          <a:ext cx="27209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2" name="公式" r:id="rId25" imgW="1244520" imgH="279360" progId="Equation.3">
                  <p:embed/>
                </p:oleObj>
              </mc:Choice>
              <mc:Fallback>
                <p:oleObj name="公式" r:id="rId25" imgW="124452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4724400"/>
                        <a:ext cx="27209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432455"/>
              </p:ext>
            </p:extLst>
          </p:nvPr>
        </p:nvGraphicFramePr>
        <p:xfrm>
          <a:off x="6200775" y="4724400"/>
          <a:ext cx="2470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3" name="公式" r:id="rId27" imgW="1130040" imgH="279360" progId="Equation.3">
                  <p:embed/>
                </p:oleObj>
              </mc:Choice>
              <mc:Fallback>
                <p:oleObj name="公式" r:id="rId27" imgW="113004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4724400"/>
                        <a:ext cx="247015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2" name="Object 26"/>
          <p:cNvGraphicFramePr>
            <a:graphicFrameLocks noChangeAspect="1"/>
          </p:cNvGraphicFramePr>
          <p:nvPr/>
        </p:nvGraphicFramePr>
        <p:xfrm>
          <a:off x="1187450" y="4724400"/>
          <a:ext cx="23320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4" name="公式" r:id="rId29" imgW="1066680" imgH="304560" progId="Equation.3">
                  <p:embed/>
                </p:oleObj>
              </mc:Choice>
              <mc:Fallback>
                <p:oleObj name="公式" r:id="rId29" imgW="1066680" imgH="304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4400"/>
                        <a:ext cx="23320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43" name="Rectangle 27"/>
          <p:cNvSpPr>
            <a:spLocks noChangeArrowheads="1"/>
          </p:cNvSpPr>
          <p:nvPr/>
        </p:nvSpPr>
        <p:spPr bwMode="auto">
          <a:xfrm>
            <a:off x="323850" y="5416550"/>
            <a:ext cx="44640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  <a:cs typeface="Times New Roman" pitchFamily="18" charset="0"/>
              </a:rPr>
              <a:t>Z</a:t>
            </a:r>
            <a:r>
              <a:rPr lang="zh-CN" altLang="en-US" sz="2800">
                <a:latin typeface="黑体" pitchFamily="2" charset="-122"/>
                <a:ea typeface="黑体" pitchFamily="2" charset="-122"/>
                <a:cs typeface="Times New Roman" pitchFamily="18" charset="0"/>
              </a:rPr>
              <a:t>分量则为一个纯虚数</a:t>
            </a:r>
          </a:p>
        </p:txBody>
      </p:sp>
      <p:graphicFrame>
        <p:nvGraphicFramePr>
          <p:cNvPr id="239644" name="Object 28"/>
          <p:cNvGraphicFramePr>
            <a:graphicFrameLocks noChangeAspect="1"/>
          </p:cNvGraphicFramePr>
          <p:nvPr/>
        </p:nvGraphicFramePr>
        <p:xfrm>
          <a:off x="827088" y="6092825"/>
          <a:ext cx="13144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5" name="公式" r:id="rId31" imgW="571320" imgH="215640" progId="Equation.3">
                  <p:embed/>
                </p:oleObj>
              </mc:Choice>
              <mc:Fallback>
                <p:oleObj name="公式" r:id="rId31" imgW="57132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092825"/>
                        <a:ext cx="13144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5" name="Object 29"/>
          <p:cNvGraphicFramePr>
            <a:graphicFrameLocks noChangeAspect="1"/>
          </p:cNvGraphicFramePr>
          <p:nvPr/>
        </p:nvGraphicFramePr>
        <p:xfrm>
          <a:off x="2627313" y="5949950"/>
          <a:ext cx="283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6" name="公式" r:id="rId33" imgW="1231560" imgH="279360" progId="Equation.3">
                  <p:embed/>
                </p:oleObj>
              </mc:Choice>
              <mc:Fallback>
                <p:oleObj name="公式" r:id="rId33" imgW="123156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949950"/>
                        <a:ext cx="2832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6" name="Object 30"/>
          <p:cNvGraphicFramePr>
            <a:graphicFrameLocks noChangeAspect="1"/>
          </p:cNvGraphicFramePr>
          <p:nvPr/>
        </p:nvGraphicFramePr>
        <p:xfrm>
          <a:off x="7524750" y="3573463"/>
          <a:ext cx="1168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7" name="Equation" r:id="rId35" imgW="545760" imgH="215640" progId="Equation.3">
                  <p:embed/>
                </p:oleObj>
              </mc:Choice>
              <mc:Fallback>
                <p:oleObj name="Equation" r:id="rId35" imgW="545760" imgH="215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573463"/>
                        <a:ext cx="11684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7" name="Object 31"/>
          <p:cNvGraphicFramePr>
            <a:graphicFrameLocks noChangeAspect="1"/>
          </p:cNvGraphicFramePr>
          <p:nvPr/>
        </p:nvGraphicFramePr>
        <p:xfrm>
          <a:off x="7164388" y="1412875"/>
          <a:ext cx="2809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8" name="公式" r:id="rId37" imgW="114120" imgH="126720" progId="Equation.3">
                  <p:embed/>
                </p:oleObj>
              </mc:Choice>
              <mc:Fallback>
                <p:oleObj name="公式" r:id="rId37" imgW="114120" imgH="1267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412875"/>
                        <a:ext cx="280987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8" name="Object 32"/>
          <p:cNvGraphicFramePr>
            <a:graphicFrameLocks noChangeAspect="1"/>
          </p:cNvGraphicFramePr>
          <p:nvPr/>
        </p:nvGraphicFramePr>
        <p:xfrm>
          <a:off x="7812088" y="2154238"/>
          <a:ext cx="31273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9" name="公式" r:id="rId39" imgW="126720" imgH="139680" progId="Equation.3">
                  <p:embed/>
                </p:oleObj>
              </mc:Choice>
              <mc:Fallback>
                <p:oleObj name="公式" r:id="rId39" imgW="126720" imgH="1396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2154238"/>
                        <a:ext cx="312737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836305"/>
              </p:ext>
            </p:extLst>
          </p:nvPr>
        </p:nvGraphicFramePr>
        <p:xfrm>
          <a:off x="7092280" y="6299026"/>
          <a:ext cx="19986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80" name="公式" r:id="rId41" imgW="863280" imgH="228600" progId="Equation.3">
                  <p:embed/>
                </p:oleObj>
              </mc:Choice>
              <mc:Fallback>
                <p:oleObj name="公式" r:id="rId41" imgW="863280" imgH="2286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6299026"/>
                        <a:ext cx="1998662" cy="514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9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34" grpId="0" build="p"/>
      <p:bldP spid="239637" grpId="0"/>
      <p:bldP spid="2396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023938" y="17732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latin typeface="Times New Roman" pitchFamily="18" charset="0"/>
            </a:endParaRPr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4149725"/>
            <a:ext cx="8532813" cy="12969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它表示沿 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方向传播、振幅沿 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z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轴衰减的时谐波；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250825" y="4914900"/>
            <a:ext cx="8497888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这种时谐波只存在于界面附近一薄层内，该薄层的厚度在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1~2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个 </a:t>
            </a:r>
            <a:r>
              <a:rPr lang="zh-CN" altLang="en-US" sz="2800">
                <a:latin typeface="黑体" pitchFamily="2" charset="-122"/>
                <a:ea typeface="黑体" pitchFamily="2" charset="-122"/>
                <a:sym typeface="Symbol" pitchFamily="18" charset="2"/>
              </a:rPr>
              <a:t>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的线度内。</a:t>
            </a:r>
          </a:p>
          <a:p>
            <a:pPr marL="342900" indent="-342900"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全反射的折射波为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表面波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5616575" y="644525"/>
            <a:ext cx="3276600" cy="1225550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5616575" y="1870075"/>
            <a:ext cx="3276600" cy="12938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7" name="Line 9"/>
          <p:cNvSpPr>
            <a:spLocks noChangeShapeType="1"/>
          </p:cNvSpPr>
          <p:nvPr/>
        </p:nvSpPr>
        <p:spPr bwMode="auto">
          <a:xfrm flipV="1">
            <a:off x="6302375" y="1870075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38" name="Line 10"/>
          <p:cNvSpPr>
            <a:spLocks noChangeShapeType="1"/>
          </p:cNvSpPr>
          <p:nvPr/>
        </p:nvSpPr>
        <p:spPr bwMode="auto">
          <a:xfrm>
            <a:off x="7064375" y="1870075"/>
            <a:ext cx="838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39" name="Line 11"/>
          <p:cNvSpPr>
            <a:spLocks noChangeShapeType="1"/>
          </p:cNvSpPr>
          <p:nvPr/>
        </p:nvSpPr>
        <p:spPr bwMode="auto">
          <a:xfrm flipH="1">
            <a:off x="7058025" y="650875"/>
            <a:ext cx="6350" cy="23701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40" name="Line 12"/>
          <p:cNvSpPr>
            <a:spLocks noChangeShapeType="1"/>
          </p:cNvSpPr>
          <p:nvPr/>
        </p:nvSpPr>
        <p:spPr bwMode="auto">
          <a:xfrm flipV="1">
            <a:off x="6084888" y="1809750"/>
            <a:ext cx="2098675" cy="0"/>
          </a:xfrm>
          <a:prstGeom prst="line">
            <a:avLst/>
          </a:prstGeom>
          <a:noFill/>
          <a:ln w="76200">
            <a:solidFill>
              <a:srgbClr val="FF6699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341" name="Object 13"/>
          <p:cNvGraphicFramePr>
            <a:graphicFrameLocks noChangeAspect="1"/>
          </p:cNvGraphicFramePr>
          <p:nvPr/>
        </p:nvGraphicFramePr>
        <p:xfrm>
          <a:off x="6192838" y="2303463"/>
          <a:ext cx="3746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7" name="Equation" r:id="rId3" imgW="152280" imgH="241200" progId="Equation.3">
                  <p:embed/>
                </p:oleObj>
              </mc:Choice>
              <mc:Fallback>
                <p:oleObj name="Equation" r:id="rId3" imgW="1522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2303463"/>
                        <a:ext cx="3746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2" name="Object 14"/>
          <p:cNvGraphicFramePr>
            <a:graphicFrameLocks noChangeAspect="1"/>
          </p:cNvGraphicFramePr>
          <p:nvPr/>
        </p:nvGraphicFramePr>
        <p:xfrm>
          <a:off x="7750175" y="2327275"/>
          <a:ext cx="4683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8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175" y="2327275"/>
                        <a:ext cx="4683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3" name="Oval 15"/>
          <p:cNvSpPr>
            <a:spLocks noChangeArrowheads="1"/>
          </p:cNvSpPr>
          <p:nvPr/>
        </p:nvSpPr>
        <p:spPr bwMode="auto">
          <a:xfrm>
            <a:off x="5616575" y="19431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344" name="Object 16"/>
          <p:cNvGraphicFramePr>
            <a:graphicFrameLocks noChangeAspect="1"/>
          </p:cNvGraphicFramePr>
          <p:nvPr/>
        </p:nvGraphicFramePr>
        <p:xfrm>
          <a:off x="5770563" y="1958975"/>
          <a:ext cx="2190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9" name="Equation" r:id="rId7" imgW="88560" imgH="164880" progId="Equation.3">
                  <p:embed/>
                </p:oleObj>
              </mc:Choice>
              <mc:Fallback>
                <p:oleObj name="Equation" r:id="rId7" imgW="88560" imgH="164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1958975"/>
                        <a:ext cx="21907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5" name="Oval 17"/>
          <p:cNvSpPr>
            <a:spLocks noChangeArrowheads="1"/>
          </p:cNvSpPr>
          <p:nvPr/>
        </p:nvSpPr>
        <p:spPr bwMode="auto">
          <a:xfrm>
            <a:off x="5588000" y="13335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346" name="Object 18"/>
          <p:cNvGraphicFramePr>
            <a:graphicFrameLocks noChangeAspect="1"/>
          </p:cNvGraphicFramePr>
          <p:nvPr/>
        </p:nvGraphicFramePr>
        <p:xfrm>
          <a:off x="5694363" y="1349375"/>
          <a:ext cx="3143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0" name="Equation" r:id="rId9" imgW="126720" imgH="164880" progId="Equation.3">
                  <p:embed/>
                </p:oleObj>
              </mc:Choice>
              <mc:Fallback>
                <p:oleObj name="Equation" r:id="rId9" imgW="126720" imgH="164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1349375"/>
                        <a:ext cx="31432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7" name="Object 19"/>
          <p:cNvGraphicFramePr>
            <a:graphicFrameLocks noChangeAspect="1"/>
          </p:cNvGraphicFramePr>
          <p:nvPr/>
        </p:nvGraphicFramePr>
        <p:xfrm>
          <a:off x="6697663" y="3236913"/>
          <a:ext cx="10842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1" name="公式" r:id="rId11" imgW="507960" imgH="228600" progId="Equation.3">
                  <p:embed/>
                </p:oleObj>
              </mc:Choice>
              <mc:Fallback>
                <p:oleObj name="公式" r:id="rId11" imgW="50796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3236913"/>
                        <a:ext cx="10842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8" name="Object 20"/>
          <p:cNvGraphicFramePr>
            <a:graphicFrameLocks noChangeAspect="1"/>
          </p:cNvGraphicFramePr>
          <p:nvPr/>
        </p:nvGraphicFramePr>
        <p:xfrm>
          <a:off x="6743700" y="2141538"/>
          <a:ext cx="2714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2" name="公式" r:id="rId13" imgW="126720" imgH="177480" progId="Equation.3">
                  <p:embed/>
                </p:oleObj>
              </mc:Choice>
              <mc:Fallback>
                <p:oleObj name="公式" r:id="rId13" imgW="126720" imgH="177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141538"/>
                        <a:ext cx="271463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9" name="Line 21"/>
          <p:cNvSpPr>
            <a:spLocks noChangeShapeType="1"/>
          </p:cNvSpPr>
          <p:nvPr/>
        </p:nvSpPr>
        <p:spPr bwMode="auto">
          <a:xfrm>
            <a:off x="7058025" y="1871663"/>
            <a:ext cx="18002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350" name="Object 22"/>
          <p:cNvGraphicFramePr>
            <a:graphicFrameLocks noChangeAspect="1"/>
          </p:cNvGraphicFramePr>
          <p:nvPr/>
        </p:nvGraphicFramePr>
        <p:xfrm>
          <a:off x="8497888" y="1511300"/>
          <a:ext cx="3127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3" name="公式" r:id="rId15" imgW="126720" imgH="139680" progId="Equation.3">
                  <p:embed/>
                </p:oleObj>
              </mc:Choice>
              <mc:Fallback>
                <p:oleObj name="公式" r:id="rId15" imgW="126720" imgH="139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7888" y="1511300"/>
                        <a:ext cx="312737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51" name="Object 23"/>
          <p:cNvGraphicFramePr>
            <a:graphicFrameLocks noChangeAspect="1"/>
          </p:cNvGraphicFramePr>
          <p:nvPr/>
        </p:nvGraphicFramePr>
        <p:xfrm>
          <a:off x="7216775" y="730250"/>
          <a:ext cx="2809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4" name="公式" r:id="rId17" imgW="114120" imgH="126720" progId="Equation.3">
                  <p:embed/>
                </p:oleObj>
              </mc:Choice>
              <mc:Fallback>
                <p:oleObj name="公式" r:id="rId17" imgW="114120" imgH="1267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775" y="730250"/>
                        <a:ext cx="280988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52" name="Object 24"/>
          <p:cNvGraphicFramePr>
            <a:graphicFrameLocks noChangeAspect="1"/>
          </p:cNvGraphicFramePr>
          <p:nvPr/>
        </p:nvGraphicFramePr>
        <p:xfrm>
          <a:off x="971550" y="693738"/>
          <a:ext cx="4191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5" r:id="rId19" imgW="1993900" imgH="254000" progId="Equation.3">
                  <p:embed/>
                </p:oleObj>
              </mc:Choice>
              <mc:Fallback>
                <p:oleObj r:id="rId19" imgW="1993900" imgH="254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3738"/>
                        <a:ext cx="4191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53" name="Object 25"/>
          <p:cNvGraphicFramePr>
            <a:graphicFrameLocks noChangeAspect="1"/>
          </p:cNvGraphicFramePr>
          <p:nvPr/>
        </p:nvGraphicFramePr>
        <p:xfrm>
          <a:off x="1476375" y="1558925"/>
          <a:ext cx="30972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6" name="Equation" r:id="rId21" imgW="1333440" imgH="253800" progId="Equation.3">
                  <p:embed/>
                </p:oleObj>
              </mc:Choice>
              <mc:Fallback>
                <p:oleObj name="Equation" r:id="rId21" imgW="1333440" imgH="253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558925"/>
                        <a:ext cx="3097213" cy="5794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54" name="Object 26"/>
          <p:cNvGraphicFramePr>
            <a:graphicFrameLocks noChangeAspect="1"/>
          </p:cNvGraphicFramePr>
          <p:nvPr/>
        </p:nvGraphicFramePr>
        <p:xfrm>
          <a:off x="1042988" y="2566988"/>
          <a:ext cx="39608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7" name="公式" r:id="rId23" imgW="1688760" imgH="253800" progId="Equation.3">
                  <p:embed/>
                </p:oleObj>
              </mc:Choice>
              <mc:Fallback>
                <p:oleObj name="公式" r:id="rId23" imgW="1688760" imgH="253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6988"/>
                        <a:ext cx="39608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55" name="AutoShape 27"/>
          <p:cNvSpPr>
            <a:spLocks noChangeArrowheads="1"/>
          </p:cNvSpPr>
          <p:nvPr/>
        </p:nvSpPr>
        <p:spPr bwMode="auto">
          <a:xfrm>
            <a:off x="468313" y="909638"/>
            <a:ext cx="431800" cy="2447925"/>
          </a:xfrm>
          <a:prstGeom prst="curvedRightArrow">
            <a:avLst>
              <a:gd name="adj1" fmla="val 113382"/>
              <a:gd name="adj2" fmla="val 22676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56" name="Oval 28"/>
          <p:cNvSpPr>
            <a:spLocks noChangeArrowheads="1"/>
          </p:cNvSpPr>
          <p:nvPr/>
        </p:nvSpPr>
        <p:spPr bwMode="auto">
          <a:xfrm>
            <a:off x="2482850" y="2422525"/>
            <a:ext cx="1225550" cy="863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7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7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 build="p"/>
      <p:bldP spid="227355" grpId="0" animBg="1"/>
      <p:bldP spid="2273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6" name="Object 26"/>
          <p:cNvGraphicFramePr>
            <a:graphicFrameLocks noChangeAspect="1"/>
          </p:cNvGraphicFramePr>
          <p:nvPr/>
        </p:nvGraphicFramePr>
        <p:xfrm>
          <a:off x="6732588" y="0"/>
          <a:ext cx="24114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8" r:id="rId3" imgW="1129810" imgH="266584" progId="Equation.3">
                  <p:embed/>
                </p:oleObj>
              </mc:Choice>
              <mc:Fallback>
                <p:oleObj r:id="rId3" imgW="1129810" imgH="26658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0"/>
                        <a:ext cx="2411412" cy="5556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7" name="Object 27"/>
          <p:cNvGraphicFramePr>
            <a:graphicFrameLocks noChangeAspect="1"/>
          </p:cNvGraphicFramePr>
          <p:nvPr/>
        </p:nvGraphicFramePr>
        <p:xfrm>
          <a:off x="6858000" y="663575"/>
          <a:ext cx="228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9" r:id="rId5" imgW="1016000" imgH="241300" progId="Equation.3">
                  <p:embed/>
                </p:oleObj>
              </mc:Choice>
              <mc:Fallback>
                <p:oleObj r:id="rId5" imgW="1016000" imgH="241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663575"/>
                        <a:ext cx="2286000" cy="5334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8" name="Object 28"/>
          <p:cNvGraphicFramePr>
            <a:graphicFrameLocks noChangeAspect="1"/>
          </p:cNvGraphicFramePr>
          <p:nvPr/>
        </p:nvGraphicFramePr>
        <p:xfrm>
          <a:off x="6705600" y="1317625"/>
          <a:ext cx="24384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0" r:id="rId7" imgW="1091726" imgH="241195" progId="Equation.3">
                  <p:embed/>
                </p:oleObj>
              </mc:Choice>
              <mc:Fallback>
                <p:oleObj r:id="rId7" imgW="1091726" imgH="24119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317625"/>
                        <a:ext cx="2438400" cy="5270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9" name="Object 29"/>
          <p:cNvGraphicFramePr>
            <a:graphicFrameLocks noChangeAspect="1"/>
          </p:cNvGraphicFramePr>
          <p:nvPr/>
        </p:nvGraphicFramePr>
        <p:xfrm>
          <a:off x="6477000" y="2000250"/>
          <a:ext cx="2667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1" r:id="rId9" imgW="1231366" imgH="266584" progId="Equation.3">
                  <p:embed/>
                </p:oleObj>
              </mc:Choice>
              <mc:Fallback>
                <p:oleObj r:id="rId9" imgW="1231366" imgH="26658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000250"/>
                        <a:ext cx="2667000" cy="5651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0" name="Object 30"/>
          <p:cNvGraphicFramePr>
            <a:graphicFrameLocks noChangeAspect="1"/>
          </p:cNvGraphicFramePr>
          <p:nvPr/>
        </p:nvGraphicFramePr>
        <p:xfrm>
          <a:off x="992188" y="484188"/>
          <a:ext cx="3940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2" name="Equation" r:id="rId11" imgW="1892160" imgH="304560" progId="Equation.DSMT4">
                  <p:embed/>
                </p:oleObj>
              </mc:Choice>
              <mc:Fallback>
                <p:oleObj name="Equation" r:id="rId11" imgW="1892160" imgH="30456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484188"/>
                        <a:ext cx="39401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1" name="Object 31"/>
          <p:cNvGraphicFramePr>
            <a:graphicFrameLocks noChangeAspect="1"/>
          </p:cNvGraphicFramePr>
          <p:nvPr/>
        </p:nvGraphicFramePr>
        <p:xfrm>
          <a:off x="914400" y="2746375"/>
          <a:ext cx="42338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3" name="Equation" r:id="rId13" imgW="1955520" imgH="253800" progId="Equation.DSMT4">
                  <p:embed/>
                </p:oleObj>
              </mc:Choice>
              <mc:Fallback>
                <p:oleObj name="Equation" r:id="rId13" imgW="1955520" imgH="2538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6375"/>
                        <a:ext cx="42338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0" name="Object 40"/>
          <p:cNvGraphicFramePr>
            <a:graphicFrameLocks noChangeAspect="1"/>
          </p:cNvGraphicFramePr>
          <p:nvPr/>
        </p:nvGraphicFramePr>
        <p:xfrm>
          <a:off x="941388" y="1196975"/>
          <a:ext cx="4110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4" name="Equation" r:id="rId15" imgW="1841400" imgH="253800" progId="Equation.DSMT4">
                  <p:embed/>
                </p:oleObj>
              </mc:Choice>
              <mc:Fallback>
                <p:oleObj name="Equation" r:id="rId15" imgW="1841400" imgH="2538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1196975"/>
                        <a:ext cx="41100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971550" y="3716338"/>
            <a:ext cx="7345363" cy="1296987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对于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时谐电磁波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，上述的四个边界条件并非完全独立；</a:t>
            </a:r>
          </a:p>
        </p:txBody>
      </p:sp>
      <p:graphicFrame>
        <p:nvGraphicFramePr>
          <p:cNvPr id="92203" name="Object 43"/>
          <p:cNvGraphicFramePr>
            <a:graphicFrameLocks noChangeAspect="1"/>
          </p:cNvGraphicFramePr>
          <p:nvPr/>
        </p:nvGraphicFramePr>
        <p:xfrm>
          <a:off x="962025" y="1916113"/>
          <a:ext cx="4114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5" name="Equation" r:id="rId17" imgW="1828800" imgH="304560" progId="Equation.DSMT4">
                  <p:embed/>
                </p:oleObj>
              </mc:Choice>
              <mc:Fallback>
                <p:oleObj name="Equation" r:id="rId17" imgW="1828800" imgH="30456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916113"/>
                        <a:ext cx="41148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6" name="Rectangle 46"/>
          <p:cNvSpPr>
            <a:spLocks noChangeArrowheads="1"/>
          </p:cNvSpPr>
          <p:nvPr/>
        </p:nvSpPr>
        <p:spPr bwMode="auto">
          <a:xfrm>
            <a:off x="971550" y="5300663"/>
            <a:ext cx="7345363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如果入射波为时谐平面波，则反射波和折射波也为时谐平面波。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3779912" y="1196752"/>
            <a:ext cx="1368152" cy="648072"/>
          </a:xfrm>
          <a:prstGeom prst="ellipse">
            <a:avLst/>
          </a:prstGeom>
          <a:noFill/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3707904" y="2708920"/>
            <a:ext cx="1584176" cy="648072"/>
          </a:xfrm>
          <a:prstGeom prst="ellipse">
            <a:avLst/>
          </a:prstGeom>
          <a:noFill/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2" grpId="0" build="p"/>
      <p:bldP spid="92206" grpId="0" build="p"/>
      <p:bldP spid="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258888" y="2657475"/>
          <a:ext cx="3832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5" name="公式" r:id="rId3" imgW="1701720" imgH="253800" progId="Equation.3">
                  <p:embed/>
                </p:oleObj>
              </mc:Choice>
              <mc:Fallback>
                <p:oleObj name="公式" r:id="rId3" imgW="170172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57475"/>
                        <a:ext cx="38322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258888" y="4221163"/>
          <a:ext cx="38465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6" name="公式" r:id="rId5" imgW="1828800" imgH="253800" progId="Equation.3">
                  <p:embed/>
                </p:oleObj>
              </mc:Choice>
              <mc:Fallback>
                <p:oleObj name="公式" r:id="rId5" imgW="182880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21163"/>
                        <a:ext cx="38465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258888" y="5794375"/>
          <a:ext cx="4162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7" r:id="rId7" imgW="1993900" imgH="254000" progId="Equation.3">
                  <p:embed/>
                </p:oleObj>
              </mc:Choice>
              <mc:Fallback>
                <p:oleObj r:id="rId7" imgW="19939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94375"/>
                        <a:ext cx="4162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5651500" y="188913"/>
            <a:ext cx="3276600" cy="13716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5651500" y="1560513"/>
            <a:ext cx="3276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 flipV="1">
            <a:off x="6413500" y="1560513"/>
            <a:ext cx="685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7099300" y="1560513"/>
            <a:ext cx="60960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7099300" y="341313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V="1">
            <a:off x="7099300" y="1179513"/>
            <a:ext cx="838200" cy="381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4225" name="Object 17"/>
          <p:cNvGraphicFramePr>
            <a:graphicFrameLocks noChangeAspect="1"/>
          </p:cNvGraphicFramePr>
          <p:nvPr/>
        </p:nvGraphicFramePr>
        <p:xfrm>
          <a:off x="5956300" y="2322513"/>
          <a:ext cx="3746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8" name="Equation" r:id="rId9" imgW="152280" imgH="241200" progId="Equation.3">
                  <p:embed/>
                </p:oleObj>
              </mc:Choice>
              <mc:Fallback>
                <p:oleObj name="Equation" r:id="rId9" imgW="15228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22513"/>
                        <a:ext cx="3746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/>
          <p:cNvGraphicFramePr>
            <a:graphicFrameLocks noChangeAspect="1"/>
          </p:cNvGraphicFramePr>
          <p:nvPr/>
        </p:nvGraphicFramePr>
        <p:xfrm>
          <a:off x="7708900" y="2170113"/>
          <a:ext cx="4683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9" name="Equation" r:id="rId11" imgW="190440" imgH="241200" progId="Equation.3">
                  <p:embed/>
                </p:oleObj>
              </mc:Choice>
              <mc:Fallback>
                <p:oleObj name="Equation" r:id="rId11" imgW="19044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2170113"/>
                        <a:ext cx="468313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/>
          <p:cNvGraphicFramePr>
            <a:graphicFrameLocks noChangeAspect="1"/>
          </p:cNvGraphicFramePr>
          <p:nvPr/>
        </p:nvGraphicFramePr>
        <p:xfrm>
          <a:off x="7785100" y="569913"/>
          <a:ext cx="5937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0" name="Equation" r:id="rId13" imgW="241200" imgH="241200" progId="Equation.3">
                  <p:embed/>
                </p:oleObj>
              </mc:Choice>
              <mc:Fallback>
                <p:oleObj name="Equation" r:id="rId13" imgW="24120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569913"/>
                        <a:ext cx="59372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8" name="Oval 20"/>
          <p:cNvSpPr>
            <a:spLocks noChangeArrowheads="1"/>
          </p:cNvSpPr>
          <p:nvPr/>
        </p:nvSpPr>
        <p:spPr bwMode="auto">
          <a:xfrm>
            <a:off x="8393113" y="162083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229" name="Object 21"/>
          <p:cNvGraphicFramePr>
            <a:graphicFrameLocks noChangeAspect="1"/>
          </p:cNvGraphicFramePr>
          <p:nvPr/>
        </p:nvGraphicFramePr>
        <p:xfrm>
          <a:off x="8547100" y="1636713"/>
          <a:ext cx="2190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1" name="Equation" r:id="rId15" imgW="88560" imgH="164880" progId="Equation.3">
                  <p:embed/>
                </p:oleObj>
              </mc:Choice>
              <mc:Fallback>
                <p:oleObj name="Equation" r:id="rId15" imgW="88560" imgH="1648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7100" y="1636713"/>
                        <a:ext cx="21907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0" name="Oval 22"/>
          <p:cNvSpPr>
            <a:spLocks noChangeArrowheads="1"/>
          </p:cNvSpPr>
          <p:nvPr/>
        </p:nvSpPr>
        <p:spPr bwMode="auto">
          <a:xfrm>
            <a:off x="8364538" y="108743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231" name="Object 23"/>
          <p:cNvGraphicFramePr>
            <a:graphicFrameLocks noChangeAspect="1"/>
          </p:cNvGraphicFramePr>
          <p:nvPr/>
        </p:nvGraphicFramePr>
        <p:xfrm>
          <a:off x="8470900" y="1103313"/>
          <a:ext cx="3143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2" name="Equation" r:id="rId17" imgW="126720" imgH="164880" progId="Equation.3">
                  <p:embed/>
                </p:oleObj>
              </mc:Choice>
              <mc:Fallback>
                <p:oleObj name="Equation" r:id="rId17" imgW="126720" imgH="164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900" y="1103313"/>
                        <a:ext cx="31432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2" name="Object 24"/>
          <p:cNvGraphicFramePr>
            <a:graphicFrameLocks noChangeAspect="1"/>
          </p:cNvGraphicFramePr>
          <p:nvPr/>
        </p:nvGraphicFramePr>
        <p:xfrm>
          <a:off x="7121525" y="1111250"/>
          <a:ext cx="4349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3" name="Equation" r:id="rId19" imgW="203040" imgH="177480" progId="Equation.3">
                  <p:embed/>
                </p:oleObj>
              </mc:Choice>
              <mc:Fallback>
                <p:oleObj name="Equation" r:id="rId19" imgW="20304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525" y="1111250"/>
                        <a:ext cx="434975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3" name="Object 25"/>
          <p:cNvGraphicFramePr>
            <a:graphicFrameLocks noChangeAspect="1"/>
          </p:cNvGraphicFramePr>
          <p:nvPr/>
        </p:nvGraphicFramePr>
        <p:xfrm>
          <a:off x="6718300" y="2017713"/>
          <a:ext cx="2714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4" name="Equation" r:id="rId21" imgW="126720" imgH="177480" progId="Equation.3">
                  <p:embed/>
                </p:oleObj>
              </mc:Choice>
              <mc:Fallback>
                <p:oleObj name="Equation" r:id="rId21" imgW="126720" imgH="177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2017713"/>
                        <a:ext cx="271463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566738" y="1916113"/>
            <a:ext cx="170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入射波： </a:t>
            </a:r>
          </a:p>
        </p:txBody>
      </p:sp>
      <p:sp>
        <p:nvSpPr>
          <p:cNvPr id="94237" name="Text Box 29"/>
          <p:cNvSpPr txBox="1">
            <a:spLocks noChangeArrowheads="1"/>
          </p:cNvSpPr>
          <p:nvPr/>
        </p:nvSpPr>
        <p:spPr bwMode="auto">
          <a:xfrm>
            <a:off x="539750" y="3414713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反射波： </a:t>
            </a:r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539750" y="499745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折射波： </a:t>
            </a:r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323850" y="246063"/>
            <a:ext cx="208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入射面：</a:t>
            </a:r>
            <a:endParaRPr lang="zh-CN" altLang="en-US" sz="280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39750" y="965200"/>
            <a:ext cx="568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/>
                <a:ea typeface="黑体" pitchFamily="2" charset="-122"/>
              </a:rPr>
              <a:t>——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入射波矢和面法线构成的面</a:t>
            </a:r>
          </a:p>
        </p:txBody>
      </p:sp>
      <p:sp>
        <p:nvSpPr>
          <p:cNvPr id="94241" name="Line 33"/>
          <p:cNvSpPr>
            <a:spLocks noChangeShapeType="1"/>
          </p:cNvSpPr>
          <p:nvPr/>
        </p:nvSpPr>
        <p:spPr bwMode="auto">
          <a:xfrm>
            <a:off x="7092950" y="26035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942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6" grpId="0"/>
      <p:bldP spid="94237" grpId="0"/>
      <p:bldP spid="94238" grpId="0"/>
      <p:bldP spid="94239" grpId="0"/>
      <p:bldP spid="94240" grpId="0"/>
      <p:bldP spid="942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250825" y="1695450"/>
          <a:ext cx="71326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1" name="公式" r:id="rId3" imgW="3377880" imgH="317160" progId="Equation.3">
                  <p:embed/>
                </p:oleObj>
              </mc:Choice>
              <mc:Fallback>
                <p:oleObj name="公式" r:id="rId3" imgW="337788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95450"/>
                        <a:ext cx="7132638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95288" y="3235325"/>
            <a:ext cx="768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在分界面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上（</a:t>
            </a:r>
            <a:r>
              <a:rPr lang="en-US" altLang="zh-CN" sz="2800" dirty="0" smtClean="0">
                <a:latin typeface="+mn-lt"/>
                <a:ea typeface="黑体" pitchFamily="2" charset="-122"/>
              </a:rPr>
              <a:t>z=0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）， </a:t>
            </a:r>
            <a:r>
              <a:rPr lang="en-US" altLang="zh-CN" sz="2800" i="1" dirty="0" err="1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 dirty="0" err="1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800" i="1" dirty="0" err="1"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是两个独立的变量，</a:t>
            </a:r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166813" y="4110038"/>
          <a:ext cx="2030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2" name="公式" r:id="rId5" imgW="749160" imgH="177480" progId="Equation.3">
                  <p:embed/>
                </p:oleObj>
              </mc:Choice>
              <mc:Fallback>
                <p:oleObj name="公式" r:id="rId5" imgW="7491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110038"/>
                        <a:ext cx="2030412" cy="4667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042988" y="4868863"/>
          <a:ext cx="24923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3" name="公式" r:id="rId7" imgW="965160" imgH="228600" progId="Equation.3">
                  <p:embed/>
                </p:oleObj>
              </mc:Choice>
              <mc:Fallback>
                <p:oleObj name="公式" r:id="rId7" imgW="9651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868863"/>
                        <a:ext cx="24923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5075238" y="3787775"/>
            <a:ext cx="4105275" cy="3025775"/>
            <a:chOff x="2928" y="2256"/>
            <a:chExt cx="2568" cy="1824"/>
          </a:xfrm>
        </p:grpSpPr>
        <p:sp>
          <p:nvSpPr>
            <p:cNvPr id="96264" name="Rectangle 8"/>
            <p:cNvSpPr>
              <a:spLocks noChangeArrowheads="1"/>
            </p:cNvSpPr>
            <p:nvPr/>
          </p:nvSpPr>
          <p:spPr bwMode="auto">
            <a:xfrm>
              <a:off x="2928" y="2256"/>
              <a:ext cx="2064" cy="8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>
              <a:off x="2928" y="3120"/>
              <a:ext cx="2064" cy="9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 flipV="1">
              <a:off x="3408" y="3120"/>
              <a:ext cx="43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Line 11"/>
            <p:cNvSpPr>
              <a:spLocks noChangeShapeType="1"/>
            </p:cNvSpPr>
            <p:nvPr/>
          </p:nvSpPr>
          <p:spPr bwMode="auto">
            <a:xfrm>
              <a:off x="3840" y="3120"/>
              <a:ext cx="384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3840" y="2352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 flipV="1">
              <a:off x="3840" y="2880"/>
              <a:ext cx="528" cy="24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6270" name="Object 14"/>
            <p:cNvGraphicFramePr>
              <a:graphicFrameLocks noChangeAspect="1"/>
            </p:cNvGraphicFramePr>
            <p:nvPr/>
          </p:nvGraphicFramePr>
          <p:xfrm>
            <a:off x="3216" y="3456"/>
            <a:ext cx="23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04" name="Equation" r:id="rId9" imgW="152280" imgH="241200" progId="Equation.3">
                    <p:embed/>
                  </p:oleObj>
                </mc:Choice>
                <mc:Fallback>
                  <p:oleObj name="Equation" r:id="rId9" imgW="15228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456"/>
                          <a:ext cx="236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1" name="Object 15"/>
            <p:cNvGraphicFramePr>
              <a:graphicFrameLocks noChangeAspect="1"/>
            </p:cNvGraphicFramePr>
            <p:nvPr/>
          </p:nvGraphicFramePr>
          <p:xfrm>
            <a:off x="4224" y="3504"/>
            <a:ext cx="29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05" name="Equation" r:id="rId11" imgW="190440" imgH="241200" progId="Equation.3">
                    <p:embed/>
                  </p:oleObj>
                </mc:Choice>
                <mc:Fallback>
                  <p:oleObj name="Equation" r:id="rId11" imgW="19044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504"/>
                          <a:ext cx="295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2" name="Object 16"/>
            <p:cNvGraphicFramePr>
              <a:graphicFrameLocks noChangeAspect="1"/>
            </p:cNvGraphicFramePr>
            <p:nvPr/>
          </p:nvGraphicFramePr>
          <p:xfrm>
            <a:off x="4272" y="2496"/>
            <a:ext cx="37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06" name="Equation" r:id="rId13" imgW="241200" imgH="241200" progId="Equation.3">
                    <p:embed/>
                  </p:oleObj>
                </mc:Choice>
                <mc:Fallback>
                  <p:oleObj name="Equation" r:id="rId13" imgW="24120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496"/>
                          <a:ext cx="374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3" name="Oval 17"/>
            <p:cNvSpPr>
              <a:spLocks noChangeArrowheads="1"/>
            </p:cNvSpPr>
            <p:nvPr/>
          </p:nvSpPr>
          <p:spPr bwMode="auto">
            <a:xfrm>
              <a:off x="4655" y="315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6274" name="Object 18"/>
            <p:cNvGraphicFramePr>
              <a:graphicFrameLocks noChangeAspect="1"/>
            </p:cNvGraphicFramePr>
            <p:nvPr/>
          </p:nvGraphicFramePr>
          <p:xfrm>
            <a:off x="4752" y="3168"/>
            <a:ext cx="13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07" name="Equation" r:id="rId15" imgW="88560" imgH="164880" progId="Equation.3">
                    <p:embed/>
                  </p:oleObj>
                </mc:Choice>
                <mc:Fallback>
                  <p:oleObj name="Equation" r:id="rId15" imgW="88560" imgH="1648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168"/>
                          <a:ext cx="138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5" name="Oval 19"/>
            <p:cNvSpPr>
              <a:spLocks noChangeArrowheads="1"/>
            </p:cNvSpPr>
            <p:nvPr/>
          </p:nvSpPr>
          <p:spPr bwMode="auto">
            <a:xfrm>
              <a:off x="4637" y="282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6276" name="Object 20"/>
            <p:cNvGraphicFramePr>
              <a:graphicFrameLocks noChangeAspect="1"/>
            </p:cNvGraphicFramePr>
            <p:nvPr/>
          </p:nvGraphicFramePr>
          <p:xfrm>
            <a:off x="4704" y="2832"/>
            <a:ext cx="19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08" name="Equation" r:id="rId17" imgW="126720" imgH="164880" progId="Equation.3">
                    <p:embed/>
                  </p:oleObj>
                </mc:Choice>
                <mc:Fallback>
                  <p:oleObj name="Equation" r:id="rId17" imgW="126720" imgH="1648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832"/>
                          <a:ext cx="198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7" name="Object 21"/>
            <p:cNvGraphicFramePr>
              <a:graphicFrameLocks noChangeAspect="1"/>
            </p:cNvGraphicFramePr>
            <p:nvPr/>
          </p:nvGraphicFramePr>
          <p:xfrm>
            <a:off x="3854" y="2736"/>
            <a:ext cx="27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09" name="Equation" r:id="rId19" imgW="203040" imgH="177480" progId="Equation.3">
                    <p:embed/>
                  </p:oleObj>
                </mc:Choice>
                <mc:Fallback>
                  <p:oleObj name="Equation" r:id="rId19" imgW="203040" imgH="177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2736"/>
                          <a:ext cx="274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8" name="Object 22"/>
            <p:cNvGraphicFramePr>
              <a:graphicFrameLocks noChangeAspect="1"/>
            </p:cNvGraphicFramePr>
            <p:nvPr/>
          </p:nvGraphicFramePr>
          <p:xfrm>
            <a:off x="3648" y="3456"/>
            <a:ext cx="17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10" name="Equation" r:id="rId21" imgW="126720" imgH="177480" progId="Equation.3">
                    <p:embed/>
                  </p:oleObj>
                </mc:Choice>
                <mc:Fallback>
                  <p:oleObj name="Equation" r:id="rId21" imgW="126720" imgH="1774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456"/>
                          <a:ext cx="171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3840" y="312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6280" name="Object 24"/>
            <p:cNvGraphicFramePr>
              <a:graphicFrameLocks noChangeAspect="1"/>
            </p:cNvGraphicFramePr>
            <p:nvPr/>
          </p:nvGraphicFramePr>
          <p:xfrm>
            <a:off x="5299" y="3005"/>
            <a:ext cx="19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11" name="Equation" r:id="rId23" imgW="126720" imgH="139680" progId="Equation.3">
                    <p:embed/>
                  </p:oleObj>
                </mc:Choice>
                <mc:Fallback>
                  <p:oleObj name="Equation" r:id="rId23" imgW="126720" imgH="1396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9" y="3005"/>
                          <a:ext cx="197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1" name="Object 25"/>
            <p:cNvGraphicFramePr>
              <a:graphicFrameLocks noChangeAspect="1"/>
            </p:cNvGraphicFramePr>
            <p:nvPr/>
          </p:nvGraphicFramePr>
          <p:xfrm>
            <a:off x="3643" y="2352"/>
            <a:ext cx="19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12" name="Equation" r:id="rId25" imgW="126720" imgH="126720" progId="Equation.3">
                    <p:embed/>
                  </p:oleObj>
                </mc:Choice>
                <mc:Fallback>
                  <p:oleObj name="Equation" r:id="rId25" imgW="126720" imgH="1267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" y="2352"/>
                          <a:ext cx="197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83" name="Object 27"/>
          <p:cNvGraphicFramePr>
            <a:graphicFrameLocks noChangeAspect="1"/>
          </p:cNvGraphicFramePr>
          <p:nvPr/>
        </p:nvGraphicFramePr>
        <p:xfrm>
          <a:off x="0" y="0"/>
          <a:ext cx="24384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3" r:id="rId27" imgW="1091726" imgH="241195" progId="Equation.3">
                  <p:embed/>
                </p:oleObj>
              </mc:Choice>
              <mc:Fallback>
                <p:oleObj r:id="rId27" imgW="1091726" imgH="24119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438400" cy="5270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5" name="Object 29"/>
          <p:cNvGraphicFramePr>
            <a:graphicFrameLocks noChangeAspect="1"/>
          </p:cNvGraphicFramePr>
          <p:nvPr/>
        </p:nvGraphicFramePr>
        <p:xfrm>
          <a:off x="1042988" y="5661025"/>
          <a:ext cx="25241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4" name="公式" r:id="rId29" imgW="977760" imgH="241200" progId="Equation.3">
                  <p:embed/>
                </p:oleObj>
              </mc:Choice>
              <mc:Fallback>
                <p:oleObj name="公式" r:id="rId29" imgW="97776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661025"/>
                        <a:ext cx="25241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6" name="Object 30"/>
          <p:cNvGraphicFramePr>
            <a:graphicFrameLocks noChangeAspect="1"/>
          </p:cNvGraphicFramePr>
          <p:nvPr/>
        </p:nvGraphicFramePr>
        <p:xfrm>
          <a:off x="684213" y="2414588"/>
          <a:ext cx="4022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5" name="公式" r:id="rId31" imgW="1904760" imgH="317160" progId="Equation.3">
                  <p:embed/>
                </p:oleObj>
              </mc:Choice>
              <mc:Fallback>
                <p:oleObj name="公式" r:id="rId31" imgW="1904760" imgH="317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14588"/>
                        <a:ext cx="40227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8" name="Object 32"/>
          <p:cNvGraphicFramePr>
            <a:graphicFrameLocks noChangeAspect="1"/>
          </p:cNvGraphicFramePr>
          <p:nvPr/>
        </p:nvGraphicFramePr>
        <p:xfrm>
          <a:off x="5262563" y="34925"/>
          <a:ext cx="3832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6" name="公式" r:id="rId33" imgW="1701720" imgH="253800" progId="Equation.3">
                  <p:embed/>
                </p:oleObj>
              </mc:Choice>
              <mc:Fallback>
                <p:oleObj name="公式" r:id="rId33" imgW="1701720" imgH="253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34925"/>
                        <a:ext cx="3832225" cy="5556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9" name="Object 33"/>
          <p:cNvGraphicFramePr>
            <a:graphicFrameLocks noChangeAspect="1"/>
          </p:cNvGraphicFramePr>
          <p:nvPr/>
        </p:nvGraphicFramePr>
        <p:xfrm>
          <a:off x="5248275" y="538163"/>
          <a:ext cx="38465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7" name="公式" r:id="rId35" imgW="1828800" imgH="253800" progId="Equation.3">
                  <p:embed/>
                </p:oleObj>
              </mc:Choice>
              <mc:Fallback>
                <p:oleObj name="公式" r:id="rId35" imgW="1828800" imgH="253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538163"/>
                        <a:ext cx="3846513" cy="5175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0" name="Object 34"/>
          <p:cNvGraphicFramePr>
            <a:graphicFrameLocks noChangeAspect="1"/>
          </p:cNvGraphicFramePr>
          <p:nvPr/>
        </p:nvGraphicFramePr>
        <p:xfrm>
          <a:off x="4932363" y="1042988"/>
          <a:ext cx="4162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8" r:id="rId37" imgW="1993900" imgH="254000" progId="Equation.3">
                  <p:embed/>
                </p:oleObj>
              </mc:Choice>
              <mc:Fallback>
                <p:oleObj r:id="rId37" imgW="1993900" imgH="254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042988"/>
                        <a:ext cx="4162425" cy="5143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1" name="Object 35"/>
          <p:cNvGraphicFramePr>
            <a:graphicFrameLocks noChangeAspect="1"/>
          </p:cNvGraphicFramePr>
          <p:nvPr/>
        </p:nvGraphicFramePr>
        <p:xfrm>
          <a:off x="6584950" y="5830888"/>
          <a:ext cx="2921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9" name="Equation" r:id="rId39" imgW="152280" imgH="177480" progId="Equation.3">
                  <p:embed/>
                </p:oleObj>
              </mc:Choice>
              <mc:Fallback>
                <p:oleObj name="Equation" r:id="rId39" imgW="152280" imgH="177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830888"/>
                        <a:ext cx="2921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835150" y="1130300"/>
          <a:ext cx="10668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9" r:id="rId3" imgW="444307" imgH="241195" progId="Equation.3">
                  <p:embed/>
                </p:oleObj>
              </mc:Choice>
              <mc:Fallback>
                <p:oleObj r:id="rId3" imgW="444307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30300"/>
                        <a:ext cx="10668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1692275" y="2133600"/>
          <a:ext cx="1981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0" r:id="rId5" imgW="850531" imgH="241195" progId="Equation.3">
                  <p:embed/>
                </p:oleObj>
              </mc:Choice>
              <mc:Fallback>
                <p:oleObj r:id="rId5" imgW="850531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33600"/>
                        <a:ext cx="19812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5472113" y="404813"/>
            <a:ext cx="3276600" cy="137160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5472113" y="1776413"/>
            <a:ext cx="3276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 flipV="1">
            <a:off x="5765800" y="1776413"/>
            <a:ext cx="685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6451600" y="1776413"/>
            <a:ext cx="60960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3" name="Line 13"/>
          <p:cNvSpPr>
            <a:spLocks noChangeShapeType="1"/>
          </p:cNvSpPr>
          <p:nvPr/>
        </p:nvSpPr>
        <p:spPr bwMode="auto">
          <a:xfrm>
            <a:off x="6451600" y="557213"/>
            <a:ext cx="1588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4" name="Line 14"/>
          <p:cNvSpPr>
            <a:spLocks noChangeShapeType="1"/>
          </p:cNvSpPr>
          <p:nvPr/>
        </p:nvSpPr>
        <p:spPr bwMode="auto">
          <a:xfrm flipV="1">
            <a:off x="6451600" y="1395413"/>
            <a:ext cx="838200" cy="381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5461000" y="2309813"/>
          <a:ext cx="3746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1" name="Equation" r:id="rId7" imgW="152280" imgH="241200" progId="Equation.3">
                  <p:embed/>
                </p:oleObj>
              </mc:Choice>
              <mc:Fallback>
                <p:oleObj name="Equation" r:id="rId7" imgW="152280" imgH="24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309813"/>
                        <a:ext cx="3746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16"/>
          <p:cNvGraphicFramePr>
            <a:graphicFrameLocks noChangeAspect="1"/>
          </p:cNvGraphicFramePr>
          <p:nvPr/>
        </p:nvGraphicFramePr>
        <p:xfrm>
          <a:off x="7061200" y="2386013"/>
          <a:ext cx="4683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2" name="Equation" r:id="rId9" imgW="190440" imgH="241200" progId="Equation.3">
                  <p:embed/>
                </p:oleObj>
              </mc:Choice>
              <mc:Fallback>
                <p:oleObj name="Equation" r:id="rId9" imgW="19044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2386013"/>
                        <a:ext cx="468313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7137400" y="785813"/>
          <a:ext cx="5937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3" name="Equation" r:id="rId11" imgW="241200" imgH="241200" progId="Equation.3">
                  <p:embed/>
                </p:oleObj>
              </mc:Choice>
              <mc:Fallback>
                <p:oleObj name="Equation" r:id="rId11" imgW="24120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785813"/>
                        <a:ext cx="59372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8" name="Oval 18"/>
          <p:cNvSpPr>
            <a:spLocks noChangeArrowheads="1"/>
          </p:cNvSpPr>
          <p:nvPr/>
        </p:nvSpPr>
        <p:spPr bwMode="auto">
          <a:xfrm>
            <a:off x="7745413" y="183673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99" name="Object 19"/>
          <p:cNvGraphicFramePr>
            <a:graphicFrameLocks noChangeAspect="1"/>
          </p:cNvGraphicFramePr>
          <p:nvPr/>
        </p:nvGraphicFramePr>
        <p:xfrm>
          <a:off x="7899400" y="1852613"/>
          <a:ext cx="2190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4" name="Equation" r:id="rId13" imgW="88560" imgH="164880" progId="Equation.3">
                  <p:embed/>
                </p:oleObj>
              </mc:Choice>
              <mc:Fallback>
                <p:oleObj name="Equation" r:id="rId13" imgW="88560" imgH="164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1852613"/>
                        <a:ext cx="21907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0" name="Oval 20"/>
          <p:cNvSpPr>
            <a:spLocks noChangeArrowheads="1"/>
          </p:cNvSpPr>
          <p:nvPr/>
        </p:nvSpPr>
        <p:spPr bwMode="auto">
          <a:xfrm>
            <a:off x="7716838" y="130333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301" name="Object 21"/>
          <p:cNvGraphicFramePr>
            <a:graphicFrameLocks noChangeAspect="1"/>
          </p:cNvGraphicFramePr>
          <p:nvPr/>
        </p:nvGraphicFramePr>
        <p:xfrm>
          <a:off x="7823200" y="1319213"/>
          <a:ext cx="3143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5" name="Equation" r:id="rId15" imgW="126720" imgH="164880" progId="Equation.3">
                  <p:embed/>
                </p:oleObj>
              </mc:Choice>
              <mc:Fallback>
                <p:oleObj name="Equation" r:id="rId15" imgW="126720" imgH="1648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1319213"/>
                        <a:ext cx="31432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2" name="Object 22"/>
          <p:cNvGraphicFramePr>
            <a:graphicFrameLocks noChangeAspect="1"/>
          </p:cNvGraphicFramePr>
          <p:nvPr/>
        </p:nvGraphicFramePr>
        <p:xfrm>
          <a:off x="6473825" y="1166813"/>
          <a:ext cx="4349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6" name="Equation" r:id="rId17" imgW="203040" imgH="177480" progId="Equation.3">
                  <p:embed/>
                </p:oleObj>
              </mc:Choice>
              <mc:Fallback>
                <p:oleObj name="Equation" r:id="rId17" imgW="203040" imgH="177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1166813"/>
                        <a:ext cx="434975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3" name="Object 23"/>
          <p:cNvGraphicFramePr>
            <a:graphicFrameLocks noChangeAspect="1"/>
          </p:cNvGraphicFramePr>
          <p:nvPr/>
        </p:nvGraphicFramePr>
        <p:xfrm>
          <a:off x="6156325" y="2133600"/>
          <a:ext cx="2714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7" name="Equation" r:id="rId19" imgW="126720" imgH="177480" progId="Equation.3">
                  <p:embed/>
                </p:oleObj>
              </mc:Choice>
              <mc:Fallback>
                <p:oleObj name="Equation" r:id="rId19" imgW="12672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133600"/>
                        <a:ext cx="271463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6451600" y="1776413"/>
            <a:ext cx="2286000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7305" name="Object 25"/>
          <p:cNvGraphicFramePr>
            <a:graphicFrameLocks noChangeAspect="1"/>
          </p:cNvGraphicFramePr>
          <p:nvPr/>
        </p:nvGraphicFramePr>
        <p:xfrm>
          <a:off x="8388350" y="1412875"/>
          <a:ext cx="3127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8" name="Equation" r:id="rId21" imgW="126720" imgH="139680" progId="Equation.3">
                  <p:embed/>
                </p:oleObj>
              </mc:Choice>
              <mc:Fallback>
                <p:oleObj name="Equation" r:id="rId21" imgW="126720" imgH="1396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1412875"/>
                        <a:ext cx="312738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6"/>
          <p:cNvGraphicFramePr>
            <a:graphicFrameLocks noChangeAspect="1"/>
          </p:cNvGraphicFramePr>
          <p:nvPr/>
        </p:nvGraphicFramePr>
        <p:xfrm>
          <a:off x="6138863" y="557213"/>
          <a:ext cx="3127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9" name="Equation" r:id="rId23" imgW="126720" imgH="126720" progId="Equation.3">
                  <p:embed/>
                </p:oleObj>
              </mc:Choice>
              <mc:Fallback>
                <p:oleObj name="Equation" r:id="rId23" imgW="126720" imgH="1267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557213"/>
                        <a:ext cx="312737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0" name="Rectangle 30"/>
          <p:cNvSpPr>
            <a:spLocks noGrp="1" noChangeArrowheads="1"/>
          </p:cNvSpPr>
          <p:nvPr>
            <p:ph type="title"/>
          </p:nvPr>
        </p:nvSpPr>
        <p:spPr>
          <a:xfrm>
            <a:off x="539750" y="3573463"/>
            <a:ext cx="4392613" cy="720725"/>
          </a:xfrm>
          <a:noFill/>
          <a:ln/>
        </p:spPr>
        <p:txBody>
          <a:bodyPr/>
          <a:lstStyle/>
          <a:p>
            <a:pPr algn="l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反射、折射的基本规律：</a:t>
            </a:r>
          </a:p>
        </p:txBody>
      </p:sp>
      <p:sp>
        <p:nvSpPr>
          <p:cNvPr id="97311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755650" y="4508500"/>
            <a:ext cx="7772400" cy="1873250"/>
          </a:xfrm>
          <a:noFill/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反射波、折射波的频率与入射波的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频率相等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spcBef>
                <a:spcPct val="3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入射线、反射线和折射线处于同一平面（入射面）内 </a:t>
            </a:r>
          </a:p>
        </p:txBody>
      </p:sp>
      <p:sp>
        <p:nvSpPr>
          <p:cNvPr id="97312" name="AutoShape 32"/>
          <p:cNvSpPr>
            <a:spLocks noChangeArrowheads="1"/>
          </p:cNvSpPr>
          <p:nvPr/>
        </p:nvSpPr>
        <p:spPr bwMode="auto">
          <a:xfrm>
            <a:off x="1187450" y="1268413"/>
            <a:ext cx="431800" cy="1368425"/>
          </a:xfrm>
          <a:prstGeom prst="curvedRightArrow">
            <a:avLst>
              <a:gd name="adj1" fmla="val 63382"/>
              <a:gd name="adj2" fmla="val 126765"/>
              <a:gd name="adj3" fmla="val 33333"/>
            </a:avLst>
          </a:prstGeom>
          <a:solidFill>
            <a:srgbClr val="99FFCC"/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7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7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0" grpId="0"/>
      <p:bldP spid="97311" grpId="0" build="p"/>
      <p:bldP spid="973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229225"/>
            <a:ext cx="4572000" cy="838200"/>
          </a:xfrm>
        </p:spPr>
        <p:txBody>
          <a:bodyPr/>
          <a:lstStyle/>
          <a:p>
            <a:pPr algn="l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结论：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入射角等于反射角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。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685800"/>
            <a:ext cx="1828800" cy="60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根据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1908175" y="703263"/>
          <a:ext cx="14303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6" r:id="rId3" imgW="558800" imgH="228600" progId="Equation.3">
                  <p:embed/>
                </p:oleObj>
              </mc:Choice>
              <mc:Fallback>
                <p:oleObj r:id="rId3" imgW="558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03263"/>
                        <a:ext cx="14303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908175" y="1584325"/>
          <a:ext cx="12239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7" name="公式" r:id="rId5" imgW="457200" imgH="215640" progId="Equation.3">
                  <p:embed/>
                </p:oleObj>
              </mc:Choice>
              <mc:Fallback>
                <p:oleObj name="公式" r:id="rId5" imgW="4572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584325"/>
                        <a:ext cx="122396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685800" y="249713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得到 </a:t>
            </a:r>
          </a:p>
        </p:txBody>
      </p:sp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1711325" y="2997200"/>
          <a:ext cx="2644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8" name="公式" r:id="rId7" imgW="1091880" imgH="215640" progId="Equation.3">
                  <p:embed/>
                </p:oleObj>
              </mc:Choice>
              <mc:Fallback>
                <p:oleObj name="公式" r:id="rId7" imgW="10918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2997200"/>
                        <a:ext cx="26447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84213" y="393382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或者 </a:t>
            </a:r>
          </a:p>
        </p:txBody>
      </p:sp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2124075" y="4365625"/>
          <a:ext cx="990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9" r:id="rId9" imgW="393359" imgH="177646" progId="Equation.3">
                  <p:embed/>
                </p:oleObj>
              </mc:Choice>
              <mc:Fallback>
                <p:oleObj r:id="rId9" imgW="393359" imgH="17764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365625"/>
                        <a:ext cx="990600" cy="433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5148263" y="2349500"/>
            <a:ext cx="2917825" cy="12287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5148263" y="3578225"/>
            <a:ext cx="2917825" cy="1363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V="1">
            <a:off x="5826125" y="3578225"/>
            <a:ext cx="611188" cy="817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6437313" y="3578225"/>
            <a:ext cx="542925" cy="749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6437313" y="2486025"/>
            <a:ext cx="1587" cy="2387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V="1">
            <a:off x="6437313" y="3236913"/>
            <a:ext cx="746125" cy="34131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8324" name="Object 20"/>
          <p:cNvGraphicFramePr>
            <a:graphicFrameLocks noChangeAspect="1"/>
          </p:cNvGraphicFramePr>
          <p:nvPr/>
        </p:nvGraphicFramePr>
        <p:xfrm>
          <a:off x="5554663" y="4054475"/>
          <a:ext cx="3349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0" name="Equation" r:id="rId11" imgW="152280" imgH="241200" progId="Equation.3">
                  <p:embed/>
                </p:oleObj>
              </mc:Choice>
              <mc:Fallback>
                <p:oleObj name="Equation" r:id="rId11" imgW="15228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4054475"/>
                        <a:ext cx="33496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5" name="Object 21"/>
          <p:cNvGraphicFramePr>
            <a:graphicFrameLocks noChangeAspect="1"/>
          </p:cNvGraphicFramePr>
          <p:nvPr/>
        </p:nvGraphicFramePr>
        <p:xfrm>
          <a:off x="6980238" y="4122738"/>
          <a:ext cx="41751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1" name="Equation" r:id="rId13" imgW="190440" imgH="241200" progId="Equation.3">
                  <p:embed/>
                </p:oleObj>
              </mc:Choice>
              <mc:Fallback>
                <p:oleObj name="Equation" r:id="rId13" imgW="19044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4122738"/>
                        <a:ext cx="417512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6" name="Object 22"/>
          <p:cNvGraphicFramePr>
            <a:graphicFrameLocks noChangeAspect="1"/>
          </p:cNvGraphicFramePr>
          <p:nvPr/>
        </p:nvGraphicFramePr>
        <p:xfrm>
          <a:off x="7048500" y="2690813"/>
          <a:ext cx="5286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2" name="Equation" r:id="rId15" imgW="241200" imgH="241200" progId="Equation.3">
                  <p:embed/>
                </p:oleObj>
              </mc:Choice>
              <mc:Fallback>
                <p:oleObj name="Equation" r:id="rId15" imgW="24120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2690813"/>
                        <a:ext cx="5286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7" name="Oval 23"/>
          <p:cNvSpPr>
            <a:spLocks noChangeArrowheads="1"/>
          </p:cNvSpPr>
          <p:nvPr/>
        </p:nvSpPr>
        <p:spPr bwMode="auto">
          <a:xfrm>
            <a:off x="7589838" y="3632200"/>
            <a:ext cx="407987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7726363" y="3646488"/>
          <a:ext cx="1952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3" name="Equation" r:id="rId17" imgW="88560" imgH="164880" progId="Equation.3">
                  <p:embed/>
                </p:oleObj>
              </mc:Choice>
              <mc:Fallback>
                <p:oleObj name="Equation" r:id="rId17" imgW="88560" imgH="1648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6363" y="3646488"/>
                        <a:ext cx="195262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9" name="Oval 25"/>
          <p:cNvSpPr>
            <a:spLocks noChangeArrowheads="1"/>
          </p:cNvSpPr>
          <p:nvPr/>
        </p:nvSpPr>
        <p:spPr bwMode="auto">
          <a:xfrm>
            <a:off x="7564438" y="3154363"/>
            <a:ext cx="4064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8330" name="Object 26"/>
          <p:cNvGraphicFramePr>
            <a:graphicFrameLocks noChangeAspect="1"/>
          </p:cNvGraphicFramePr>
          <p:nvPr/>
        </p:nvGraphicFramePr>
        <p:xfrm>
          <a:off x="7659688" y="3168650"/>
          <a:ext cx="279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4" name="Equation" r:id="rId19" imgW="126720" imgH="164880" progId="Equation.3">
                  <p:embed/>
                </p:oleObj>
              </mc:Choice>
              <mc:Fallback>
                <p:oleObj name="Equation" r:id="rId19" imgW="126720" imgH="1648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688" y="3168650"/>
                        <a:ext cx="279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1" name="Object 27"/>
          <p:cNvGraphicFramePr>
            <a:graphicFrameLocks noChangeAspect="1"/>
          </p:cNvGraphicFramePr>
          <p:nvPr/>
        </p:nvGraphicFramePr>
        <p:xfrm>
          <a:off x="6457950" y="3032125"/>
          <a:ext cx="3873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5" name="Equation" r:id="rId21" imgW="203040" imgH="177480" progId="Equation.3">
                  <p:embed/>
                </p:oleObj>
              </mc:Choice>
              <mc:Fallback>
                <p:oleObj name="Equation" r:id="rId21" imgW="20304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3032125"/>
                        <a:ext cx="3873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2" name="Object 28"/>
          <p:cNvGraphicFramePr>
            <a:graphicFrameLocks noChangeAspect="1"/>
          </p:cNvGraphicFramePr>
          <p:nvPr/>
        </p:nvGraphicFramePr>
        <p:xfrm>
          <a:off x="6118225" y="3986213"/>
          <a:ext cx="2413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6" name="Equation" r:id="rId23" imgW="126720" imgH="177480" progId="Equation.3">
                  <p:embed/>
                </p:oleObj>
              </mc:Choice>
              <mc:Fallback>
                <p:oleObj name="Equation" r:id="rId23" imgW="126720" imgH="177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3986213"/>
                        <a:ext cx="2413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3" name="Line 29"/>
          <p:cNvSpPr>
            <a:spLocks noChangeShapeType="1"/>
          </p:cNvSpPr>
          <p:nvPr/>
        </p:nvSpPr>
        <p:spPr bwMode="auto">
          <a:xfrm>
            <a:off x="6437313" y="3578225"/>
            <a:ext cx="20367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8334" name="Object 30"/>
          <p:cNvGraphicFramePr>
            <a:graphicFrameLocks noChangeAspect="1"/>
          </p:cNvGraphicFramePr>
          <p:nvPr/>
        </p:nvGraphicFramePr>
        <p:xfrm>
          <a:off x="8501063" y="3414713"/>
          <a:ext cx="27781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7" name="Equation" r:id="rId25" imgW="126720" imgH="139680" progId="Equation.3">
                  <p:embed/>
                </p:oleObj>
              </mc:Choice>
              <mc:Fallback>
                <p:oleObj name="Equation" r:id="rId25" imgW="126720" imgH="1396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63" y="3414713"/>
                        <a:ext cx="277812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5" name="Object 31"/>
          <p:cNvGraphicFramePr>
            <a:graphicFrameLocks noChangeAspect="1"/>
          </p:cNvGraphicFramePr>
          <p:nvPr/>
        </p:nvGraphicFramePr>
        <p:xfrm>
          <a:off x="6159500" y="2486025"/>
          <a:ext cx="2778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8" name="Equation" r:id="rId27" imgW="126720" imgH="126720" progId="Equation.3">
                  <p:embed/>
                </p:oleObj>
              </mc:Choice>
              <mc:Fallback>
                <p:oleObj name="Equation" r:id="rId27" imgW="126720" imgH="1267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486025"/>
                        <a:ext cx="277813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6" name="Object 32"/>
          <p:cNvGraphicFramePr>
            <a:graphicFrameLocks noChangeAspect="1"/>
          </p:cNvGraphicFramePr>
          <p:nvPr/>
        </p:nvGraphicFramePr>
        <p:xfrm>
          <a:off x="6500813" y="3986213"/>
          <a:ext cx="2921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9" name="Equation" r:id="rId29" imgW="152280" imgH="177480" progId="Equation.3">
                  <p:embed/>
                </p:oleObj>
              </mc:Choice>
              <mc:Fallback>
                <p:oleObj name="Equation" r:id="rId29" imgW="152280" imgH="177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3986213"/>
                        <a:ext cx="2921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8" name="Object 34"/>
          <p:cNvGraphicFramePr>
            <a:graphicFrameLocks noChangeAspect="1"/>
          </p:cNvGraphicFramePr>
          <p:nvPr/>
        </p:nvGraphicFramePr>
        <p:xfrm>
          <a:off x="6659563" y="0"/>
          <a:ext cx="24923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0" name="公式" r:id="rId31" imgW="965160" imgH="228600" progId="Equation.3">
                  <p:embed/>
                </p:oleObj>
              </mc:Choice>
              <mc:Fallback>
                <p:oleObj name="公式" r:id="rId31" imgW="96516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0"/>
                        <a:ext cx="2492375" cy="5778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9" name="Object 35"/>
          <p:cNvGraphicFramePr>
            <a:graphicFrameLocks noChangeAspect="1"/>
          </p:cNvGraphicFramePr>
          <p:nvPr/>
        </p:nvGraphicFramePr>
        <p:xfrm>
          <a:off x="6619875" y="692150"/>
          <a:ext cx="25241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1" name="公式" r:id="rId33" imgW="977760" imgH="241200" progId="Equation.3">
                  <p:embed/>
                </p:oleObj>
              </mc:Choice>
              <mc:Fallback>
                <p:oleObj name="公式" r:id="rId33" imgW="977760" imgH="241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692150"/>
                        <a:ext cx="2524125" cy="6096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build="p"/>
      <p:bldP spid="98312" grpId="0"/>
      <p:bldP spid="983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3644900"/>
            <a:ext cx="5106988" cy="838200"/>
          </a:xfrm>
        </p:spPr>
        <p:txBody>
          <a:bodyPr/>
          <a:lstStyle/>
          <a:p>
            <a:pPr algn="r"/>
            <a:r>
              <a:rPr lang="en-US" altLang="zh-CN" sz="2800">
                <a:latin typeface="Times New Roman"/>
                <a:ea typeface="黑体" pitchFamily="2" charset="-122"/>
              </a:rPr>
              <a:t>——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光学中的折射定律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609600"/>
            <a:ext cx="1371600" cy="533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根据 </a:t>
            </a:r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1547813" y="620713"/>
          <a:ext cx="16002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1" r:id="rId3" imgW="622030" imgH="228501" progId="Equation.3">
                  <p:embed/>
                </p:oleObj>
              </mc:Choice>
              <mc:Fallback>
                <p:oleObj r:id="rId3" imgW="622030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20713"/>
                        <a:ext cx="160020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1676400" y="1412875"/>
          <a:ext cx="13239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2" name="公式" r:id="rId5" imgW="507960" imgH="215640" progId="Equation.3">
                  <p:embed/>
                </p:oleObj>
              </mc:Choice>
              <mc:Fallback>
                <p:oleObj name="公式" r:id="rId5" imgW="5079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12875"/>
                        <a:ext cx="1323975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1592263" y="2205038"/>
          <a:ext cx="15716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3" name="公式" r:id="rId7" imgW="634680" imgH="215640" progId="Equation.3">
                  <p:embed/>
                </p:oleObj>
              </mc:Choice>
              <mc:Fallback>
                <p:oleObj name="公式" r:id="rId7" imgW="634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205038"/>
                        <a:ext cx="15716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611188" y="32131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得到： </a:t>
            </a:r>
          </a:p>
        </p:txBody>
      </p:sp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1692275" y="3284538"/>
          <a:ext cx="24384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4" r:id="rId9" imgW="1129810" imgH="215806" progId="Equation.3">
                  <p:embed/>
                </p:oleObj>
              </mc:Choice>
              <mc:Fallback>
                <p:oleObj r:id="rId9" imgW="1129810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84538"/>
                        <a:ext cx="2438400" cy="455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971550" y="5648325"/>
          <a:ext cx="25606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5" name="Equation" r:id="rId11" imgW="1066680" imgH="253800" progId="Equation.3">
                  <p:embed/>
                </p:oleObj>
              </mc:Choice>
              <mc:Fallback>
                <p:oleObj name="Equation" r:id="rId11" imgW="106668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48325"/>
                        <a:ext cx="2560638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755650" y="4797425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材料的折射率一般是频率的函数（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色散现象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grpSp>
        <p:nvGrpSpPr>
          <p:cNvPr id="99365" name="Group 37"/>
          <p:cNvGrpSpPr>
            <a:grpSpLocks/>
          </p:cNvGrpSpPr>
          <p:nvPr/>
        </p:nvGrpSpPr>
        <p:grpSpPr bwMode="auto">
          <a:xfrm>
            <a:off x="5508625" y="549275"/>
            <a:ext cx="3206750" cy="2260600"/>
            <a:chOff x="3058" y="192"/>
            <a:chExt cx="2568" cy="1824"/>
          </a:xfrm>
        </p:grpSpPr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3058" y="192"/>
              <a:ext cx="2064" cy="864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3058" y="1056"/>
              <a:ext cx="2064" cy="96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 flipV="1">
              <a:off x="3538" y="1056"/>
              <a:ext cx="43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8" name="Line 20"/>
            <p:cNvSpPr>
              <a:spLocks noChangeShapeType="1"/>
            </p:cNvSpPr>
            <p:nvPr/>
          </p:nvSpPr>
          <p:spPr bwMode="auto">
            <a:xfrm>
              <a:off x="3970" y="1056"/>
              <a:ext cx="384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auto">
            <a:xfrm>
              <a:off x="3970" y="288"/>
              <a:ext cx="1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 flipV="1">
              <a:off x="3970" y="816"/>
              <a:ext cx="528" cy="24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9351" name="Object 23"/>
            <p:cNvGraphicFramePr>
              <a:graphicFrameLocks noChangeAspect="1"/>
            </p:cNvGraphicFramePr>
            <p:nvPr/>
          </p:nvGraphicFramePr>
          <p:xfrm>
            <a:off x="3346" y="1392"/>
            <a:ext cx="23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6" name="Equation" r:id="rId13" imgW="152280" imgH="241200" progId="Equation.3">
                    <p:embed/>
                  </p:oleObj>
                </mc:Choice>
                <mc:Fallback>
                  <p:oleObj name="Equation" r:id="rId13" imgW="15228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" y="1392"/>
                          <a:ext cx="236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2" name="Object 24"/>
            <p:cNvGraphicFramePr>
              <a:graphicFrameLocks noChangeAspect="1"/>
            </p:cNvGraphicFramePr>
            <p:nvPr/>
          </p:nvGraphicFramePr>
          <p:xfrm>
            <a:off x="4354" y="1440"/>
            <a:ext cx="29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7" name="Equation" r:id="rId15" imgW="190440" imgH="241200" progId="Equation.3">
                    <p:embed/>
                  </p:oleObj>
                </mc:Choice>
                <mc:Fallback>
                  <p:oleObj name="Equation" r:id="rId15" imgW="190440" imgH="241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1440"/>
                          <a:ext cx="295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3" name="Object 25"/>
            <p:cNvGraphicFramePr>
              <a:graphicFrameLocks noChangeAspect="1"/>
            </p:cNvGraphicFramePr>
            <p:nvPr/>
          </p:nvGraphicFramePr>
          <p:xfrm>
            <a:off x="4402" y="432"/>
            <a:ext cx="37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8" name="Equation" r:id="rId17" imgW="241200" imgH="241200" progId="Equation.3">
                    <p:embed/>
                  </p:oleObj>
                </mc:Choice>
                <mc:Fallback>
                  <p:oleObj name="Equation" r:id="rId17" imgW="241200" imgH="24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2" y="432"/>
                          <a:ext cx="374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4" name="Oval 26"/>
            <p:cNvSpPr>
              <a:spLocks noChangeArrowheads="1"/>
            </p:cNvSpPr>
            <p:nvPr/>
          </p:nvSpPr>
          <p:spPr bwMode="auto">
            <a:xfrm>
              <a:off x="4785" y="109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9355" name="Object 27"/>
            <p:cNvGraphicFramePr>
              <a:graphicFrameLocks noChangeAspect="1"/>
            </p:cNvGraphicFramePr>
            <p:nvPr/>
          </p:nvGraphicFramePr>
          <p:xfrm>
            <a:off x="4882" y="1104"/>
            <a:ext cx="13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9" name="Equation" r:id="rId19" imgW="88560" imgH="164880" progId="Equation.3">
                    <p:embed/>
                  </p:oleObj>
                </mc:Choice>
                <mc:Fallback>
                  <p:oleObj name="Equation" r:id="rId19" imgW="88560" imgH="1648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2" y="1104"/>
                          <a:ext cx="138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6" name="Oval 28"/>
            <p:cNvSpPr>
              <a:spLocks noChangeArrowheads="1"/>
            </p:cNvSpPr>
            <p:nvPr/>
          </p:nvSpPr>
          <p:spPr bwMode="auto">
            <a:xfrm>
              <a:off x="4767" y="75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9357" name="Object 29"/>
            <p:cNvGraphicFramePr>
              <a:graphicFrameLocks noChangeAspect="1"/>
            </p:cNvGraphicFramePr>
            <p:nvPr/>
          </p:nvGraphicFramePr>
          <p:xfrm>
            <a:off x="4834" y="768"/>
            <a:ext cx="19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40" name="Equation" r:id="rId21" imgW="126720" imgH="164880" progId="Equation.3">
                    <p:embed/>
                  </p:oleObj>
                </mc:Choice>
                <mc:Fallback>
                  <p:oleObj name="Equation" r:id="rId21" imgW="126720" imgH="1648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768"/>
                          <a:ext cx="198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8" name="Object 30"/>
            <p:cNvGraphicFramePr>
              <a:graphicFrameLocks noChangeAspect="1"/>
            </p:cNvGraphicFramePr>
            <p:nvPr/>
          </p:nvGraphicFramePr>
          <p:xfrm>
            <a:off x="3984" y="672"/>
            <a:ext cx="27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41" name="Equation" r:id="rId23" imgW="203040" imgH="177480" progId="Equation.3">
                    <p:embed/>
                  </p:oleObj>
                </mc:Choice>
                <mc:Fallback>
                  <p:oleObj name="Equation" r:id="rId23" imgW="203040" imgH="177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672"/>
                          <a:ext cx="274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9" name="Object 31"/>
            <p:cNvGraphicFramePr>
              <a:graphicFrameLocks noChangeAspect="1"/>
            </p:cNvGraphicFramePr>
            <p:nvPr/>
          </p:nvGraphicFramePr>
          <p:xfrm>
            <a:off x="3778" y="1392"/>
            <a:ext cx="17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42" name="Equation" r:id="rId25" imgW="126720" imgH="177480" progId="Equation.3">
                    <p:embed/>
                  </p:oleObj>
                </mc:Choice>
                <mc:Fallback>
                  <p:oleObj name="Equation" r:id="rId25" imgW="126720" imgH="177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8" y="1392"/>
                          <a:ext cx="171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60" name="Line 32"/>
            <p:cNvSpPr>
              <a:spLocks noChangeShapeType="1"/>
            </p:cNvSpPr>
            <p:nvPr/>
          </p:nvSpPr>
          <p:spPr bwMode="auto">
            <a:xfrm>
              <a:off x="3970" y="1056"/>
              <a:ext cx="14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9361" name="Object 33"/>
            <p:cNvGraphicFramePr>
              <a:graphicFrameLocks noChangeAspect="1"/>
            </p:cNvGraphicFramePr>
            <p:nvPr/>
          </p:nvGraphicFramePr>
          <p:xfrm>
            <a:off x="5429" y="941"/>
            <a:ext cx="19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43" name="Equation" r:id="rId27" imgW="126720" imgH="139680" progId="Equation.3">
                    <p:embed/>
                  </p:oleObj>
                </mc:Choice>
                <mc:Fallback>
                  <p:oleObj name="Equation" r:id="rId27" imgW="126720" imgH="1396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" y="941"/>
                          <a:ext cx="197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62" name="Object 34"/>
            <p:cNvGraphicFramePr>
              <a:graphicFrameLocks noChangeAspect="1"/>
            </p:cNvGraphicFramePr>
            <p:nvPr/>
          </p:nvGraphicFramePr>
          <p:xfrm>
            <a:off x="3773" y="288"/>
            <a:ext cx="19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44" name="Equation" r:id="rId29" imgW="126720" imgH="126720" progId="Equation.3">
                    <p:embed/>
                  </p:oleObj>
                </mc:Choice>
                <mc:Fallback>
                  <p:oleObj name="Equation" r:id="rId29" imgW="126720" imgH="1267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" y="288"/>
                          <a:ext cx="197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363" name="Object 35"/>
          <p:cNvGraphicFramePr>
            <a:graphicFrameLocks noChangeAspect="1"/>
          </p:cNvGraphicFramePr>
          <p:nvPr/>
        </p:nvGraphicFramePr>
        <p:xfrm>
          <a:off x="4918075" y="5692775"/>
          <a:ext cx="167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5" name="Equation" r:id="rId31" imgW="698400" imgH="215640" progId="Equation.3">
                  <p:embed/>
                </p:oleObj>
              </mc:Choice>
              <mc:Fallback>
                <p:oleObj name="Equation" r:id="rId31" imgW="69840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5692775"/>
                        <a:ext cx="16764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4" name="AutoShape 36"/>
          <p:cNvSpPr>
            <a:spLocks noChangeArrowheads="1"/>
          </p:cNvSpPr>
          <p:nvPr/>
        </p:nvSpPr>
        <p:spPr bwMode="auto">
          <a:xfrm>
            <a:off x="3790950" y="5724525"/>
            <a:ext cx="7620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8" grpId="0"/>
      <p:bldP spid="99344" grpId="0"/>
      <p:bldP spid="993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2195513" y="2492375"/>
          <a:ext cx="23034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8" r:id="rId3" imgW="977476" imgH="253890" progId="Equation.3">
                  <p:embed/>
                </p:oleObj>
              </mc:Choice>
              <mc:Fallback>
                <p:oleObj r:id="rId3" imgW="977476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92375"/>
                        <a:ext cx="230346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2049463" y="3141663"/>
          <a:ext cx="30241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9" r:id="rId5" imgW="1422400" imgH="431800" progId="Equation.3">
                  <p:embed/>
                </p:oleObj>
              </mc:Choice>
              <mc:Fallback>
                <p:oleObj r:id="rId5" imgW="14224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3141663"/>
                        <a:ext cx="3024187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539750" y="422116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非铁磁材料介质： 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3348038" y="4292600"/>
          <a:ext cx="16510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0" r:id="rId7" imgW="787400" imgH="228600" progId="Equation.3">
                  <p:embed/>
                </p:oleObj>
              </mc:Choice>
              <mc:Fallback>
                <p:oleObj r:id="rId7" imgW="787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292600"/>
                        <a:ext cx="16510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2411413" y="4941888"/>
          <a:ext cx="36734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1" name="Equation" r:id="rId9" imgW="1777680" imgH="812520" progId="Equation.DSMT4">
                  <p:embed/>
                </p:oleObj>
              </mc:Choice>
              <mc:Fallback>
                <p:oleObj name="Equation" r:id="rId9" imgW="1777680" imgH="8125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41888"/>
                        <a:ext cx="3673475" cy="1638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99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7740650" y="0"/>
          <a:ext cx="14033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2" name="公式" r:id="rId11" imgW="558720" imgH="228600" progId="Equation.3">
                  <p:embed/>
                </p:oleObj>
              </mc:Choice>
              <mc:Fallback>
                <p:oleObj name="公式" r:id="rId11" imgW="5587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0"/>
                        <a:ext cx="1403350" cy="554038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217488" y="3425825"/>
          <a:ext cx="1114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3" r:id="rId13" imgW="609600" imgH="228600" progId="Equation.3">
                  <p:embed/>
                </p:oleObj>
              </mc:Choice>
              <mc:Fallback>
                <p:oleObj r:id="rId13" imgW="6096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25825"/>
                        <a:ext cx="1114425" cy="5080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552450" y="1041400"/>
          <a:ext cx="76422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4" name="公式" r:id="rId15" imgW="3619440" imgH="634680" progId="Equation.3">
                  <p:embed/>
                </p:oleObj>
              </mc:Choice>
              <mc:Fallback>
                <p:oleObj name="公式" r:id="rId15" imgW="3619440" imgH="634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041400"/>
                        <a:ext cx="7642225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7" name="Line 11"/>
          <p:cNvSpPr>
            <a:spLocks noChangeShapeType="1"/>
          </p:cNvSpPr>
          <p:nvPr/>
        </p:nvSpPr>
        <p:spPr bwMode="auto">
          <a:xfrm>
            <a:off x="1403350" y="1689100"/>
            <a:ext cx="2376488" cy="0"/>
          </a:xfrm>
          <a:prstGeom prst="line">
            <a:avLst/>
          </a:prstGeom>
          <a:noFill/>
          <a:ln w="19050">
            <a:solidFill>
              <a:srgbClr val="FF33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5148263" y="1689100"/>
            <a:ext cx="2376487" cy="0"/>
          </a:xfrm>
          <a:prstGeom prst="line">
            <a:avLst/>
          </a:prstGeom>
          <a:noFill/>
          <a:ln w="19050">
            <a:solidFill>
              <a:srgbClr val="FF33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5724525" y="2336800"/>
            <a:ext cx="2376488" cy="0"/>
          </a:xfrm>
          <a:prstGeom prst="line">
            <a:avLst/>
          </a:prstGeom>
          <a:noFill/>
          <a:ln w="19050">
            <a:solidFill>
              <a:srgbClr val="FF33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1393" name="Group 17"/>
          <p:cNvGrpSpPr>
            <a:grpSpLocks/>
          </p:cNvGrpSpPr>
          <p:nvPr/>
        </p:nvGrpSpPr>
        <p:grpSpPr bwMode="auto">
          <a:xfrm>
            <a:off x="4932363" y="2708275"/>
            <a:ext cx="1008062" cy="2519363"/>
            <a:chOff x="3107" y="1480"/>
            <a:chExt cx="1217" cy="1587"/>
          </a:xfrm>
        </p:grpSpPr>
        <p:sp>
          <p:nvSpPr>
            <p:cNvPr id="101390" name="AutoShape 14"/>
            <p:cNvSpPr>
              <a:spLocks/>
            </p:cNvSpPr>
            <p:nvPr/>
          </p:nvSpPr>
          <p:spPr bwMode="auto">
            <a:xfrm>
              <a:off x="3107" y="1480"/>
              <a:ext cx="181" cy="771"/>
            </a:xfrm>
            <a:prstGeom prst="rightBrace">
              <a:avLst>
                <a:gd name="adj1" fmla="val 35497"/>
                <a:gd name="adj2" fmla="val 50000"/>
              </a:avLst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2" name="Freeform 16"/>
            <p:cNvSpPr>
              <a:spLocks/>
            </p:cNvSpPr>
            <p:nvPr/>
          </p:nvSpPr>
          <p:spPr bwMode="auto">
            <a:xfrm>
              <a:off x="3334" y="1888"/>
              <a:ext cx="990" cy="1179"/>
            </a:xfrm>
            <a:custGeom>
              <a:avLst/>
              <a:gdLst>
                <a:gd name="T0" fmla="*/ 499 w 990"/>
                <a:gd name="T1" fmla="*/ 1179 h 1179"/>
                <a:gd name="T2" fmla="*/ 907 w 990"/>
                <a:gd name="T3" fmla="*/ 453 h 1179"/>
                <a:gd name="T4" fmla="*/ 0 w 990"/>
                <a:gd name="T5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0" h="1179">
                  <a:moveTo>
                    <a:pt x="499" y="1179"/>
                  </a:moveTo>
                  <a:cubicBezTo>
                    <a:pt x="744" y="914"/>
                    <a:pt x="990" y="649"/>
                    <a:pt x="907" y="453"/>
                  </a:cubicBezTo>
                  <a:cubicBezTo>
                    <a:pt x="824" y="257"/>
                    <a:pt x="412" y="128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3399"/>
              </a:solidFill>
              <a:prstDash val="dash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395" name="AutoShape 19"/>
          <p:cNvSpPr>
            <a:spLocks noChangeArrowheads="1"/>
          </p:cNvSpPr>
          <p:nvPr/>
        </p:nvSpPr>
        <p:spPr bwMode="auto">
          <a:xfrm>
            <a:off x="1476375" y="3429000"/>
            <a:ext cx="504825" cy="360363"/>
          </a:xfrm>
          <a:custGeom>
            <a:avLst/>
            <a:gdLst>
              <a:gd name="G0" fmla="+- 14977 0 0"/>
              <a:gd name="G1" fmla="+- 4281 0 0"/>
              <a:gd name="G2" fmla="+- 21600 0 4281"/>
              <a:gd name="G3" fmla="+- 10800 0 4281"/>
              <a:gd name="G4" fmla="+- 21600 0 14977"/>
              <a:gd name="G5" fmla="*/ G4 G3 10800"/>
              <a:gd name="G6" fmla="+- 21600 0 G5"/>
              <a:gd name="T0" fmla="*/ 14977 w 21600"/>
              <a:gd name="T1" fmla="*/ 0 h 21600"/>
              <a:gd name="T2" fmla="*/ 0 w 21600"/>
              <a:gd name="T3" fmla="*/ 10800 h 21600"/>
              <a:gd name="T4" fmla="*/ 1497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977" y="0"/>
                </a:moveTo>
                <a:lnTo>
                  <a:pt x="14977" y="4281"/>
                </a:lnTo>
                <a:lnTo>
                  <a:pt x="3375" y="4281"/>
                </a:lnTo>
                <a:lnTo>
                  <a:pt x="3375" y="17319"/>
                </a:lnTo>
                <a:lnTo>
                  <a:pt x="14977" y="17319"/>
                </a:lnTo>
                <a:lnTo>
                  <a:pt x="1497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281"/>
                </a:moveTo>
                <a:lnTo>
                  <a:pt x="1350" y="17319"/>
                </a:lnTo>
                <a:lnTo>
                  <a:pt x="2700" y="17319"/>
                </a:lnTo>
                <a:lnTo>
                  <a:pt x="2700" y="4281"/>
                </a:lnTo>
                <a:close/>
              </a:path>
              <a:path w="21600" h="21600">
                <a:moveTo>
                  <a:pt x="0" y="4281"/>
                </a:moveTo>
                <a:lnTo>
                  <a:pt x="0" y="17319"/>
                </a:lnTo>
                <a:lnTo>
                  <a:pt x="675" y="17319"/>
                </a:lnTo>
                <a:lnTo>
                  <a:pt x="675" y="428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107950" y="4445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入射波、反射波和折射波的振幅关系</a:t>
            </a:r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7" grpId="0" animBg="1"/>
      <p:bldP spid="101388" grpId="0" animBg="1"/>
      <p:bldP spid="101389" grpId="0" animBg="1"/>
      <p:bldP spid="10139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7542</TotalTime>
  <Words>748</Words>
  <Application>Microsoft Office PowerPoint</Application>
  <PresentationFormat>全屏显示(4:3)</PresentationFormat>
  <Paragraphs>97</Paragraphs>
  <Slides>27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默认设计模板</vt:lpstr>
      <vt:lpstr>Equation</vt:lpstr>
      <vt:lpstr>Microsoft 公式 3.0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反射、折射的基本规律：</vt:lpstr>
      <vt:lpstr>结论：入射角等于反射角。 </vt:lpstr>
      <vt:lpstr>——光学中的折射定律 </vt:lpstr>
      <vt:lpstr>PowerPoint 演示文稿</vt:lpstr>
      <vt:lpstr>PowerPoint 演示文稿</vt:lpstr>
      <vt:lpstr>（1）偏振方向垂直于入射面 (S-polarization)</vt:lpstr>
      <vt:lpstr>（2）偏振方向平行于入射面 (P-polarization) </vt:lpstr>
      <vt:lpstr>PowerPoint 演示文稿</vt:lpstr>
      <vt:lpstr>结论： </vt:lpstr>
      <vt:lpstr>3. 布儒斯特（Brewster）定律 </vt:lpstr>
      <vt:lpstr>PowerPoint 演示文稿</vt:lpstr>
      <vt:lpstr>在入射角等于布儒斯特角时，在反射光中只有一种偏振，即偏振方向与入射面垂直的偏振光。利用这种特性可获得线偏振光。</vt:lpstr>
      <vt:lpstr>PowerPoint 演示文稿</vt:lpstr>
      <vt:lpstr>PowerPoint 演示文稿</vt:lpstr>
      <vt:lpstr>Paths taken by beetles ( n = 10) moving dung balls outwards from the centre of an arena (diameter, 3 m)</vt:lpstr>
      <vt:lpstr>负折射率材料（左手材料）</vt:lpstr>
      <vt:lpstr>PowerPoint 演示文稿</vt:lpstr>
      <vt:lpstr>PowerPoint 演示文稿</vt:lpstr>
      <vt:lpstr>PowerPoint 演示文稿</vt:lpstr>
      <vt:lpstr>PowerPoint 演示文稿</vt:lpstr>
      <vt:lpstr>在全反射的情况下，波矢的边值关系仍然成立， </vt:lpstr>
      <vt:lpstr>PowerPoint 演示文稿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电磁波的传播</dc:title>
  <dc:creator>王振林</dc:creator>
  <cp:lastModifiedBy>njtechzy</cp:lastModifiedBy>
  <cp:revision>469</cp:revision>
  <dcterms:created xsi:type="dcterms:W3CDTF">2003-11-08T05:41:50Z</dcterms:created>
  <dcterms:modified xsi:type="dcterms:W3CDTF">2018-06-05T14:09:40Z</dcterms:modified>
</cp:coreProperties>
</file>