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AD30-09A5-42F2-8128-C6183EE1F0E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1AC5-2101-4A6C-8D51-82E6B9D7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tmlpreview.github.io/?https://github.com/Hydroinformatics/InterACTWEL/blob/Dev/src/PySWAT/SWAT_post_process/dev/n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4C676C-A146-432C-8E38-892815D0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6" y="665532"/>
            <a:ext cx="7730720" cy="61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F66B-0A9B-47F7-9019-252476D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/>
          </a:bodyPr>
          <a:lstStyle/>
          <a:p>
            <a:r>
              <a:rPr lang="en-US" sz="4200" dirty="0"/>
              <a:t>Test problem: Dummy of a Dummy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D8F753-490E-460F-BDC1-C7388CA9B55B}"/>
              </a:ext>
            </a:extLst>
          </p:cNvPr>
          <p:cNvGrpSpPr/>
          <p:nvPr/>
        </p:nvGrpSpPr>
        <p:grpSpPr>
          <a:xfrm>
            <a:off x="156439" y="2299853"/>
            <a:ext cx="8681610" cy="3463638"/>
            <a:chOff x="211858" y="1597889"/>
            <a:chExt cx="8681610" cy="34636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A40F7B-C9F5-4E21-B1FB-57DF19EC4659}"/>
                </a:ext>
              </a:extLst>
            </p:cNvPr>
            <p:cNvSpPr/>
            <p:nvPr/>
          </p:nvSpPr>
          <p:spPr>
            <a:xfrm>
              <a:off x="941532" y="2031999"/>
              <a:ext cx="7573818" cy="21982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1D86A8-67D2-4C50-AF9E-20A8CB88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858" y="1597889"/>
              <a:ext cx="1597892" cy="96058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784F4-FFE2-4BBA-AC1E-DA57F146C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776" y="2766284"/>
              <a:ext cx="1597892" cy="9605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Broadcaster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92EC3-8B6D-4259-A61B-3552E4AC240B}"/>
                </a:ext>
              </a:extLst>
            </p:cNvPr>
            <p:cNvSpPr/>
            <p:nvPr/>
          </p:nvSpPr>
          <p:spPr>
            <a:xfrm>
              <a:off x="3757545" y="3246575"/>
              <a:ext cx="2057400" cy="18149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41C683-F84E-4E8B-8F52-C3DAAC7FBF81}"/>
                </a:ext>
              </a:extLst>
            </p:cNvPr>
            <p:cNvSpPr/>
            <p:nvPr/>
          </p:nvSpPr>
          <p:spPr>
            <a:xfrm>
              <a:off x="6836068" y="3246575"/>
              <a:ext cx="2057400" cy="18149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54D4DC-0B1C-4702-A834-0802ABAB8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2380" y="2766284"/>
              <a:ext cx="1597892" cy="96058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Optimizer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DC9408-DA00-400C-82F9-362BBA986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726" y="2766285"/>
              <a:ext cx="1597892" cy="96058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Optimizer 2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857B9A-44A3-4A2D-8C0A-AF149DE0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1349" y="3891969"/>
              <a:ext cx="1241463" cy="5611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37AECA-59E8-41A3-BDCA-819FDB692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3887" y="3891969"/>
              <a:ext cx="1241463" cy="5611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7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369D-9AFE-4FF5-860D-C433BBA0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0FAC-EA47-4343-BD55-AE7B8E6F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24606"/>
            <a:ext cx="7886700" cy="128703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http://htmlpreview.github.io/?https://github.com/Hydroinformatics/InterACTWEL/blob/Dev/src/PySWAT/SWAT_post_process/dev/n2.html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0C54F-08EA-4FA9-86A4-C775F0D99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59"/>
          <a:stretch/>
        </p:blipFill>
        <p:spPr>
          <a:xfrm>
            <a:off x="153872" y="798945"/>
            <a:ext cx="5199475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11067-B7F4-445F-BBD4-5AFB4EF18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81" r="31892"/>
          <a:stretch/>
        </p:blipFill>
        <p:spPr>
          <a:xfrm>
            <a:off x="5445711" y="2549236"/>
            <a:ext cx="3541271" cy="24153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37A6DB-3E6B-45B4-89FF-455A7BDECEF1}"/>
              </a:ext>
            </a:extLst>
          </p:cNvPr>
          <p:cNvCxnSpPr/>
          <p:nvPr/>
        </p:nvCxnSpPr>
        <p:spPr>
          <a:xfrm>
            <a:off x="2781317" y="1099127"/>
            <a:ext cx="0" cy="12561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87DD5-828F-46FC-82F2-C9F64BD68385}"/>
              </a:ext>
            </a:extLst>
          </p:cNvPr>
          <p:cNvCxnSpPr/>
          <p:nvPr/>
        </p:nvCxnSpPr>
        <p:spPr>
          <a:xfrm>
            <a:off x="4572000" y="1099127"/>
            <a:ext cx="0" cy="29648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F99793-76C6-4629-896F-6C4A61892E6D}"/>
              </a:ext>
            </a:extLst>
          </p:cNvPr>
          <p:cNvCxnSpPr/>
          <p:nvPr/>
        </p:nvCxnSpPr>
        <p:spPr>
          <a:xfrm>
            <a:off x="4128657" y="1579418"/>
            <a:ext cx="0" cy="21774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3E2E40-E3A3-4208-8869-05132F214EFE}"/>
              </a:ext>
            </a:extLst>
          </p:cNvPr>
          <p:cNvCxnSpPr>
            <a:cxnSpLocks/>
          </p:cNvCxnSpPr>
          <p:nvPr/>
        </p:nvCxnSpPr>
        <p:spPr>
          <a:xfrm>
            <a:off x="2355273" y="1570182"/>
            <a:ext cx="0" cy="4710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B4B883-A58E-4D1C-9B1D-6699C3BCD776}"/>
              </a:ext>
            </a:extLst>
          </p:cNvPr>
          <p:cNvCxnSpPr/>
          <p:nvPr/>
        </p:nvCxnSpPr>
        <p:spPr>
          <a:xfrm>
            <a:off x="1468582" y="1099127"/>
            <a:ext cx="31034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69879-A269-48F9-BCA8-081DAB59F7B4}"/>
              </a:ext>
            </a:extLst>
          </p:cNvPr>
          <p:cNvCxnSpPr>
            <a:cxnSpLocks/>
          </p:cNvCxnSpPr>
          <p:nvPr/>
        </p:nvCxnSpPr>
        <p:spPr>
          <a:xfrm>
            <a:off x="1911927" y="1570182"/>
            <a:ext cx="2216730" cy="92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9D34-2245-4BB1-BC8F-63B9082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C6D2-10DE-4829-903F-2AE385B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30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variables: </a:t>
            </a:r>
            <a:r>
              <a:rPr lang="en-US" b="1" i="1" dirty="0">
                <a:solidFill>
                  <a:srgbClr val="FF0000"/>
                </a:solidFill>
              </a:rPr>
              <a:t>x0, x1</a:t>
            </a:r>
          </a:p>
          <a:p>
            <a:r>
              <a:rPr lang="en-US" dirty="0"/>
              <a:t>Disciplines</a:t>
            </a:r>
          </a:p>
          <a:p>
            <a:pPr lvl="1"/>
            <a:r>
              <a:rPr lang="en-US" dirty="0"/>
              <a:t>Comp:</a:t>
            </a:r>
          </a:p>
          <a:p>
            <a:pPr lvl="2"/>
            <a:r>
              <a:rPr lang="en-US" i="1" u="sng" dirty="0"/>
              <a:t>Objective:</a:t>
            </a:r>
            <a:r>
              <a:rPr lang="en-US" i="1" dirty="0"/>
              <a:t> Min f + f2</a:t>
            </a:r>
          </a:p>
          <a:p>
            <a:pPr lvl="2"/>
            <a:r>
              <a:rPr lang="en-US" dirty="0"/>
              <a:t>f = </a:t>
            </a:r>
            <a:r>
              <a:rPr lang="pt-BR" dirty="0"/>
              <a:t>a*(</a:t>
            </a:r>
            <a:r>
              <a:rPr lang="pt-BR" b="1" i="1" dirty="0">
                <a:solidFill>
                  <a:srgbClr val="FF0000"/>
                </a:solidFill>
              </a:rPr>
              <a:t>x1</a:t>
            </a:r>
            <a:r>
              <a:rPr lang="pt-BR" dirty="0"/>
              <a:t> - b*</a:t>
            </a:r>
            <a:r>
              <a:rPr lang="pt-BR" b="1" i="1" dirty="0">
                <a:solidFill>
                  <a:srgbClr val="FF0000"/>
                </a:solidFill>
              </a:rPr>
              <a:t>x0</a:t>
            </a:r>
            <a:r>
              <a:rPr lang="pt-BR" sz="2500" b="1" i="1" baseline="30000" dirty="0">
                <a:solidFill>
                  <a:srgbClr val="FF0000"/>
                </a:solidFill>
              </a:rPr>
              <a:t>2</a:t>
            </a:r>
            <a:r>
              <a:rPr lang="pt-BR" dirty="0"/>
              <a:t> + c*</a:t>
            </a:r>
            <a:r>
              <a:rPr lang="pt-BR" b="1" i="1" dirty="0">
                <a:solidFill>
                  <a:srgbClr val="FF0000"/>
                </a:solidFill>
              </a:rPr>
              <a:t>x0</a:t>
            </a:r>
            <a:r>
              <a:rPr lang="pt-BR" dirty="0"/>
              <a:t> - d)</a:t>
            </a:r>
            <a:r>
              <a:rPr lang="pt-BR" sz="2500" baseline="30000" dirty="0"/>
              <a:t>2</a:t>
            </a:r>
            <a:r>
              <a:rPr lang="pt-BR" dirty="0"/>
              <a:t> + e*(1-g)*cos(</a:t>
            </a:r>
            <a:r>
              <a:rPr lang="pt-BR" b="1" i="1" dirty="0">
                <a:solidFill>
                  <a:srgbClr val="FF0000"/>
                </a:solidFill>
              </a:rPr>
              <a:t>x0</a:t>
            </a:r>
            <a:r>
              <a:rPr lang="pt-BR" dirty="0"/>
              <a:t>) + e</a:t>
            </a:r>
          </a:p>
          <a:p>
            <a:pPr lvl="2"/>
            <a:r>
              <a:rPr lang="en-US" dirty="0"/>
              <a:t>f2 = </a:t>
            </a:r>
            <a:r>
              <a:rPr lang="en-US" b="1" i="1" dirty="0">
                <a:solidFill>
                  <a:srgbClr val="FF0000"/>
                </a:solidFill>
              </a:rPr>
              <a:t>x0</a:t>
            </a:r>
            <a:r>
              <a:rPr lang="en-US" sz="2500" b="1" i="1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 + c*</a:t>
            </a:r>
            <a:r>
              <a:rPr lang="en-US" b="1" i="1" dirty="0">
                <a:solidFill>
                  <a:srgbClr val="FF0000"/>
                </a:solidFill>
              </a:rPr>
              <a:t>x0</a:t>
            </a:r>
            <a:r>
              <a:rPr lang="en-US" dirty="0"/>
              <a:t>*</a:t>
            </a:r>
            <a:r>
              <a:rPr lang="en-US" b="1" i="1" dirty="0">
                <a:solidFill>
                  <a:srgbClr val="FF0000"/>
                </a:solidFill>
              </a:rPr>
              <a:t>x1</a:t>
            </a:r>
          </a:p>
          <a:p>
            <a:pPr lvl="2"/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Comp1:</a:t>
            </a:r>
          </a:p>
          <a:p>
            <a:pPr lvl="2"/>
            <a:r>
              <a:rPr lang="en-US" i="1" u="sng" dirty="0"/>
              <a:t>Objective:</a:t>
            </a:r>
            <a:r>
              <a:rPr lang="en-US" i="1" dirty="0"/>
              <a:t> Min f2</a:t>
            </a:r>
          </a:p>
          <a:p>
            <a:pPr lvl="2"/>
            <a:r>
              <a:rPr lang="en-US" dirty="0"/>
              <a:t>f2 = </a:t>
            </a:r>
            <a:r>
              <a:rPr lang="en-US" b="1" i="1" dirty="0">
                <a:solidFill>
                  <a:srgbClr val="FF0000"/>
                </a:solidFill>
              </a:rPr>
              <a:t>x0</a:t>
            </a:r>
            <a:r>
              <a:rPr lang="en-US" sz="2500" b="1" i="1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 + c*</a:t>
            </a:r>
            <a:r>
              <a:rPr lang="en-US" b="1" i="1" dirty="0">
                <a:solidFill>
                  <a:srgbClr val="FF0000"/>
                </a:solidFill>
              </a:rPr>
              <a:t>x0</a:t>
            </a:r>
            <a:r>
              <a:rPr lang="en-US" dirty="0"/>
              <a:t>*</a:t>
            </a:r>
            <a:r>
              <a:rPr lang="en-US" b="1" i="1" dirty="0">
                <a:solidFill>
                  <a:srgbClr val="FF0000"/>
                </a:solidFill>
              </a:rPr>
              <a:t>x1</a:t>
            </a:r>
          </a:p>
          <a:p>
            <a:pPr lvl="2"/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x0 (integer): [-5,10]</a:t>
            </a:r>
          </a:p>
          <a:p>
            <a:pPr lvl="1"/>
            <a:r>
              <a:rPr lang="en-US" dirty="0"/>
              <a:t>x1 (continuous): [0,15]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6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84B9-8C07-4519-9966-FE93E88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192732" cy="1325563"/>
          </a:xfrm>
        </p:spPr>
        <p:txBody>
          <a:bodyPr/>
          <a:lstStyle/>
          <a:p>
            <a:r>
              <a:rPr lang="en-US" dirty="0"/>
              <a:t>Solution space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6CE4C-23B9-4333-80C2-369E3B57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30" y="0"/>
            <a:ext cx="3422170" cy="3103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19F89-DC28-4471-B517-F81B21270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7" r="6809"/>
          <a:stretch/>
        </p:blipFill>
        <p:spPr>
          <a:xfrm>
            <a:off x="101095" y="3027027"/>
            <a:ext cx="9042904" cy="3830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023A-AA03-4553-A5E0-556EDD74D509}"/>
              </a:ext>
            </a:extLst>
          </p:cNvPr>
          <p:cNvSpPr txBox="1"/>
          <p:nvPr/>
        </p:nvSpPr>
        <p:spPr>
          <a:xfrm>
            <a:off x="1729207" y="2842361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9AD03-5963-49B2-A196-DE4A66AF347F}"/>
              </a:ext>
            </a:extLst>
          </p:cNvPr>
          <p:cNvSpPr txBox="1"/>
          <p:nvPr/>
        </p:nvSpPr>
        <p:spPr>
          <a:xfrm>
            <a:off x="6638334" y="2842361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Comp1</a:t>
            </a:r>
          </a:p>
        </p:txBody>
      </p:sp>
    </p:spTree>
    <p:extLst>
      <p:ext uri="{BB962C8B-B14F-4D97-AF65-F5344CB8AC3E}">
        <p14:creationId xmlns:p14="http://schemas.microsoft.com/office/powerpoint/2010/main" val="27025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C33D-C642-46EA-B774-6A55B30E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/>
          <a:lstStyle/>
          <a:p>
            <a:r>
              <a:rPr lang="en-US" dirty="0"/>
              <a:t>Scenario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01E34-AAFF-485D-BA0F-BD492F4C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7" r="7766"/>
          <a:stretch/>
        </p:blipFill>
        <p:spPr>
          <a:xfrm>
            <a:off x="0" y="2967176"/>
            <a:ext cx="9162095" cy="389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0014D-8C43-483F-ACFB-8DC3F33E8AEF}"/>
              </a:ext>
            </a:extLst>
          </p:cNvPr>
          <p:cNvSpPr txBox="1"/>
          <p:nvPr/>
        </p:nvSpPr>
        <p:spPr>
          <a:xfrm>
            <a:off x="1452116" y="2839922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D59B4-27A6-4C8E-A64A-878081E8242E}"/>
              </a:ext>
            </a:extLst>
          </p:cNvPr>
          <p:cNvSpPr txBox="1"/>
          <p:nvPr/>
        </p:nvSpPr>
        <p:spPr>
          <a:xfrm>
            <a:off x="6444371" y="2871989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Comp1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15214D0-1AE1-42DF-B4B3-1975640A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0655"/>
            <a:ext cx="2511714" cy="1256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Max Comp</a:t>
            </a:r>
          </a:p>
          <a:p>
            <a:pPr lvl="1"/>
            <a:r>
              <a:rPr lang="en-US" dirty="0"/>
              <a:t>Min Comp1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632E4D-CEFD-492D-8C01-CBE0ACBE460F}"/>
              </a:ext>
            </a:extLst>
          </p:cNvPr>
          <p:cNvSpPr>
            <a:spLocks noChangeAspect="1"/>
          </p:cNvSpPr>
          <p:nvPr/>
        </p:nvSpPr>
        <p:spPr>
          <a:xfrm>
            <a:off x="5227782" y="6400799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C9DC88-957D-4860-93AF-FD59DEB91792}"/>
              </a:ext>
            </a:extLst>
          </p:cNvPr>
          <p:cNvSpPr>
            <a:spLocks noChangeAspect="1"/>
          </p:cNvSpPr>
          <p:nvPr/>
        </p:nvSpPr>
        <p:spPr>
          <a:xfrm>
            <a:off x="5019964" y="3104161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92918F-D499-4FEB-8FC1-8CFFBAB2A69C}"/>
              </a:ext>
            </a:extLst>
          </p:cNvPr>
          <p:cNvSpPr>
            <a:spLocks noChangeAspect="1"/>
          </p:cNvSpPr>
          <p:nvPr/>
        </p:nvSpPr>
        <p:spPr>
          <a:xfrm>
            <a:off x="345058" y="6400799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542BD-5691-462E-8952-B42F8FDEBC28}"/>
              </a:ext>
            </a:extLst>
          </p:cNvPr>
          <p:cNvSpPr>
            <a:spLocks noChangeAspect="1"/>
          </p:cNvSpPr>
          <p:nvPr/>
        </p:nvSpPr>
        <p:spPr>
          <a:xfrm>
            <a:off x="137240" y="3104161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AD1FBFF-E1DD-4E3F-82E1-74E791AE98C7}"/>
              </a:ext>
            </a:extLst>
          </p:cNvPr>
          <p:cNvSpPr txBox="1">
            <a:spLocks/>
          </p:cNvSpPr>
          <p:nvPr/>
        </p:nvSpPr>
        <p:spPr>
          <a:xfrm>
            <a:off x="4246245" y="1035365"/>
            <a:ext cx="2511714" cy="1256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x0 = -5</a:t>
            </a:r>
          </a:p>
          <a:p>
            <a:pPr lvl="1"/>
            <a:r>
              <a:rPr lang="en-US" dirty="0"/>
              <a:t>x1 = 0 </a:t>
            </a:r>
          </a:p>
        </p:txBody>
      </p:sp>
    </p:spTree>
    <p:extLst>
      <p:ext uri="{BB962C8B-B14F-4D97-AF65-F5344CB8AC3E}">
        <p14:creationId xmlns:p14="http://schemas.microsoft.com/office/powerpoint/2010/main" val="162658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44C6-EE7D-4499-81C7-200DAC6F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/>
          <a:lstStyle/>
          <a:p>
            <a:r>
              <a:rPr lang="en-US" dirty="0"/>
              <a:t>Scenario 1: Pareto front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84FC3-794A-416E-BBEB-B44481DCF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634"/>
            <a:ext cx="9144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165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Test problem: Dummy of a Dummy</vt:lpstr>
      <vt:lpstr>PowerPoint Presentation</vt:lpstr>
      <vt:lpstr>Optimization formulation</vt:lpstr>
      <vt:lpstr>Solution space </vt:lpstr>
      <vt:lpstr>Scenario 1</vt:lpstr>
      <vt:lpstr>Scenario 1: Pareto 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Rivera</dc:creator>
  <cp:lastModifiedBy>Samuel Rivera</cp:lastModifiedBy>
  <cp:revision>18</cp:revision>
  <dcterms:created xsi:type="dcterms:W3CDTF">2018-05-21T19:57:17Z</dcterms:created>
  <dcterms:modified xsi:type="dcterms:W3CDTF">2018-05-23T17:58:53Z</dcterms:modified>
</cp:coreProperties>
</file>