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36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04B00-95C2-4445-BBA1-462D39083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B9F0E3-7B3E-4572-AA7D-176E768A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5C5C9-E85F-4416-A169-9FF2DA82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CBC91-69AF-45B7-B8F7-C1031D86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6A353-8E97-4CFD-BA18-36609460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9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67F42-66BF-4D00-94A0-3A5A420C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EE8F6-B0AC-42A3-8CA5-5890CE7F1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EF453-2273-4387-A2FA-555CE80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CDC4B-008C-4C90-9A8D-5F3F893B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80021-9A2F-4D2A-9245-10B91045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3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A20F6-07AD-4665-BCB8-75B786993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D548C9-8028-45F6-8156-BC53B4BAA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8D014-2212-4D97-B6B8-C02DCDA9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97627-26FD-4BB9-9F53-7F1D5CC8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7EFEF-1455-4C99-A39A-A56CB8D5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5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E65A6-D948-4E18-B4AA-4C230763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5CC2B-C480-4C78-8CD6-FA4C4DE1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F1B94-A590-4CC6-9222-CFBB5555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8C352-E48E-4E30-8CE8-85B95349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3A711-94CA-46EB-B136-636D3519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85F57-A17A-4174-96DC-9835A940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592A3-C50B-4AAB-81C7-A3820057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CDD81-24B0-4F3A-B229-502AC148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60CB2-D467-4AEB-926E-E220746C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7B69C-06E2-41B3-9445-852A13E9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531D-6E54-49BF-B38B-A15B30A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8AB40-8CEC-48A0-A6D4-9B49D6F2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AB904-EA8F-4D25-B7E8-3E436F801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34FE1-6A3F-43F1-9DA2-3BF7E04C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2BDD7-3FBE-4E3D-B788-3AA61618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0A7ED-80F8-487E-BC8A-B25F13A6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8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60D8C-2D13-4BBF-A67A-C73A9D1B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B0894-1358-47D7-8F59-EDA47F48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3ACF9-B4B8-4958-BA17-BAADDEEA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822A20-62B4-46E0-B92E-369A80C5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6547A5-06D4-4B78-9A9A-5B11D81F9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51C9FB-14D1-4594-9F50-490E5BBD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BEC22-7AAC-477D-8CE8-B6CC6098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AF750-B24A-4244-B88D-E68D7E2A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8420-07B3-4929-BC24-2FAB20FC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705360-A3EB-486B-8677-0ECA8126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113E3-4509-4768-9FE3-7DBD9995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B0EFD-74C6-4520-92B0-B4E46199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871BD8-408F-4BDE-B15E-DD4D5AB3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359B11-879F-4839-934E-E59B6786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5C7DE-8B22-4BCF-846F-4F27349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5AEB-1B32-430F-AD8D-E048B42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BEEF2-FD68-49DA-AD17-D331DE48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42761-E101-4F87-8215-2532CB57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7A783-6A6F-4D37-A8C7-4911B4D7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0C601-8FE0-4809-87ED-13EF4E3D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DF04A-27AF-4396-A625-28069ED1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3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73CCA-0EF9-431D-A45E-82CA8613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502DD-D4A4-4414-8C8F-9336FBF58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05510D-9567-479F-A307-81423A86C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917F4-58E8-4893-8A23-93A3B008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389BA-1345-42D2-A4F0-9FBD6EB8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236B6-5968-4148-97BE-7904603E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577DA0-FFDA-498B-A45D-7D201283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3A405A-2DE7-4E75-868D-F4CC0CFE2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D132F-BC8D-4ABE-9D57-7E4E16AA4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B493-75FD-4E80-9FD1-74F2480CDEC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2E39A-C1FF-413B-BEBB-AE16E0BD5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C7697-75DB-49B4-B453-37517A1A5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C70B-54AF-4B5B-9247-94E8BD920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5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62282182-867C-490C-905C-1F3BD1BE6E45}"/>
              </a:ext>
            </a:extLst>
          </p:cNvPr>
          <p:cNvSpPr/>
          <p:nvPr/>
        </p:nvSpPr>
        <p:spPr>
          <a:xfrm>
            <a:off x="5357813" y="2872739"/>
            <a:ext cx="6765607" cy="37580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282E3B2-74DC-466B-B818-5959B38A668B}"/>
              </a:ext>
            </a:extLst>
          </p:cNvPr>
          <p:cNvSpPr/>
          <p:nvPr/>
        </p:nvSpPr>
        <p:spPr>
          <a:xfrm>
            <a:off x="6637019" y="3003390"/>
            <a:ext cx="5422153" cy="106412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404D66-FC43-4DD3-882F-FA1F3C79CE46}"/>
              </a:ext>
            </a:extLst>
          </p:cNvPr>
          <p:cNvSpPr/>
          <p:nvPr/>
        </p:nvSpPr>
        <p:spPr>
          <a:xfrm>
            <a:off x="5554157" y="4098092"/>
            <a:ext cx="2634056" cy="1496046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CDB46-79F9-409F-8BC5-374EBB7637CD}"/>
              </a:ext>
            </a:extLst>
          </p:cNvPr>
          <p:cNvSpPr txBox="1"/>
          <p:nvPr/>
        </p:nvSpPr>
        <p:spPr>
          <a:xfrm>
            <a:off x="226503" y="184558"/>
            <a:ext cx="697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1.  </a:t>
            </a:r>
            <a:r>
              <a:rPr lang="ko-KR" altLang="en-US" sz="2800" b="1" dirty="0">
                <a:latin typeface="+mj-lt"/>
              </a:rPr>
              <a:t>스탯창 </a:t>
            </a:r>
            <a:r>
              <a:rPr lang="en-US" altLang="ko-KR" sz="2800" b="1" dirty="0">
                <a:latin typeface="+mj-lt"/>
              </a:rPr>
              <a:t>UI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1CD09-E31B-4BC8-A59B-A484A9F6EF9C}"/>
              </a:ext>
            </a:extLst>
          </p:cNvPr>
          <p:cNvSpPr/>
          <p:nvPr/>
        </p:nvSpPr>
        <p:spPr>
          <a:xfrm>
            <a:off x="427838" y="1158867"/>
            <a:ext cx="4655890" cy="2618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F9EE9-F828-4FAB-84A2-5ED2C81B98E8}"/>
              </a:ext>
            </a:extLst>
          </p:cNvPr>
          <p:cNvSpPr txBox="1"/>
          <p:nvPr/>
        </p:nvSpPr>
        <p:spPr>
          <a:xfrm>
            <a:off x="0" y="3875369"/>
            <a:ext cx="69796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 ① </a:t>
            </a:r>
            <a:r>
              <a:rPr lang="ko-KR" altLang="en-US" dirty="0">
                <a:latin typeface="+mj-lt"/>
              </a:rPr>
              <a:t>크기 및 위치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 60 X 34 (= 1920 x 1080 </a:t>
            </a:r>
            <a:r>
              <a:rPr lang="ko-KR" altLang="en-US" dirty="0">
                <a:latin typeface="+mj-lt"/>
              </a:rPr>
              <a:t>기준</a:t>
            </a:r>
            <a:r>
              <a:rPr lang="en-US" altLang="ko-KR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DA227D-1B05-4A39-87AA-52B6AC408AFF}"/>
              </a:ext>
            </a:extLst>
          </p:cNvPr>
          <p:cNvSpPr/>
          <p:nvPr/>
        </p:nvSpPr>
        <p:spPr>
          <a:xfrm>
            <a:off x="625548" y="1361071"/>
            <a:ext cx="1770077" cy="520117"/>
          </a:xfrm>
          <a:prstGeom prst="rect">
            <a:avLst/>
          </a:prstGeom>
          <a:solidFill>
            <a:srgbClr val="F86F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94574-24B7-41C4-92BC-482958AA2B49}"/>
              </a:ext>
            </a:extLst>
          </p:cNvPr>
          <p:cNvSpPr txBox="1"/>
          <p:nvPr/>
        </p:nvSpPr>
        <p:spPr>
          <a:xfrm>
            <a:off x="5725565" y="184558"/>
            <a:ext cx="6979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③ </a:t>
            </a:r>
            <a:r>
              <a:rPr lang="ko-KR" altLang="en-US" dirty="0">
                <a:latin typeface="+mj-lt"/>
              </a:rPr>
              <a:t>레퍼런스 및 필요 리소스</a:t>
            </a:r>
            <a:endParaRPr lang="en-US" altLang="ko-KR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45F10-2AF6-4D9E-B07E-92AD60AAC506}"/>
              </a:ext>
            </a:extLst>
          </p:cNvPr>
          <p:cNvSpPr txBox="1"/>
          <p:nvPr/>
        </p:nvSpPr>
        <p:spPr>
          <a:xfrm>
            <a:off x="0" y="5019938"/>
            <a:ext cx="697964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② </a:t>
            </a:r>
            <a:r>
              <a:rPr lang="ko-KR" altLang="en-US" dirty="0"/>
              <a:t>정보 및 표현</a:t>
            </a:r>
            <a:endParaRPr lang="en-US" altLang="ko-KR" dirty="0">
              <a:latin typeface="+mj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D79F7F-B1C0-489F-8F7E-9E4DC70B9FB7}"/>
              </a:ext>
            </a:extLst>
          </p:cNvPr>
          <p:cNvCxnSpPr>
            <a:cxnSpLocks/>
          </p:cNvCxnSpPr>
          <p:nvPr/>
        </p:nvCxnSpPr>
        <p:spPr>
          <a:xfrm>
            <a:off x="427838" y="1358331"/>
            <a:ext cx="1929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FB88A39-8633-451B-A4D4-749D19E2BF82}"/>
              </a:ext>
            </a:extLst>
          </p:cNvPr>
          <p:cNvCxnSpPr>
            <a:cxnSpLocks/>
          </p:cNvCxnSpPr>
          <p:nvPr/>
        </p:nvCxnSpPr>
        <p:spPr>
          <a:xfrm>
            <a:off x="620785" y="1158955"/>
            <a:ext cx="0" cy="199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70453-76B3-4ED8-8A5C-AC5AC8ACA1FF}"/>
              </a:ext>
            </a:extLst>
          </p:cNvPr>
          <p:cNvSpPr txBox="1"/>
          <p:nvPr/>
        </p:nvSpPr>
        <p:spPr>
          <a:xfrm>
            <a:off x="412598" y="806872"/>
            <a:ext cx="1576222" cy="2934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j-lt"/>
              </a:rPr>
              <a:t>1 X 1 (= 32X32)</a:t>
            </a:r>
            <a:r>
              <a:rPr lang="ko-KR" altLang="en-US" sz="1000" dirty="0">
                <a:latin typeface="+mj-lt"/>
              </a:rPr>
              <a:t>의</a:t>
            </a:r>
            <a:r>
              <a:rPr lang="en-US" altLang="ko-KR" sz="1000" dirty="0">
                <a:latin typeface="+mj-lt"/>
              </a:rPr>
              <a:t> </a:t>
            </a:r>
            <a:r>
              <a:rPr lang="ko-KR" altLang="en-US" sz="1000" dirty="0">
                <a:latin typeface="+mj-lt"/>
              </a:rPr>
              <a:t>여유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F2BAB-3D86-42C1-A3F3-FEC1DC2EC82E}"/>
              </a:ext>
            </a:extLst>
          </p:cNvPr>
          <p:cNvSpPr txBox="1"/>
          <p:nvPr/>
        </p:nvSpPr>
        <p:spPr>
          <a:xfrm>
            <a:off x="1380338" y="1973022"/>
            <a:ext cx="2383942" cy="333617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3 X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18 (= 108X 576) </a:t>
            </a:r>
            <a:r>
              <a:rPr lang="ko-KR" altLang="en-US" sz="1200" dirty="0">
                <a:latin typeface="+mj-lt"/>
              </a:rPr>
              <a:t>크기 패널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C80ACEC-CA37-44EF-B25C-427D78B2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45039"/>
              </p:ext>
            </p:extLst>
          </p:nvPr>
        </p:nvGraphicFramePr>
        <p:xfrm>
          <a:off x="125835" y="5501232"/>
          <a:ext cx="51195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061">
                  <a:extLst>
                    <a:ext uri="{9D8B030D-6E8A-4147-A177-3AD203B41FA5}">
                      <a16:colId xmlns:a16="http://schemas.microsoft.com/office/drawing/2014/main" val="1512847026"/>
                    </a:ext>
                  </a:extLst>
                </a:gridCol>
                <a:gridCol w="2276694">
                  <a:extLst>
                    <a:ext uri="{9D8B030D-6E8A-4147-A177-3AD203B41FA5}">
                      <a16:colId xmlns:a16="http://schemas.microsoft.com/office/drawing/2014/main" val="3102906823"/>
                    </a:ext>
                  </a:extLst>
                </a:gridCol>
                <a:gridCol w="1747766">
                  <a:extLst>
                    <a:ext uri="{9D8B030D-6E8A-4147-A177-3AD203B41FA5}">
                      <a16:colId xmlns:a16="http://schemas.microsoft.com/office/drawing/2014/main" val="252597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게이지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탄환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게이지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16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오버로딩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쿨타임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차오르는 구체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5734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7AE626-FACD-4C1C-AFA1-3572DD82F393}"/>
              </a:ext>
            </a:extLst>
          </p:cNvPr>
          <p:cNvSpPr/>
          <p:nvPr/>
        </p:nvSpPr>
        <p:spPr>
          <a:xfrm>
            <a:off x="3640184" y="6070937"/>
            <a:ext cx="1415626" cy="1658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E36A98-FABF-4139-83D7-24A5FFADFE10}"/>
              </a:ext>
            </a:extLst>
          </p:cNvPr>
          <p:cNvSpPr/>
          <p:nvPr/>
        </p:nvSpPr>
        <p:spPr>
          <a:xfrm>
            <a:off x="3640184" y="5894585"/>
            <a:ext cx="1415626" cy="15746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E4EC69-D599-4013-A289-3DF37523361D}"/>
              </a:ext>
            </a:extLst>
          </p:cNvPr>
          <p:cNvSpPr txBox="1"/>
          <p:nvPr/>
        </p:nvSpPr>
        <p:spPr>
          <a:xfrm>
            <a:off x="5725565" y="1449802"/>
            <a:ext cx="6979640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+mj-lt"/>
              </a:rPr>
              <a:t>순행상태 일 때 붉은 색 게이지가 꽉 찬 상태로 오른쪽에서 왼쪽 방향으로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  </a:t>
            </a:r>
            <a:r>
              <a:rPr lang="ko-KR" altLang="en-US" sz="1400" dirty="0">
                <a:latin typeface="+mj-lt"/>
              </a:rPr>
              <a:t> </a:t>
            </a:r>
            <a:r>
              <a:rPr lang="ko-KR" altLang="en-US" sz="1400" dirty="0">
                <a:highlight>
                  <a:srgbClr val="FF0000"/>
                </a:highlight>
                <a:latin typeface="+mj-lt"/>
              </a:rPr>
              <a:t>일정 크기만큼 감소</a:t>
            </a:r>
            <a:endParaRPr lang="en-US" altLang="ko-KR" sz="1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400" dirty="0">
                <a:latin typeface="+mj-lt"/>
              </a:rPr>
              <a:t>역행상태로 전환 시 푸른 색 게이지가 왼쪽에서 오른쪽 방향으로 </a:t>
            </a:r>
            <a:r>
              <a:rPr lang="ko-KR" altLang="en-US" sz="1400" dirty="0">
                <a:highlight>
                  <a:srgbClr val="00FFFF"/>
                </a:highlight>
                <a:latin typeface="+mj-lt"/>
              </a:rPr>
              <a:t>일정 크기</a:t>
            </a:r>
            <a:endParaRPr lang="en-US" altLang="ko-KR" sz="1400" dirty="0">
              <a:highlight>
                <a:srgbClr val="00FFFF"/>
              </a:highlight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   </a:t>
            </a:r>
            <a:r>
              <a:rPr lang="ko-KR" altLang="en-US" sz="1400" dirty="0">
                <a:highlight>
                  <a:srgbClr val="00FFFF"/>
                </a:highlight>
                <a:latin typeface="+mj-lt"/>
              </a:rPr>
              <a:t>만큼 증가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lt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66E23F8-ECD9-46E1-A943-77F5363D2593}"/>
              </a:ext>
            </a:extLst>
          </p:cNvPr>
          <p:cNvSpPr/>
          <p:nvPr/>
        </p:nvSpPr>
        <p:spPr>
          <a:xfrm rot="1800000">
            <a:off x="3996007" y="6273377"/>
            <a:ext cx="295854" cy="3038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4C32F51-C5AD-4C36-8A1D-110E41028207}"/>
              </a:ext>
            </a:extLst>
          </p:cNvPr>
          <p:cNvSpPr/>
          <p:nvPr/>
        </p:nvSpPr>
        <p:spPr>
          <a:xfrm rot="1800000">
            <a:off x="4499757" y="6273377"/>
            <a:ext cx="295854" cy="3038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08035C-6C4A-4EBF-9A42-93BFC73A60F2}"/>
              </a:ext>
            </a:extLst>
          </p:cNvPr>
          <p:cNvSpPr/>
          <p:nvPr/>
        </p:nvSpPr>
        <p:spPr>
          <a:xfrm>
            <a:off x="3640184" y="5591541"/>
            <a:ext cx="1415626" cy="15746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ADC77B-A61E-4752-AC00-0299A2BDDC57}"/>
              </a:ext>
            </a:extLst>
          </p:cNvPr>
          <p:cNvSpPr/>
          <p:nvPr/>
        </p:nvSpPr>
        <p:spPr>
          <a:xfrm>
            <a:off x="6868141" y="3088853"/>
            <a:ext cx="3192780" cy="236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C53A46-01D2-4E7A-8CF0-5D787A174B35}"/>
              </a:ext>
            </a:extLst>
          </p:cNvPr>
          <p:cNvSpPr/>
          <p:nvPr/>
        </p:nvSpPr>
        <p:spPr>
          <a:xfrm>
            <a:off x="6868141" y="3405747"/>
            <a:ext cx="3192780" cy="23663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53473FB-DABF-448D-8250-F2D692A70464}"/>
              </a:ext>
            </a:extLst>
          </p:cNvPr>
          <p:cNvSpPr/>
          <p:nvPr/>
        </p:nvSpPr>
        <p:spPr>
          <a:xfrm>
            <a:off x="6868141" y="3722641"/>
            <a:ext cx="3192780" cy="2366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B22AEA-DB1B-436C-BB59-18AFDB150DCF}"/>
              </a:ext>
            </a:extLst>
          </p:cNvPr>
          <p:cNvSpPr txBox="1"/>
          <p:nvPr/>
        </p:nvSpPr>
        <p:spPr>
          <a:xfrm>
            <a:off x="10114135" y="3003390"/>
            <a:ext cx="87291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빈 게이지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CA7E60-F81E-4613-AD6D-1193CCB6C6B0}"/>
              </a:ext>
            </a:extLst>
          </p:cNvPr>
          <p:cNvSpPr txBox="1"/>
          <p:nvPr/>
        </p:nvSpPr>
        <p:spPr>
          <a:xfrm>
            <a:off x="10114135" y="3327313"/>
            <a:ext cx="182540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꽉 찬 순행 탄창 게이지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5D6494-C96D-4292-BF5C-7C00BF6B415B}"/>
              </a:ext>
            </a:extLst>
          </p:cNvPr>
          <p:cNvSpPr txBox="1"/>
          <p:nvPr/>
        </p:nvSpPr>
        <p:spPr>
          <a:xfrm>
            <a:off x="10114135" y="3671358"/>
            <a:ext cx="182540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꽉 찬 역행 탄창 게이지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DD0D42-0479-4D96-84BB-CA73C91AF411}"/>
              </a:ext>
            </a:extLst>
          </p:cNvPr>
          <p:cNvSpPr/>
          <p:nvPr/>
        </p:nvSpPr>
        <p:spPr>
          <a:xfrm>
            <a:off x="8455809" y="4195074"/>
            <a:ext cx="1623353" cy="236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54738E-E3FA-4247-B52C-7606F955D7F1}"/>
              </a:ext>
            </a:extLst>
          </p:cNvPr>
          <p:cNvSpPr/>
          <p:nvPr/>
        </p:nvSpPr>
        <p:spPr>
          <a:xfrm>
            <a:off x="8455809" y="4534583"/>
            <a:ext cx="1623353" cy="2366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4971BF-37BA-4911-A731-2EC5518BC70B}"/>
              </a:ext>
            </a:extLst>
          </p:cNvPr>
          <p:cNvSpPr txBox="1"/>
          <p:nvPr/>
        </p:nvSpPr>
        <p:spPr>
          <a:xfrm>
            <a:off x="10179498" y="4098092"/>
            <a:ext cx="115696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빈 체력 바</a:t>
            </a:r>
            <a:endParaRPr lang="en-US" altLang="ko-KR" sz="1200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3C289-54A5-43AE-AD81-1B275D991E3A}"/>
              </a:ext>
            </a:extLst>
          </p:cNvPr>
          <p:cNvSpPr txBox="1"/>
          <p:nvPr/>
        </p:nvSpPr>
        <p:spPr>
          <a:xfrm>
            <a:off x="10179498" y="4486091"/>
            <a:ext cx="115696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꽉 찬 체력 바</a:t>
            </a:r>
            <a:endParaRPr lang="en-US" altLang="ko-KR" sz="1200" dirty="0">
              <a:latin typeface="+mj-lt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7AC572E7-F146-492F-AE56-702050E6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5" b="23791"/>
          <a:stretch/>
        </p:blipFill>
        <p:spPr>
          <a:xfrm>
            <a:off x="5955903" y="805342"/>
            <a:ext cx="3073675" cy="541586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EDA7F314-42E1-4E58-8FD2-56D0D68B83FA}"/>
              </a:ext>
            </a:extLst>
          </p:cNvPr>
          <p:cNvSpPr/>
          <p:nvPr/>
        </p:nvSpPr>
        <p:spPr>
          <a:xfrm rot="1800000">
            <a:off x="7108481" y="4121905"/>
            <a:ext cx="744761" cy="764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19846A2-F8EE-41B7-AD02-413E54405631}"/>
              </a:ext>
            </a:extLst>
          </p:cNvPr>
          <p:cNvSpPr/>
          <p:nvPr/>
        </p:nvSpPr>
        <p:spPr>
          <a:xfrm rot="1800000">
            <a:off x="5955461" y="4137991"/>
            <a:ext cx="744761" cy="76479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DF98F2-F6FC-4DD6-830B-1D383B13F993}"/>
              </a:ext>
            </a:extLst>
          </p:cNvPr>
          <p:cNvSpPr txBox="1"/>
          <p:nvPr/>
        </p:nvSpPr>
        <p:spPr>
          <a:xfrm>
            <a:off x="5547359" y="4983522"/>
            <a:ext cx="130735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꽉 찬 오버로딩 구체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색 자율</a:t>
            </a:r>
            <a:r>
              <a:rPr lang="en-US" altLang="ko-KR" sz="1200" dirty="0">
                <a:latin typeface="+mj-lt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5C9648-5A37-4794-BDC0-6EA9F28FF2A5}"/>
              </a:ext>
            </a:extLst>
          </p:cNvPr>
          <p:cNvSpPr txBox="1"/>
          <p:nvPr/>
        </p:nvSpPr>
        <p:spPr>
          <a:xfrm>
            <a:off x="6773583" y="4983522"/>
            <a:ext cx="149544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lt"/>
              </a:rPr>
              <a:t>빈 오버로딩 구체</a:t>
            </a:r>
            <a:endParaRPr lang="en-US" altLang="ko-KR" sz="1200" dirty="0">
              <a:latin typeface="+mj-lt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238FED5-546B-4B9D-8AF5-9F9181641BBF}"/>
              </a:ext>
            </a:extLst>
          </p:cNvPr>
          <p:cNvSpPr/>
          <p:nvPr/>
        </p:nvSpPr>
        <p:spPr>
          <a:xfrm>
            <a:off x="8282460" y="4102539"/>
            <a:ext cx="3054002" cy="85176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3E14EB1-712D-45F7-B9D9-C4506E157491}"/>
              </a:ext>
            </a:extLst>
          </p:cNvPr>
          <p:cNvSpPr/>
          <p:nvPr/>
        </p:nvSpPr>
        <p:spPr>
          <a:xfrm>
            <a:off x="8352989" y="5107832"/>
            <a:ext cx="2250180" cy="424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 리소스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E4FA1E-B75B-4B52-A028-39BAD351473C}"/>
              </a:ext>
            </a:extLst>
          </p:cNvPr>
          <p:cNvSpPr/>
          <p:nvPr/>
        </p:nvSpPr>
        <p:spPr>
          <a:xfrm>
            <a:off x="8352989" y="5532707"/>
            <a:ext cx="3706184" cy="944293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1) </a:t>
            </a:r>
            <a:r>
              <a:rPr lang="ko-KR" altLang="en-US" sz="1200" dirty="0"/>
              <a:t>게이지 및 구체의</a:t>
            </a:r>
            <a:r>
              <a:rPr lang="en-US" altLang="ko-KR" sz="1200" dirty="0"/>
              <a:t> </a:t>
            </a:r>
            <a:r>
              <a:rPr lang="ko-KR" altLang="en-US" sz="1200" dirty="0"/>
              <a:t>증감은 시스템 차원에서 해결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2) </a:t>
            </a:r>
            <a:r>
              <a:rPr lang="ko-KR" altLang="en-US" sz="1200" dirty="0"/>
              <a:t>순행</a:t>
            </a:r>
            <a:r>
              <a:rPr lang="en-US" altLang="ko-KR" sz="1200" dirty="0"/>
              <a:t>/</a:t>
            </a:r>
            <a:r>
              <a:rPr lang="ko-KR" altLang="en-US" sz="1200" dirty="0"/>
              <a:t>역행 모드 지정 색 외에 디자인 색은 고정</a:t>
            </a:r>
            <a:r>
              <a:rPr lang="en-US" altLang="ko-KR" sz="1200" dirty="0"/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3) </a:t>
            </a:r>
            <a:r>
              <a:rPr lang="ko-KR" altLang="en-US" sz="1200" dirty="0"/>
              <a:t> </a:t>
            </a:r>
            <a:r>
              <a:rPr lang="en-US" altLang="ko-KR" sz="1200" dirty="0"/>
              <a:t>UI </a:t>
            </a:r>
            <a:r>
              <a:rPr lang="ko-KR" altLang="en-US" sz="1200" dirty="0"/>
              <a:t>전체를 담을 패널 디자인은 필요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E06E9A2-B668-4DC3-B39D-D4ABAB0DD793}"/>
              </a:ext>
            </a:extLst>
          </p:cNvPr>
          <p:cNvSpPr/>
          <p:nvPr/>
        </p:nvSpPr>
        <p:spPr>
          <a:xfrm>
            <a:off x="625548" y="2549432"/>
            <a:ext cx="4226199" cy="1096505"/>
          </a:xfrm>
          <a:prstGeom prst="rect">
            <a:avLst/>
          </a:prstGeom>
          <a:solidFill>
            <a:srgbClr val="F86F0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3535176-A875-4D72-808B-83DD1FFFF65E}"/>
              </a:ext>
            </a:extLst>
          </p:cNvPr>
          <p:cNvSpPr/>
          <p:nvPr/>
        </p:nvSpPr>
        <p:spPr>
          <a:xfrm rot="1800000">
            <a:off x="779664" y="2746179"/>
            <a:ext cx="744761" cy="76479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E31DFAC-B475-44FB-B269-57EFC10F8EB7}"/>
              </a:ext>
            </a:extLst>
          </p:cNvPr>
          <p:cNvSpPr/>
          <p:nvPr/>
        </p:nvSpPr>
        <p:spPr>
          <a:xfrm>
            <a:off x="1651828" y="2824772"/>
            <a:ext cx="3001609" cy="23663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4391BA-D1F8-42DD-B51D-C2349A7D2083}"/>
              </a:ext>
            </a:extLst>
          </p:cNvPr>
          <p:cNvSpPr/>
          <p:nvPr/>
        </p:nvSpPr>
        <p:spPr>
          <a:xfrm>
            <a:off x="1658620" y="3158971"/>
            <a:ext cx="1623353" cy="2366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6ED1D5-EF55-4B5B-8EF8-10FE7EDFC560}"/>
              </a:ext>
            </a:extLst>
          </p:cNvPr>
          <p:cNvSpPr txBox="1"/>
          <p:nvPr/>
        </p:nvSpPr>
        <p:spPr>
          <a:xfrm>
            <a:off x="533617" y="2193863"/>
            <a:ext cx="130735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j-lt"/>
              </a:rPr>
              <a:t>Ex): </a:t>
            </a:r>
          </a:p>
        </p:txBody>
      </p:sp>
    </p:spTree>
    <p:extLst>
      <p:ext uri="{BB962C8B-B14F-4D97-AF65-F5344CB8AC3E}">
        <p14:creationId xmlns:p14="http://schemas.microsoft.com/office/powerpoint/2010/main" val="12684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6C0D-34F8-4F68-B277-C8BFE0839B70}"/>
              </a:ext>
            </a:extLst>
          </p:cNvPr>
          <p:cNvSpPr txBox="1"/>
          <p:nvPr/>
        </p:nvSpPr>
        <p:spPr>
          <a:xfrm>
            <a:off x="226503" y="184558"/>
            <a:ext cx="697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2.  </a:t>
            </a:r>
            <a:r>
              <a:rPr lang="ko-KR" altLang="en-US" sz="2800" b="1" dirty="0" err="1">
                <a:latin typeface="+mj-lt"/>
              </a:rPr>
              <a:t>강화창</a:t>
            </a:r>
            <a:r>
              <a:rPr lang="ko-KR" altLang="en-US" sz="2800" b="1" dirty="0">
                <a:latin typeface="+mj-lt"/>
              </a:rPr>
              <a:t> </a:t>
            </a:r>
            <a:r>
              <a:rPr lang="en-US" altLang="ko-KR" sz="2800" b="1" dirty="0">
                <a:latin typeface="+mj-lt"/>
              </a:rPr>
              <a:t>UI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3348DB-E404-43DB-AD59-F298450CB4CB}"/>
              </a:ext>
            </a:extLst>
          </p:cNvPr>
          <p:cNvSpPr/>
          <p:nvPr/>
        </p:nvSpPr>
        <p:spPr>
          <a:xfrm>
            <a:off x="427838" y="810061"/>
            <a:ext cx="5668162" cy="3188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E16236-9498-4DE6-8A40-F0153083FABC}"/>
              </a:ext>
            </a:extLst>
          </p:cNvPr>
          <p:cNvSpPr/>
          <p:nvPr/>
        </p:nvSpPr>
        <p:spPr>
          <a:xfrm>
            <a:off x="1505509" y="1107484"/>
            <a:ext cx="3512820" cy="58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트로피 강화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커스터마이징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문구미정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FDEBEA-8D07-46B0-911C-33BE2666B0F5}"/>
              </a:ext>
            </a:extLst>
          </p:cNvPr>
          <p:cNvSpPr/>
          <p:nvPr/>
        </p:nvSpPr>
        <p:spPr>
          <a:xfrm>
            <a:off x="629209" y="2040812"/>
            <a:ext cx="1687271" cy="179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575567-07FF-4771-9BF0-4A42086FA22F}"/>
              </a:ext>
            </a:extLst>
          </p:cNvPr>
          <p:cNvSpPr/>
          <p:nvPr/>
        </p:nvSpPr>
        <p:spPr>
          <a:xfrm>
            <a:off x="2468346" y="2040812"/>
            <a:ext cx="1687271" cy="179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69D11-034F-4AB7-B67A-125A73C26571}"/>
              </a:ext>
            </a:extLst>
          </p:cNvPr>
          <p:cNvSpPr/>
          <p:nvPr/>
        </p:nvSpPr>
        <p:spPr>
          <a:xfrm>
            <a:off x="4307484" y="2040812"/>
            <a:ext cx="1687271" cy="179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16D96-56AD-4A01-98EA-62F35F8F9580}"/>
              </a:ext>
            </a:extLst>
          </p:cNvPr>
          <p:cNvSpPr/>
          <p:nvPr/>
        </p:nvSpPr>
        <p:spPr>
          <a:xfrm>
            <a:off x="1059459" y="2253123"/>
            <a:ext cx="826770" cy="664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E78C3-FDBD-4CA6-88D9-B3D9811B9AC8}"/>
              </a:ext>
            </a:extLst>
          </p:cNvPr>
          <p:cNvSpPr/>
          <p:nvPr/>
        </p:nvSpPr>
        <p:spPr>
          <a:xfrm>
            <a:off x="2898596" y="2253123"/>
            <a:ext cx="826770" cy="664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379216-44CA-473C-B031-3286B43DE370}"/>
              </a:ext>
            </a:extLst>
          </p:cNvPr>
          <p:cNvSpPr/>
          <p:nvPr/>
        </p:nvSpPr>
        <p:spPr>
          <a:xfrm>
            <a:off x="4737734" y="2253123"/>
            <a:ext cx="826770" cy="664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145CFB-436C-444D-9F67-F3DF840DE648}"/>
              </a:ext>
            </a:extLst>
          </p:cNvPr>
          <p:cNvSpPr/>
          <p:nvPr/>
        </p:nvSpPr>
        <p:spPr>
          <a:xfrm>
            <a:off x="777240" y="3024917"/>
            <a:ext cx="1333500" cy="664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60C94D-AFB7-4872-ACF2-8718E54B0D9E}"/>
              </a:ext>
            </a:extLst>
          </p:cNvPr>
          <p:cNvSpPr/>
          <p:nvPr/>
        </p:nvSpPr>
        <p:spPr>
          <a:xfrm>
            <a:off x="2645231" y="3024917"/>
            <a:ext cx="1333500" cy="664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42E30B-CBA2-4F19-A1E7-CD880EC1199C}"/>
              </a:ext>
            </a:extLst>
          </p:cNvPr>
          <p:cNvSpPr/>
          <p:nvPr/>
        </p:nvSpPr>
        <p:spPr>
          <a:xfrm>
            <a:off x="4484369" y="3024917"/>
            <a:ext cx="1333500" cy="664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8554DB-06A3-44CC-A7E0-AC191DB1F195}"/>
              </a:ext>
            </a:extLst>
          </p:cNvPr>
          <p:cNvSpPr/>
          <p:nvPr/>
        </p:nvSpPr>
        <p:spPr>
          <a:xfrm>
            <a:off x="6425005" y="810061"/>
            <a:ext cx="3001925" cy="3188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8439A5-404B-4614-9F5E-C0786DE37735}"/>
              </a:ext>
            </a:extLst>
          </p:cNvPr>
          <p:cNvSpPr/>
          <p:nvPr/>
        </p:nvSpPr>
        <p:spPr>
          <a:xfrm>
            <a:off x="7190488" y="1122192"/>
            <a:ext cx="1470956" cy="1181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545241-D323-47F1-AA56-BD1CA88419C1}"/>
              </a:ext>
            </a:extLst>
          </p:cNvPr>
          <p:cNvSpPr/>
          <p:nvPr/>
        </p:nvSpPr>
        <p:spPr>
          <a:xfrm>
            <a:off x="6739712" y="2507331"/>
            <a:ext cx="2372509" cy="1181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강화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2C99A5-FECD-40C8-87F8-E7C4F46928A4}"/>
              </a:ext>
            </a:extLst>
          </p:cNvPr>
          <p:cNvSpPr txBox="1"/>
          <p:nvPr/>
        </p:nvSpPr>
        <p:spPr>
          <a:xfrm>
            <a:off x="421517" y="4310532"/>
            <a:ext cx="697964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 ① </a:t>
            </a:r>
            <a:r>
              <a:rPr lang="ko-KR" altLang="en-US" dirty="0">
                <a:latin typeface="+mj-lt"/>
              </a:rPr>
              <a:t>크기 및 위치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   </a:t>
            </a: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미정</a:t>
            </a:r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7795-C059-4216-A61C-4F9D06730D8C}"/>
              </a:ext>
            </a:extLst>
          </p:cNvPr>
          <p:cNvSpPr txBox="1"/>
          <p:nvPr/>
        </p:nvSpPr>
        <p:spPr>
          <a:xfrm>
            <a:off x="431000" y="5199951"/>
            <a:ext cx="8773960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② </a:t>
            </a:r>
            <a:r>
              <a:rPr lang="ko-KR" altLang="en-US" dirty="0"/>
              <a:t>레퍼런스 및 필요 리소스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   - </a:t>
            </a:r>
            <a:r>
              <a:rPr lang="ko-KR" altLang="en-US" sz="1400" dirty="0">
                <a:latin typeface="+mj-lt"/>
              </a:rPr>
              <a:t>아이콘 </a:t>
            </a:r>
            <a:r>
              <a:rPr lang="en-US" altLang="ko-KR" sz="1400" dirty="0">
                <a:latin typeface="+mj-lt"/>
              </a:rPr>
              <a:t>5</a:t>
            </a:r>
            <a:r>
              <a:rPr lang="ko-KR" altLang="en-US" sz="1400" dirty="0">
                <a:latin typeface="+mj-lt"/>
              </a:rPr>
              <a:t>개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사거리 증가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데미지 증가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오버로딩 지속 시간 증가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 / </a:t>
            </a:r>
            <a:r>
              <a:rPr lang="ko-KR" altLang="en-US" sz="1400" dirty="0">
                <a:latin typeface="+mj-lt"/>
              </a:rPr>
              <a:t>공격속도 증가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발사체 개수 증가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   - </a:t>
            </a:r>
            <a:r>
              <a:rPr lang="ko-KR" altLang="en-US" sz="1400" dirty="0">
                <a:latin typeface="+mj-lt"/>
              </a:rPr>
              <a:t>텍스트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 err="1">
                <a:latin typeface="+mj-lt"/>
              </a:rPr>
              <a:t>강화창</a:t>
            </a:r>
            <a:r>
              <a:rPr lang="ko-KR" altLang="en-US" sz="1400" dirty="0">
                <a:latin typeface="+mj-lt"/>
              </a:rPr>
              <a:t> 제목 텍스트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>
                <a:latin typeface="+mj-lt"/>
              </a:rPr>
              <a:t>해당 강화 설명 텍스트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6A118-E4A9-434A-9A7A-62802B177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7" t="-1" r="10306" b="1236"/>
          <a:stretch/>
        </p:blipFill>
        <p:spPr>
          <a:xfrm>
            <a:off x="9569350" y="574083"/>
            <a:ext cx="1602846" cy="335808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AEC569-427C-4CF5-8A7F-F819A0B0D3DE}"/>
              </a:ext>
            </a:extLst>
          </p:cNvPr>
          <p:cNvSpPr/>
          <p:nvPr/>
        </p:nvSpPr>
        <p:spPr>
          <a:xfrm>
            <a:off x="1729740" y="4016247"/>
            <a:ext cx="4366260" cy="3761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섹터 클리어 시 자동으로 화면 전체에 출력되는 </a:t>
            </a:r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8D1756-8F4F-4099-9828-3D381B05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04" y="4129417"/>
            <a:ext cx="4747191" cy="26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D0C6E-7415-4526-946F-63B051D65D54}"/>
              </a:ext>
            </a:extLst>
          </p:cNvPr>
          <p:cNvSpPr txBox="1"/>
          <p:nvPr/>
        </p:nvSpPr>
        <p:spPr>
          <a:xfrm>
            <a:off x="226503" y="184558"/>
            <a:ext cx="697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</a:rPr>
              <a:t>3.  </a:t>
            </a:r>
            <a:r>
              <a:rPr lang="ko-KR" altLang="en-US" sz="2800" b="1" dirty="0" err="1">
                <a:latin typeface="+mj-lt"/>
              </a:rPr>
              <a:t>테크트리</a:t>
            </a:r>
            <a:r>
              <a:rPr lang="ko-KR" altLang="en-US" sz="2800" b="1" dirty="0">
                <a:latin typeface="+mj-lt"/>
              </a:rPr>
              <a:t> </a:t>
            </a:r>
            <a:r>
              <a:rPr lang="en-US" altLang="ko-KR" sz="2800" b="1" dirty="0">
                <a:latin typeface="+mj-lt"/>
              </a:rPr>
              <a:t>UI</a:t>
            </a:r>
            <a:endParaRPr lang="ko-KR" altLang="en-US" sz="28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F181C1-4E11-4728-B1AB-859941B8C8EA}"/>
              </a:ext>
            </a:extLst>
          </p:cNvPr>
          <p:cNvSpPr/>
          <p:nvPr/>
        </p:nvSpPr>
        <p:spPr>
          <a:xfrm>
            <a:off x="427838" y="810061"/>
            <a:ext cx="6315862" cy="3552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nano-suit.jpg">
            <a:extLst>
              <a:ext uri="{FF2B5EF4-FFF2-40B4-BE49-F238E27FC236}">
                <a16:creationId xmlns:a16="http://schemas.microsoft.com/office/drawing/2014/main" id="{F386D36D-4768-4478-8D05-7D50F1535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4" t="10838" r="6595" b="6544"/>
          <a:stretch/>
        </p:blipFill>
        <p:spPr bwMode="auto">
          <a:xfrm>
            <a:off x="7305675" y="514633"/>
            <a:ext cx="42957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692AF2-1594-4F34-8F13-F4FF00E79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615395"/>
            <a:ext cx="1981199" cy="18136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C9C86E-4567-41C1-8523-88327E34E9F1}"/>
              </a:ext>
            </a:extLst>
          </p:cNvPr>
          <p:cNvSpPr/>
          <p:nvPr/>
        </p:nvSpPr>
        <p:spPr>
          <a:xfrm>
            <a:off x="4267200" y="1057275"/>
            <a:ext cx="2305050" cy="647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D2C7EE-8693-4D29-8675-949E082DAB35}"/>
              </a:ext>
            </a:extLst>
          </p:cNvPr>
          <p:cNvCxnSpPr>
            <a:endCxn id="9" idx="1"/>
          </p:cNvCxnSpPr>
          <p:nvPr/>
        </p:nvCxnSpPr>
        <p:spPr>
          <a:xfrm flipV="1">
            <a:off x="3585769" y="1381125"/>
            <a:ext cx="681431" cy="390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E56306B-9794-4E7F-A7FD-CCB301B6D5DD}"/>
              </a:ext>
            </a:extLst>
          </p:cNvPr>
          <p:cNvSpPr/>
          <p:nvPr/>
        </p:nvSpPr>
        <p:spPr>
          <a:xfrm>
            <a:off x="3547669" y="1728788"/>
            <a:ext cx="90487" cy="90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7C87AC-C242-4500-9457-AE870C0918F7}"/>
              </a:ext>
            </a:extLst>
          </p:cNvPr>
          <p:cNvSpPr/>
          <p:nvPr/>
        </p:nvSpPr>
        <p:spPr>
          <a:xfrm>
            <a:off x="3547669" y="2624609"/>
            <a:ext cx="90487" cy="90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A2D9F-B064-4F86-B92B-6B8B77A2E8B8}"/>
              </a:ext>
            </a:extLst>
          </p:cNvPr>
          <p:cNvCxnSpPr>
            <a:cxnSpLocks/>
          </p:cNvCxnSpPr>
          <p:nvPr/>
        </p:nvCxnSpPr>
        <p:spPr>
          <a:xfrm>
            <a:off x="3592119" y="2686863"/>
            <a:ext cx="275031" cy="424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FD235E-D95D-4EF0-A22B-1FCEE548FB0C}"/>
              </a:ext>
            </a:extLst>
          </p:cNvPr>
          <p:cNvCxnSpPr>
            <a:cxnSpLocks/>
          </p:cNvCxnSpPr>
          <p:nvPr/>
        </p:nvCxnSpPr>
        <p:spPr>
          <a:xfrm>
            <a:off x="3854056" y="3106646"/>
            <a:ext cx="3559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251E66-DC91-4539-A628-8788D12655CA}"/>
              </a:ext>
            </a:extLst>
          </p:cNvPr>
          <p:cNvSpPr/>
          <p:nvPr/>
        </p:nvSpPr>
        <p:spPr>
          <a:xfrm>
            <a:off x="4210050" y="2748993"/>
            <a:ext cx="2305050" cy="647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1C0854-D082-42AA-97F1-4D9B30F7E794}"/>
              </a:ext>
            </a:extLst>
          </p:cNvPr>
          <p:cNvSpPr/>
          <p:nvPr/>
        </p:nvSpPr>
        <p:spPr>
          <a:xfrm>
            <a:off x="3048203" y="2596376"/>
            <a:ext cx="90487" cy="90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FD50AB-24ED-4BCE-8088-60A204B8F27C}"/>
              </a:ext>
            </a:extLst>
          </p:cNvPr>
          <p:cNvCxnSpPr>
            <a:cxnSpLocks/>
          </p:cNvCxnSpPr>
          <p:nvPr/>
        </p:nvCxnSpPr>
        <p:spPr>
          <a:xfrm>
            <a:off x="3089245" y="2686863"/>
            <a:ext cx="4201" cy="844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EFA752-D8D0-4FB8-867C-A6C5CA907FE0}"/>
              </a:ext>
            </a:extLst>
          </p:cNvPr>
          <p:cNvSpPr/>
          <p:nvPr/>
        </p:nvSpPr>
        <p:spPr>
          <a:xfrm>
            <a:off x="2133600" y="3524933"/>
            <a:ext cx="2305050" cy="647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2AB8C6-6E42-4992-9955-967587B28D1E}"/>
              </a:ext>
            </a:extLst>
          </p:cNvPr>
          <p:cNvSpPr/>
          <p:nvPr/>
        </p:nvSpPr>
        <p:spPr>
          <a:xfrm>
            <a:off x="2957716" y="2284526"/>
            <a:ext cx="90487" cy="90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3BB33B2-FD4F-41DA-B174-5F5C1D9715CB}"/>
              </a:ext>
            </a:extLst>
          </p:cNvPr>
          <p:cNvCxnSpPr>
            <a:cxnSpLocks/>
          </p:cNvCxnSpPr>
          <p:nvPr/>
        </p:nvCxnSpPr>
        <p:spPr>
          <a:xfrm>
            <a:off x="2603500" y="2029685"/>
            <a:ext cx="399459" cy="300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019DCA-778C-479B-BF05-964DAA54302B}"/>
              </a:ext>
            </a:extLst>
          </p:cNvPr>
          <p:cNvCxnSpPr>
            <a:cxnSpLocks/>
          </p:cNvCxnSpPr>
          <p:nvPr/>
        </p:nvCxnSpPr>
        <p:spPr>
          <a:xfrm>
            <a:off x="2603500" y="1654903"/>
            <a:ext cx="0" cy="374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F02E61-A134-4B27-99A7-D78F31BE5FBA}"/>
              </a:ext>
            </a:extLst>
          </p:cNvPr>
          <p:cNvSpPr/>
          <p:nvPr/>
        </p:nvSpPr>
        <p:spPr>
          <a:xfrm>
            <a:off x="1047750" y="987449"/>
            <a:ext cx="2305050" cy="647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80A6C1F-6E88-4EDA-8D75-4DCC74D2F606}"/>
              </a:ext>
            </a:extLst>
          </p:cNvPr>
          <p:cNvSpPr/>
          <p:nvPr/>
        </p:nvSpPr>
        <p:spPr>
          <a:xfrm>
            <a:off x="3132340" y="2284526"/>
            <a:ext cx="90487" cy="90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4B695-9D72-474E-8372-62F20D868982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2768306" y="2375013"/>
            <a:ext cx="409278" cy="5556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CB8697-8218-4E85-801C-1126BF950D71}"/>
              </a:ext>
            </a:extLst>
          </p:cNvPr>
          <p:cNvSpPr/>
          <p:nvPr/>
        </p:nvSpPr>
        <p:spPr>
          <a:xfrm>
            <a:off x="471488" y="2606809"/>
            <a:ext cx="2305050" cy="647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EC0E89-B934-4E82-AF6E-63333A4613E0}"/>
              </a:ext>
            </a:extLst>
          </p:cNvPr>
          <p:cNvSpPr/>
          <p:nvPr/>
        </p:nvSpPr>
        <p:spPr>
          <a:xfrm>
            <a:off x="385572" y="4727406"/>
            <a:ext cx="6358128" cy="17865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93B7F4-4DA8-404F-B0E6-59B537EF7ECF}"/>
              </a:ext>
            </a:extLst>
          </p:cNvPr>
          <p:cNvSpPr/>
          <p:nvPr/>
        </p:nvSpPr>
        <p:spPr>
          <a:xfrm>
            <a:off x="541731" y="4933553"/>
            <a:ext cx="1470956" cy="1398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11F5DB1-E2BA-4ED5-93F6-0ACC343AB72B}"/>
              </a:ext>
            </a:extLst>
          </p:cNvPr>
          <p:cNvSpPr/>
          <p:nvPr/>
        </p:nvSpPr>
        <p:spPr>
          <a:xfrm>
            <a:off x="2133600" y="4933553"/>
            <a:ext cx="4438650" cy="791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강화 설명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077F311-9D89-4B66-B641-E82EB7D33D5A}"/>
              </a:ext>
            </a:extLst>
          </p:cNvPr>
          <p:cNvSpPr/>
          <p:nvPr/>
        </p:nvSpPr>
        <p:spPr>
          <a:xfrm>
            <a:off x="2168846" y="5838903"/>
            <a:ext cx="507706" cy="507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BE1DA07-99B8-4AB6-9F06-67216D456343}"/>
              </a:ext>
            </a:extLst>
          </p:cNvPr>
          <p:cNvSpPr/>
          <p:nvPr/>
        </p:nvSpPr>
        <p:spPr>
          <a:xfrm>
            <a:off x="4130996" y="5838903"/>
            <a:ext cx="507706" cy="507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4E18FB4-352C-4CD0-A9C3-B82C78A330C7}"/>
              </a:ext>
            </a:extLst>
          </p:cNvPr>
          <p:cNvSpPr/>
          <p:nvPr/>
        </p:nvSpPr>
        <p:spPr>
          <a:xfrm>
            <a:off x="6060221" y="5838903"/>
            <a:ext cx="507706" cy="507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17E833-EA1C-48AE-864E-53E5777F6AF1}"/>
              </a:ext>
            </a:extLst>
          </p:cNvPr>
          <p:cNvCxnSpPr>
            <a:stCxn id="42" idx="6"/>
            <a:endCxn id="47" idx="2"/>
          </p:cNvCxnSpPr>
          <p:nvPr/>
        </p:nvCxnSpPr>
        <p:spPr>
          <a:xfrm>
            <a:off x="2676552" y="6092756"/>
            <a:ext cx="1454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B043BC-94F1-4D71-861E-D790A6D4167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638702" y="6092756"/>
            <a:ext cx="1421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706C6D-0196-4B25-AEC0-047995A92DB6}"/>
              </a:ext>
            </a:extLst>
          </p:cNvPr>
          <p:cNvSpPr txBox="1"/>
          <p:nvPr/>
        </p:nvSpPr>
        <p:spPr>
          <a:xfrm>
            <a:off x="7079956" y="4845163"/>
            <a:ext cx="4521494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필요 리소스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   - </a:t>
            </a:r>
            <a:r>
              <a:rPr lang="ko-KR" altLang="en-US" sz="1400" dirty="0">
                <a:latin typeface="+mj-lt"/>
              </a:rPr>
              <a:t>강화종류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사거리</a:t>
            </a:r>
            <a:r>
              <a:rPr lang="en-US" altLang="ko-KR" sz="1400" dirty="0">
                <a:latin typeface="+mj-lt"/>
              </a:rPr>
              <a:t>/</a:t>
            </a:r>
            <a:r>
              <a:rPr lang="ko-KR" altLang="en-US" sz="1400" dirty="0">
                <a:latin typeface="+mj-lt"/>
              </a:rPr>
              <a:t>데미지</a:t>
            </a:r>
            <a:r>
              <a:rPr lang="en-US" altLang="ko-KR" sz="1400" dirty="0">
                <a:latin typeface="+mj-lt"/>
              </a:rPr>
              <a:t>/</a:t>
            </a:r>
            <a:r>
              <a:rPr lang="ko-KR" altLang="en-US" sz="1400" dirty="0">
                <a:latin typeface="+mj-lt"/>
              </a:rPr>
              <a:t>오버로딩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지속시간</a:t>
            </a:r>
            <a:r>
              <a:rPr lang="en-US" altLang="ko-KR" sz="1400" dirty="0">
                <a:latin typeface="+mj-lt"/>
              </a:rPr>
              <a:t>/</a:t>
            </a:r>
            <a:r>
              <a:rPr lang="ko-KR" altLang="en-US" sz="1400" dirty="0">
                <a:latin typeface="+mj-lt"/>
              </a:rPr>
              <a:t>공격속도</a:t>
            </a:r>
            <a:r>
              <a:rPr lang="en-US" altLang="ko-KR" sz="1400" dirty="0">
                <a:latin typeface="+mj-lt"/>
              </a:rPr>
              <a:t>/</a:t>
            </a:r>
            <a:r>
              <a:rPr lang="ko-KR" altLang="en-US" sz="1400" dirty="0">
                <a:latin typeface="+mj-lt"/>
              </a:rPr>
              <a:t>발사체 개수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를 트로피의 부위와 연결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   - </a:t>
            </a:r>
            <a:r>
              <a:rPr lang="ko-KR" altLang="en-US" sz="1400" dirty="0">
                <a:latin typeface="+mj-lt"/>
              </a:rPr>
              <a:t>아이콘은 </a:t>
            </a:r>
            <a:r>
              <a:rPr lang="en-US" altLang="ko-KR" sz="1400" dirty="0">
                <a:latin typeface="+mj-lt"/>
              </a:rPr>
              <a:t>2. </a:t>
            </a:r>
            <a:r>
              <a:rPr lang="ko-KR" altLang="en-US" sz="1400" dirty="0" err="1">
                <a:latin typeface="+mj-lt"/>
              </a:rPr>
              <a:t>강화창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UI</a:t>
            </a:r>
            <a:r>
              <a:rPr lang="ko-KR" altLang="en-US" sz="1400" dirty="0">
                <a:latin typeface="+mj-lt"/>
              </a:rPr>
              <a:t>에 사용했던 리소스 재활용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   - </a:t>
            </a:r>
            <a:r>
              <a:rPr lang="ko-KR" altLang="en-US" sz="1400" dirty="0">
                <a:latin typeface="+mj-lt"/>
              </a:rPr>
              <a:t>해당 강화를 얼마나 찍었는지 알려주는 레벨 바 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65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286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KGIT57</dc:creator>
  <cp:lastModifiedBy>KGIT57</cp:lastModifiedBy>
  <cp:revision>11</cp:revision>
  <dcterms:created xsi:type="dcterms:W3CDTF">2021-02-19T03:34:54Z</dcterms:created>
  <dcterms:modified xsi:type="dcterms:W3CDTF">2021-02-19T05:59:14Z</dcterms:modified>
</cp:coreProperties>
</file>