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6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4e2a561e50170da" providerId="LiveId" clId="{E14E3B4C-9447-4A1C-86E7-BA5B58933FDA}"/>
    <pc:docChg chg="undo custSel addSld modSld">
      <pc:chgData name="" userId="24e2a561e50170da" providerId="LiveId" clId="{E14E3B4C-9447-4A1C-86E7-BA5B58933FDA}" dt="2021-02-05T03:12:34.299" v="667"/>
      <pc:docMkLst>
        <pc:docMk/>
      </pc:docMkLst>
      <pc:sldChg chg="addSp modSp">
        <pc:chgData name="" userId="24e2a561e50170da" providerId="LiveId" clId="{E14E3B4C-9447-4A1C-86E7-BA5B58933FDA}" dt="2021-02-05T01:52:32.976" v="5" actId="1076"/>
        <pc:sldMkLst>
          <pc:docMk/>
          <pc:sldMk cId="3565054535" sldId="256"/>
        </pc:sldMkLst>
        <pc:spChg chg="add mod">
          <ac:chgData name="" userId="24e2a561e50170da" providerId="LiveId" clId="{E14E3B4C-9447-4A1C-86E7-BA5B58933FDA}" dt="2021-02-05T01:52:32.976" v="5" actId="1076"/>
          <ac:spMkLst>
            <pc:docMk/>
            <pc:sldMk cId="3565054535" sldId="256"/>
            <ac:spMk id="47" creationId="{ECF17FD8-C7E1-486E-B877-49511E4CA4FF}"/>
          </ac:spMkLst>
        </pc:spChg>
      </pc:sldChg>
      <pc:sldChg chg="modSp add setBg">
        <pc:chgData name="" userId="24e2a561e50170da" providerId="LiveId" clId="{E14E3B4C-9447-4A1C-86E7-BA5B58933FDA}" dt="2021-02-05T03:12:34.299" v="667"/>
        <pc:sldMkLst>
          <pc:docMk/>
          <pc:sldMk cId="2471608513" sldId="257"/>
        </pc:sldMkLst>
        <pc:spChg chg="mod">
          <ac:chgData name="" userId="24e2a561e50170da" providerId="LiveId" clId="{E14E3B4C-9447-4A1C-86E7-BA5B58933FDA}" dt="2021-02-05T03:12:17.187" v="664" actId="1076"/>
          <ac:spMkLst>
            <pc:docMk/>
            <pc:sldMk cId="2471608513" sldId="257"/>
            <ac:spMk id="2" creationId="{3B16883D-C5E8-4543-B40A-C3953F23525B}"/>
          </ac:spMkLst>
        </pc:spChg>
        <pc:spChg chg="mod">
          <ac:chgData name="" userId="24e2a561e50170da" providerId="LiveId" clId="{E14E3B4C-9447-4A1C-86E7-BA5B58933FDA}" dt="2021-02-05T03:12:28.449" v="666" actId="207"/>
          <ac:spMkLst>
            <pc:docMk/>
            <pc:sldMk cId="2471608513" sldId="257"/>
            <ac:spMk id="3" creationId="{5C4D962A-B32B-4678-9332-BB7E28B204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3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7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2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9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4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0ADF-D915-4232-9E16-E1905100CB8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886C-B6FD-41B9-98B2-FDAFCAAD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72CB1090-F8F2-4D16-9289-D8F18AC66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65" y="5309122"/>
            <a:ext cx="2411497" cy="24114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6ADE798-713E-4F10-89FD-0C6E137E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9" y="3334285"/>
            <a:ext cx="2411497" cy="2411497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763EFAE-93D6-419E-90E4-9464647CC569}"/>
              </a:ext>
            </a:extLst>
          </p:cNvPr>
          <p:cNvSpPr/>
          <p:nvPr/>
        </p:nvSpPr>
        <p:spPr>
          <a:xfrm>
            <a:off x="995174" y="6400673"/>
            <a:ext cx="2690442" cy="2941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64E0D68-BF98-47CF-8539-4BC214F17A4B}"/>
              </a:ext>
            </a:extLst>
          </p:cNvPr>
          <p:cNvSpPr/>
          <p:nvPr/>
        </p:nvSpPr>
        <p:spPr>
          <a:xfrm rot="10800000">
            <a:off x="3072376" y="4393106"/>
            <a:ext cx="2308975" cy="30553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옅은, 교통, 중지, 실외이(가) 표시된 사진&#10;&#10;자동 생성된 설명">
            <a:extLst>
              <a:ext uri="{FF2B5EF4-FFF2-40B4-BE49-F238E27FC236}">
                <a16:creationId xmlns:a16="http://schemas.microsoft.com/office/drawing/2014/main" id="{1AE816EB-E240-4A74-ACE0-2F76815187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18" t="33838" r="64817" b="49319"/>
          <a:stretch/>
        </p:blipFill>
        <p:spPr>
          <a:xfrm>
            <a:off x="6158143" y="5886933"/>
            <a:ext cx="630758" cy="678157"/>
          </a:xfrm>
          <a:prstGeom prst="rect">
            <a:avLst/>
          </a:prstGeom>
        </p:spPr>
      </p:pic>
      <p:pic>
        <p:nvPicPr>
          <p:cNvPr id="28" name="그림 27" descr="옅은, 교통, 중지, 실외이(가) 표시된 사진&#10;&#10;자동 생성된 설명">
            <a:extLst>
              <a:ext uri="{FF2B5EF4-FFF2-40B4-BE49-F238E27FC236}">
                <a16:creationId xmlns:a16="http://schemas.microsoft.com/office/drawing/2014/main" id="{C1012E41-9146-48A5-8DC9-8554E3C54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64817" b="64532"/>
          <a:stretch/>
        </p:blipFill>
        <p:spPr>
          <a:xfrm>
            <a:off x="6126546" y="3173523"/>
            <a:ext cx="538669" cy="1219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A50688-8FB3-4387-A269-0C35F1AF1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" y="1634980"/>
            <a:ext cx="2207683" cy="1655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348FF0-7742-4360-8B66-683621B4DD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73" b="91017" l="9752" r="98050">
                        <a14:foregroundMark x1="64362" y1="10638" x2="43085" y2="4492"/>
                        <a14:foregroundMark x1="43085" y1="4492" x2="22695" y2="5437"/>
                        <a14:foregroundMark x1="22695" y1="5437" x2="12943" y2="10638"/>
                        <a14:foregroundMark x1="12943" y1="10638" x2="7447" y2="21986"/>
                        <a14:foregroundMark x1="7447" y1="21986" x2="4078" y2="37589"/>
                        <a14:foregroundMark x1="4078" y1="37589" x2="9752" y2="54137"/>
                        <a14:foregroundMark x1="9752" y1="54137" x2="27837" y2="72813"/>
                        <a14:foregroundMark x1="27837" y1="72813" x2="52128" y2="84161"/>
                        <a14:foregroundMark x1="52128" y1="84161" x2="80851" y2="76123"/>
                        <a14:foregroundMark x1="80851" y1="76123" x2="81738" y2="48936"/>
                        <a14:foregroundMark x1="81738" y1="48936" x2="76950" y2="33570"/>
                        <a14:foregroundMark x1="34752" y1="19385" x2="21099" y2="30733"/>
                        <a14:foregroundMark x1="21099" y1="30733" x2="9752" y2="54137"/>
                        <a14:foregroundMark x1="9752" y1="54137" x2="2837" y2="81560"/>
                        <a14:foregroundMark x1="2837" y1="81560" x2="6560" y2="92435"/>
                        <a14:foregroundMark x1="6560" y1="92435" x2="16667" y2="96927"/>
                        <a14:foregroundMark x1="16667" y1="96927" x2="69149" y2="93617"/>
                        <a14:foregroundMark x1="69149" y1="93617" x2="81206" y2="93617"/>
                        <a14:foregroundMark x1="81206" y1="93617" x2="92730" y2="90307"/>
                        <a14:foregroundMark x1="92730" y1="90307" x2="95213" y2="61702"/>
                        <a14:foregroundMark x1="95213" y1="61702" x2="93085" y2="46099"/>
                        <a14:foregroundMark x1="93085" y1="46099" x2="80496" y2="39480"/>
                        <a14:foregroundMark x1="80496" y1="39480" x2="42908" y2="32388"/>
                        <a14:foregroundMark x1="42908" y1="32388" x2="25887" y2="11584"/>
                        <a14:foregroundMark x1="25887" y1="11584" x2="13830" y2="8983"/>
                        <a14:foregroundMark x1="13830" y1="8983" x2="3014" y2="13475"/>
                        <a14:foregroundMark x1="3014" y1="13475" x2="3191" y2="85579"/>
                        <a14:foregroundMark x1="3191" y1="85579" x2="23404" y2="94090"/>
                        <a14:foregroundMark x1="23404" y1="94090" x2="38475" y2="56501"/>
                        <a14:foregroundMark x1="38475" y1="56501" x2="40071" y2="33333"/>
                        <a14:foregroundMark x1="40071" y1="33333" x2="30319" y2="15839"/>
                        <a14:foregroundMark x1="30319" y1="15839" x2="56206" y2="1418"/>
                        <a14:foregroundMark x1="56206" y1="1418" x2="68617" y2="1655"/>
                        <a14:foregroundMark x1="68617" y1="1655" x2="65071" y2="22222"/>
                        <a14:foregroundMark x1="65071" y1="22222" x2="78014" y2="26714"/>
                        <a14:foregroundMark x1="78014" y1="26714" x2="67908" y2="11111"/>
                        <a14:foregroundMark x1="67908" y1="11111" x2="94858" y2="42080"/>
                        <a14:foregroundMark x1="95390" y1="40662" x2="98050" y2="55319"/>
                        <a14:foregroundMark x1="98050" y1="55319" x2="93617" y2="91017"/>
                        <a14:foregroundMark x1="95035" y1="92908" x2="58865" y2="96927"/>
                        <a14:foregroundMark x1="58865" y1="96927" x2="12943" y2="95745"/>
                        <a14:foregroundMark x1="12943" y1="95745" x2="6738" y2="85579"/>
                        <a14:foregroundMark x1="6738" y1="85579" x2="2837" y2="18676"/>
                        <a14:foregroundMark x1="2837" y1="18676" x2="9574" y2="9929"/>
                        <a14:foregroundMark x1="9574" y1="9929" x2="17908" y2="4492"/>
                        <a14:foregroundMark x1="17908" y1="4492" x2="28369" y2="3073"/>
                        <a14:foregroundMark x1="28369" y1="3073" x2="32270" y2="3310"/>
                        <a14:backgroundMark x1="95213" y1="6619" x2="84574" y2="4965"/>
                        <a14:backgroundMark x1="84574" y1="4965" x2="90957" y2="15130"/>
                        <a14:backgroundMark x1="90957" y1="15130" x2="87589" y2="4019"/>
                        <a14:backgroundMark x1="87589" y1="4019" x2="84574" y2="4019"/>
                        <a14:backgroundMark x1="78723" y1="4965" x2="85461" y2="13002"/>
                        <a14:backgroundMark x1="85461" y1="13002" x2="94504" y2="12293"/>
                        <a14:backgroundMark x1="94504" y1="12293" x2="97163" y2="12766"/>
                        <a14:backgroundMark x1="79078" y1="5201" x2="75000" y2="8038"/>
                        <a14:backgroundMark x1="81206" y1="14184" x2="88830" y2="14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01" y="1408136"/>
            <a:ext cx="2536371" cy="190227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61CF7CD-49CF-418D-9BC4-70A9750D9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3000" y="-433137"/>
            <a:ext cx="9144000" cy="113665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Copperplate Gothic Bold" panose="020E0705020206020404" pitchFamily="34" charset="0"/>
              </a:rPr>
              <a:t>Entropy</a:t>
            </a:r>
            <a:r>
              <a:rPr lang="en-US" altLang="ko-KR" dirty="0">
                <a:latin typeface="Copperplate Gothic Bold" panose="020E0705020206020404" pitchFamily="34" charset="0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in</a:t>
            </a:r>
            <a:r>
              <a:rPr lang="en-US" altLang="ko-KR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version</a:t>
            </a:r>
            <a:endParaRPr lang="ko-KR" altLang="en-US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626270F-7542-4E93-BD80-6237627A0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3000" y="70351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엔트로피 </a:t>
            </a:r>
            <a:r>
              <a:rPr lang="en-US" altLang="ko-KR" sz="48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4800" dirty="0" err="1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인버전</a:t>
            </a:r>
            <a:endParaRPr lang="ko-KR" altLang="en-US" sz="480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BFF7A7-03F4-4D8A-B5DB-E634A844AEA1}"/>
              </a:ext>
            </a:extLst>
          </p:cNvPr>
          <p:cNvSpPr/>
          <p:nvPr/>
        </p:nvSpPr>
        <p:spPr>
          <a:xfrm>
            <a:off x="2446175" y="1746855"/>
            <a:ext cx="4411825" cy="933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E9F23B-C193-4588-81CA-477195B7F72B}"/>
              </a:ext>
            </a:extLst>
          </p:cNvPr>
          <p:cNvSpPr/>
          <p:nvPr/>
        </p:nvSpPr>
        <p:spPr>
          <a:xfrm>
            <a:off x="0" y="1440581"/>
            <a:ext cx="4321629" cy="879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F36541-A81A-47B2-800C-6E0F93F56AD7}"/>
              </a:ext>
            </a:extLst>
          </p:cNvPr>
          <p:cNvSpPr/>
          <p:nvPr/>
        </p:nvSpPr>
        <p:spPr>
          <a:xfrm>
            <a:off x="0" y="1591022"/>
            <a:ext cx="6858000" cy="879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9BBD79-3280-495B-AA77-8CFC94E9E794}"/>
              </a:ext>
            </a:extLst>
          </p:cNvPr>
          <p:cNvSpPr txBox="1">
            <a:spLocks/>
          </p:cNvSpPr>
          <p:nvPr/>
        </p:nvSpPr>
        <p:spPr>
          <a:xfrm>
            <a:off x="-1143000" y="2493764"/>
            <a:ext cx="9144000" cy="1136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Throw &amp; Pull Shooting</a:t>
            </a:r>
            <a:endParaRPr lang="ko-KR" altLang="en-US" sz="3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7AF06-CE8D-42AC-8FBF-E2FD73251AC2}"/>
              </a:ext>
            </a:extLst>
          </p:cNvPr>
          <p:cNvSpPr txBox="1"/>
          <p:nvPr/>
        </p:nvSpPr>
        <p:spPr>
          <a:xfrm>
            <a:off x="8290" y="9473387"/>
            <a:ext cx="71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기획자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</a:rPr>
              <a:t>황선일</a:t>
            </a:r>
            <a:r>
              <a:rPr lang="ko-KR" altLang="en-US" b="1" dirty="0">
                <a:solidFill>
                  <a:schemeClr val="bg1"/>
                </a:solidFill>
              </a:rPr>
              <a:t>              </a:t>
            </a:r>
            <a:r>
              <a:rPr lang="en-US" altLang="ko-KR" b="1" dirty="0">
                <a:solidFill>
                  <a:schemeClr val="bg1"/>
                </a:solidFill>
              </a:rPr>
              <a:t>H.P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: 010-91459511                   </a:t>
            </a:r>
            <a:r>
              <a:rPr lang="en-US" altLang="ko-KR" b="1" dirty="0" err="1">
                <a:solidFill>
                  <a:schemeClr val="bg1"/>
                </a:solidFill>
              </a:rPr>
              <a:t>kakao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</a:rPr>
              <a:t>finelame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9" name="그림 18" descr="옅은, 교통, 중지, 실외이(가) 표시된 사진&#10;&#10;자동 생성된 설명">
            <a:extLst>
              <a:ext uri="{FF2B5EF4-FFF2-40B4-BE49-F238E27FC236}">
                <a16:creationId xmlns:a16="http://schemas.microsoft.com/office/drawing/2014/main" id="{9BC9B09E-2510-473A-9FF1-D0CFDF639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64817" b="64532"/>
          <a:stretch/>
        </p:blipFill>
        <p:spPr>
          <a:xfrm>
            <a:off x="4174392" y="1139976"/>
            <a:ext cx="807098" cy="1827326"/>
          </a:xfrm>
          <a:prstGeom prst="rect">
            <a:avLst/>
          </a:prstGeom>
        </p:spPr>
      </p:pic>
      <p:pic>
        <p:nvPicPr>
          <p:cNvPr id="20" name="그림 19" descr="옅은, 교통, 중지, 실외이(가) 표시된 사진&#10;&#10;자동 생성된 설명">
            <a:extLst>
              <a:ext uri="{FF2B5EF4-FFF2-40B4-BE49-F238E27FC236}">
                <a16:creationId xmlns:a16="http://schemas.microsoft.com/office/drawing/2014/main" id="{593BCF9A-ABA3-4BF7-B18E-52D5972BF0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18" t="33838" r="64817" b="49319"/>
          <a:stretch/>
        </p:blipFill>
        <p:spPr>
          <a:xfrm>
            <a:off x="1798281" y="2053639"/>
            <a:ext cx="807098" cy="867748"/>
          </a:xfrm>
          <a:prstGeom prst="rect">
            <a:avLst/>
          </a:prstGeom>
        </p:spPr>
      </p:pic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BCAAE510-D5E7-46ED-9C7A-00B136351B2F}"/>
              </a:ext>
            </a:extLst>
          </p:cNvPr>
          <p:cNvSpPr/>
          <p:nvPr/>
        </p:nvSpPr>
        <p:spPr>
          <a:xfrm>
            <a:off x="2620409" y="2313065"/>
            <a:ext cx="1553983" cy="346815"/>
          </a:xfrm>
          <a:prstGeom prst="left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B35418-EC90-4FBA-9D81-F75404ABB229}"/>
              </a:ext>
            </a:extLst>
          </p:cNvPr>
          <p:cNvSpPr/>
          <p:nvPr/>
        </p:nvSpPr>
        <p:spPr>
          <a:xfrm>
            <a:off x="-1" y="3685114"/>
            <a:ext cx="6858001" cy="8874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드레스이(가) 표시된 사진&#10;&#10;자동 생성된 설명">
            <a:extLst>
              <a:ext uri="{FF2B5EF4-FFF2-40B4-BE49-F238E27FC236}">
                <a16:creationId xmlns:a16="http://schemas.microsoft.com/office/drawing/2014/main" id="{A67B472F-21D4-4245-8D22-B6B63C2C3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286" b="95238" l="9752" r="89894">
                        <a14:foregroundMark x1="40248" y1="10357" x2="46631" y2="9286"/>
                        <a14:foregroundMark x1="41667" y1="89762" x2="46454" y2="90952"/>
                        <a14:foregroundMark x1="58688" y1="90714" x2="63475" y2="95238"/>
                        <a14:foregroundMark x1="48582" y1="30952" x2="56738" y2="26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37" y="3834475"/>
            <a:ext cx="1361570" cy="1935681"/>
          </a:xfrm>
          <a:prstGeom prst="rect">
            <a:avLst/>
          </a:prstGeom>
        </p:spPr>
      </p:pic>
      <p:pic>
        <p:nvPicPr>
          <p:cNvPr id="30" name="그림 29" descr="드레스이(가) 표시된 사진&#10;&#10;자동 생성된 설명">
            <a:extLst>
              <a:ext uri="{FF2B5EF4-FFF2-40B4-BE49-F238E27FC236}">
                <a16:creationId xmlns:a16="http://schemas.microsoft.com/office/drawing/2014/main" id="{E531F348-E930-454D-8B88-8220A53C48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286" b="95238" l="9752" r="89894">
                        <a14:foregroundMark x1="40248" y1="10357" x2="46631" y2="9286"/>
                        <a14:foregroundMark x1="41667" y1="89762" x2="46454" y2="90952"/>
                        <a14:foregroundMark x1="58688" y1="90714" x2="63475" y2="95238"/>
                        <a14:foregroundMark x1="48582" y1="30952" x2="56738" y2="26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75" y="5906056"/>
            <a:ext cx="1361570" cy="1935681"/>
          </a:xfrm>
          <a:prstGeom prst="rect">
            <a:avLst/>
          </a:prstGeom>
        </p:spPr>
      </p:pic>
      <p:pic>
        <p:nvPicPr>
          <p:cNvPr id="34" name="그림 33" descr="옅은, 교통, 중지, 실외이(가) 표시된 사진&#10;&#10;자동 생성된 설명">
            <a:extLst>
              <a:ext uri="{FF2B5EF4-FFF2-40B4-BE49-F238E27FC236}">
                <a16:creationId xmlns:a16="http://schemas.microsoft.com/office/drawing/2014/main" id="{D8F9DC5B-4A14-448F-B734-AA0BB4D16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64817" b="64532"/>
          <a:stretch/>
        </p:blipFill>
        <p:spPr>
          <a:xfrm>
            <a:off x="5471367" y="3942348"/>
            <a:ext cx="355510" cy="804899"/>
          </a:xfrm>
          <a:prstGeom prst="rect">
            <a:avLst/>
          </a:prstGeom>
        </p:spPr>
      </p:pic>
      <p:pic>
        <p:nvPicPr>
          <p:cNvPr id="35" name="그림 34" descr="옅은, 교통, 중지, 실외이(가) 표시된 사진&#10;&#10;자동 생성된 설명">
            <a:extLst>
              <a:ext uri="{FF2B5EF4-FFF2-40B4-BE49-F238E27FC236}">
                <a16:creationId xmlns:a16="http://schemas.microsoft.com/office/drawing/2014/main" id="{EFB6A15A-8C7A-4BE3-BDBA-12A7949DD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18" r="64817" b="64532"/>
          <a:stretch/>
        </p:blipFill>
        <p:spPr>
          <a:xfrm>
            <a:off x="429366" y="3893737"/>
            <a:ext cx="355510" cy="804899"/>
          </a:xfrm>
          <a:prstGeom prst="rect">
            <a:avLst/>
          </a:prstGeom>
        </p:spPr>
      </p:pic>
      <p:pic>
        <p:nvPicPr>
          <p:cNvPr id="36" name="그림 35" descr="옅은, 교통, 중지, 실외이(가) 표시된 사진&#10;&#10;자동 생성된 설명">
            <a:extLst>
              <a:ext uri="{FF2B5EF4-FFF2-40B4-BE49-F238E27FC236}">
                <a16:creationId xmlns:a16="http://schemas.microsoft.com/office/drawing/2014/main" id="{360A249D-7872-4301-A08B-57610F3650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18" t="33838" r="64817" b="49319"/>
          <a:stretch/>
        </p:blipFill>
        <p:spPr>
          <a:xfrm>
            <a:off x="429366" y="6312624"/>
            <a:ext cx="355510" cy="382225"/>
          </a:xfrm>
          <a:prstGeom prst="rect">
            <a:avLst/>
          </a:prstGeom>
        </p:spPr>
      </p:pic>
      <p:pic>
        <p:nvPicPr>
          <p:cNvPr id="37" name="그림 36" descr="옅은, 교통, 중지, 실외이(가) 표시된 사진&#10;&#10;자동 생성된 설명">
            <a:extLst>
              <a:ext uri="{FF2B5EF4-FFF2-40B4-BE49-F238E27FC236}">
                <a16:creationId xmlns:a16="http://schemas.microsoft.com/office/drawing/2014/main" id="{739576F1-4AE0-46F2-B802-FA3E11E53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18" t="33838" r="64817" b="49319"/>
          <a:stretch/>
        </p:blipFill>
        <p:spPr>
          <a:xfrm>
            <a:off x="5460025" y="6291540"/>
            <a:ext cx="355510" cy="382225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1BBB31-A303-4066-90FC-5C026CEFC92F}"/>
              </a:ext>
            </a:extLst>
          </p:cNvPr>
          <p:cNvSpPr/>
          <p:nvPr/>
        </p:nvSpPr>
        <p:spPr>
          <a:xfrm>
            <a:off x="0" y="7734482"/>
            <a:ext cx="6858000" cy="969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2F809F0F-CCF9-4FEC-A97D-F22F0665B406}"/>
              </a:ext>
            </a:extLst>
          </p:cNvPr>
          <p:cNvSpPr txBox="1">
            <a:spLocks/>
          </p:cNvSpPr>
          <p:nvPr/>
        </p:nvSpPr>
        <p:spPr>
          <a:xfrm>
            <a:off x="-772840" y="3297749"/>
            <a:ext cx="9144000" cy="1136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Shoot</a:t>
            </a:r>
            <a:endParaRPr lang="ko-KR" altLang="en-US" sz="3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BA7DE3F1-A496-4445-86A6-8D383EBBAC2A}"/>
              </a:ext>
            </a:extLst>
          </p:cNvPr>
          <p:cNvSpPr txBox="1">
            <a:spLocks/>
          </p:cNvSpPr>
          <p:nvPr/>
        </p:nvSpPr>
        <p:spPr>
          <a:xfrm>
            <a:off x="-3097230" y="5252753"/>
            <a:ext cx="9144000" cy="1136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Pull</a:t>
            </a:r>
            <a:endParaRPr lang="ko-KR" altLang="en-US" sz="3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76DEFD-3752-4CD6-9460-FC2D5AD56B50}"/>
              </a:ext>
            </a:extLst>
          </p:cNvPr>
          <p:cNvSpPr/>
          <p:nvPr/>
        </p:nvSpPr>
        <p:spPr>
          <a:xfrm>
            <a:off x="-31600" y="9260265"/>
            <a:ext cx="6858000" cy="9692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70432A83-8979-4EF4-8AB3-A876C32DED76}"/>
              </a:ext>
            </a:extLst>
          </p:cNvPr>
          <p:cNvSpPr txBox="1">
            <a:spLocks/>
          </p:cNvSpPr>
          <p:nvPr/>
        </p:nvSpPr>
        <p:spPr>
          <a:xfrm>
            <a:off x="409490" y="79631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err="1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플랫포머</a:t>
            </a:r>
            <a:r>
              <a:rPr lang="ko-KR" altLang="en-US" sz="24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로그라이크</a:t>
            </a:r>
            <a:endParaRPr lang="ko-KR" altLang="en-US" sz="24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48F6D269-6873-401A-B695-81218CF2CE7D}"/>
              </a:ext>
            </a:extLst>
          </p:cNvPr>
          <p:cNvSpPr txBox="1">
            <a:spLocks/>
          </p:cNvSpPr>
          <p:nvPr/>
        </p:nvSpPr>
        <p:spPr>
          <a:xfrm>
            <a:off x="-1597" y="797288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사이드 뷰</a:t>
            </a: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D93183FC-FC79-49A9-9121-0FE086535F54}"/>
              </a:ext>
            </a:extLst>
          </p:cNvPr>
          <p:cNvSpPr txBox="1">
            <a:spLocks/>
          </p:cNvSpPr>
          <p:nvPr/>
        </p:nvSpPr>
        <p:spPr>
          <a:xfrm>
            <a:off x="-1143000" y="867248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총 삭제</a:t>
            </a:r>
            <a:r>
              <a:rPr lang="en-US" altLang="ko-KR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24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엔트로피 마법공학자</a:t>
            </a:r>
            <a:r>
              <a:rPr lang="en-US" altLang="ko-KR" sz="24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F17FD8-C7E1-486E-B877-49511E4CA4FF}"/>
              </a:ext>
            </a:extLst>
          </p:cNvPr>
          <p:cNvSpPr/>
          <p:nvPr/>
        </p:nvSpPr>
        <p:spPr>
          <a:xfrm>
            <a:off x="17503" y="8390087"/>
            <a:ext cx="6858000" cy="969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5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6883D-C5E8-4543-B40A-C3953F23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-537472"/>
            <a:ext cx="5915025" cy="1914702"/>
          </a:xfrm>
        </p:spPr>
        <p:txBody>
          <a:bodyPr/>
          <a:lstStyle/>
          <a:p>
            <a:r>
              <a:rPr lang="ko-KR" altLang="en-US" dirty="0"/>
              <a:t>웨스턴 랩소디와 </a:t>
            </a:r>
            <a:r>
              <a:rPr lang="ko-KR" altLang="en-US" dirty="0" err="1"/>
              <a:t>다른점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D962A-B32B-4678-9332-BB7E28B2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5808"/>
            <a:ext cx="6858000" cy="888570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600" dirty="0"/>
              <a:t>지키는 대상이 없다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 err="1"/>
              <a:t>맵을</a:t>
            </a:r>
            <a:r>
              <a:rPr lang="ko-KR" altLang="en-US" sz="2600" dirty="0"/>
              <a:t> 확장 스크롤로 </a:t>
            </a:r>
            <a:r>
              <a:rPr lang="ko-KR" altLang="en-US" sz="2600" dirty="0" err="1"/>
              <a:t>넓게쓴다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상태가 </a:t>
            </a:r>
            <a:r>
              <a:rPr lang="en-US" altLang="ko-KR" sz="2600" dirty="0"/>
              <a:t>2</a:t>
            </a:r>
            <a:r>
              <a:rPr lang="ko-KR" altLang="en-US" sz="2600" dirty="0"/>
              <a:t>개다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스킬이 다르다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세계관이 다르다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캐릭터가 다르다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회피기가 있다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커스터마이징의 등장빈도가 훨씬 많다</a:t>
            </a:r>
            <a:r>
              <a:rPr lang="en-US" altLang="ko-KR" sz="2600" dirty="0"/>
              <a:t>.</a:t>
            </a:r>
            <a:r>
              <a:rPr lang="ko-KR" altLang="en-US" sz="2600" dirty="0"/>
              <a:t> </a:t>
            </a:r>
          </a:p>
          <a:p>
            <a:r>
              <a:rPr lang="ko-KR" altLang="en-US" sz="2600" dirty="0"/>
              <a:t>발사체가 남는다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발사체를 당겨올 수 있다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보스가 있다 </a:t>
            </a:r>
            <a:r>
              <a:rPr lang="en-US" altLang="ko-KR" sz="2600" dirty="0"/>
              <a:t>&gt; </a:t>
            </a:r>
            <a:r>
              <a:rPr lang="ko-KR" altLang="en-US" sz="2600" dirty="0"/>
              <a:t>탄막 생성 다수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탄막이 있다 </a:t>
            </a:r>
            <a:r>
              <a:rPr lang="en-US" altLang="ko-KR" sz="2600" dirty="0"/>
              <a:t>&gt; </a:t>
            </a:r>
            <a:r>
              <a:rPr lang="ko-KR" altLang="en-US" sz="2600" dirty="0"/>
              <a:t>적이 원거리공격을 한다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총알이 기본적으로 관통이다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ko-KR" altLang="en-US" sz="2600" dirty="0"/>
              <a:t>적이 대규모로 생성된다 </a:t>
            </a:r>
            <a:r>
              <a:rPr lang="en-US" altLang="ko-KR" sz="2600" dirty="0"/>
              <a:t>.</a:t>
            </a:r>
          </a:p>
          <a:p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&lt;</a:t>
            </a:r>
            <a:r>
              <a:rPr lang="ko-KR" altLang="en-US" sz="2600" dirty="0"/>
              <a:t>시점</a:t>
            </a:r>
            <a:r>
              <a:rPr lang="en-US" altLang="ko-KR" sz="2600" dirty="0"/>
              <a:t>&gt;</a:t>
            </a:r>
            <a:endParaRPr lang="ko-KR" altLang="en-US" sz="2600" dirty="0"/>
          </a:p>
          <a:p>
            <a:r>
              <a:rPr lang="ko-KR" altLang="en-US" sz="2600" dirty="0" err="1"/>
              <a:t>정탑뷰가</a:t>
            </a:r>
            <a:r>
              <a:rPr lang="ko-KR" altLang="en-US" sz="2600" dirty="0"/>
              <a:t> 아니라 </a:t>
            </a:r>
            <a:r>
              <a:rPr lang="en-US" altLang="ko-KR" sz="2600" dirty="0"/>
              <a:t>8</a:t>
            </a:r>
            <a:r>
              <a:rPr lang="ko-KR" altLang="en-US" sz="2600" dirty="0"/>
              <a:t>방향 왜곡 </a:t>
            </a:r>
            <a:r>
              <a:rPr lang="ko-KR" altLang="en-US" sz="2600" dirty="0" err="1"/>
              <a:t>탑뷰다</a:t>
            </a:r>
            <a:endParaRPr lang="ko-KR" altLang="en-US" sz="2600" dirty="0"/>
          </a:p>
          <a:p>
            <a:r>
              <a:rPr lang="ko-KR" altLang="en-US" sz="2600" dirty="0" err="1"/>
              <a:t>블렌더</a:t>
            </a:r>
            <a:r>
              <a:rPr lang="ko-KR" altLang="en-US" sz="2600" dirty="0"/>
              <a:t> 렌더링을 한다는 소식을 듣고 </a:t>
            </a:r>
            <a:r>
              <a:rPr lang="ko-KR" altLang="en-US" sz="2600" dirty="0" err="1"/>
              <a:t>탑뷰채택</a:t>
            </a:r>
            <a:endParaRPr lang="en-US" altLang="ko-KR" sz="2600" dirty="0"/>
          </a:p>
          <a:p>
            <a:r>
              <a:rPr lang="ko-KR" altLang="en-US" sz="2600" dirty="0"/>
              <a:t>발사하고 당기는 메커니즘을 살리기 위함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600" dirty="0"/>
              <a:t>메커니즘이 살아난다면 </a:t>
            </a:r>
            <a:r>
              <a:rPr lang="ko-KR" altLang="en-US" sz="2600" dirty="0" err="1"/>
              <a:t>사이드뷰</a:t>
            </a:r>
            <a:r>
              <a:rPr lang="ko-KR" altLang="en-US" sz="2600" dirty="0"/>
              <a:t> </a:t>
            </a:r>
            <a:r>
              <a:rPr lang="ko-KR" altLang="en-US" sz="2600" dirty="0" err="1"/>
              <a:t>플랫포머도</a:t>
            </a:r>
            <a:r>
              <a:rPr lang="ko-KR" altLang="en-US" sz="2600" dirty="0"/>
              <a:t> 가능</a:t>
            </a:r>
            <a:endParaRPr lang="en-US" altLang="ko-KR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600" dirty="0"/>
              <a:t>결론 </a:t>
            </a:r>
            <a:r>
              <a:rPr lang="en-US" altLang="ko-KR" sz="2600" dirty="0"/>
              <a:t>: </a:t>
            </a:r>
            <a:r>
              <a:rPr lang="ko-KR" altLang="en-US" sz="2600" dirty="0"/>
              <a:t>주려는 재미가 많이 다르다</a:t>
            </a:r>
            <a:r>
              <a:rPr lang="en-US" altLang="ko-KR" sz="2600" dirty="0"/>
              <a:t>. </a:t>
            </a:r>
          </a:p>
          <a:p>
            <a:pPr marL="457200" indent="-457200">
              <a:buAutoNum type="arabicPeriod"/>
            </a:pPr>
            <a:r>
              <a:rPr lang="ko-KR" altLang="en-US" sz="2600" dirty="0" err="1"/>
              <a:t>전략적인발사</a:t>
            </a:r>
            <a:r>
              <a:rPr lang="ko-KR" altLang="en-US" sz="2600" dirty="0"/>
              <a:t> </a:t>
            </a:r>
            <a:r>
              <a:rPr lang="en-US" altLang="ko-KR" sz="2600" dirty="0"/>
              <a:t>(</a:t>
            </a:r>
            <a:r>
              <a:rPr lang="ko-KR" altLang="en-US" sz="2600" dirty="0"/>
              <a:t>발사체의 배치 등</a:t>
            </a:r>
            <a:r>
              <a:rPr lang="en-US" altLang="ko-KR" sz="26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600" dirty="0"/>
              <a:t>스킬의 운용 </a:t>
            </a:r>
            <a:r>
              <a:rPr lang="en-US" altLang="ko-KR" sz="2600" dirty="0"/>
              <a:t>(</a:t>
            </a:r>
            <a:r>
              <a:rPr lang="ko-KR" altLang="en-US" sz="2600" dirty="0"/>
              <a:t>회피와 </a:t>
            </a:r>
            <a:r>
              <a:rPr lang="ko-KR" altLang="en-US" sz="2600" dirty="0" err="1"/>
              <a:t>폭딜</a:t>
            </a:r>
            <a:r>
              <a:rPr lang="ko-KR" altLang="en-US" sz="2600" dirty="0"/>
              <a:t> 사이의 선택</a:t>
            </a:r>
            <a:r>
              <a:rPr lang="en-US" altLang="ko-KR" sz="26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600" dirty="0"/>
              <a:t>상세한 강화</a:t>
            </a:r>
            <a:endParaRPr lang="en-US" altLang="ko-KR" sz="2600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60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146</Words>
  <Application>Microsoft Office PowerPoint</Application>
  <PresentationFormat>A4 용지(210x297mm)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HY헤드라인M</vt:lpstr>
      <vt:lpstr>맑은 고딕</vt:lpstr>
      <vt:lpstr>휴먼매직체</vt:lpstr>
      <vt:lpstr>Arial</vt:lpstr>
      <vt:lpstr>Calibri</vt:lpstr>
      <vt:lpstr>Calibri Light</vt:lpstr>
      <vt:lpstr>Copperplate Gothic Bold</vt:lpstr>
      <vt:lpstr>Wingdings</vt:lpstr>
      <vt:lpstr>Office 테마</vt:lpstr>
      <vt:lpstr>Entropy inversion</vt:lpstr>
      <vt:lpstr>웨스턴 랩소디와 다른점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 inversion</dc:title>
  <dc:creator>Sunil Hwang</dc:creator>
  <cp:lastModifiedBy>Sunil Hwang</cp:lastModifiedBy>
  <cp:revision>5</cp:revision>
  <dcterms:created xsi:type="dcterms:W3CDTF">2021-02-05T01:02:18Z</dcterms:created>
  <dcterms:modified xsi:type="dcterms:W3CDTF">2021-02-05T03:13:24Z</dcterms:modified>
</cp:coreProperties>
</file>