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layfair Displ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font" Target="fonts/Lato-boldItalic.fntdata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4" Type="http://schemas.openxmlformats.org/officeDocument/2006/relationships/font" Target="fonts/PlayfairDisplay-italic.fntdata"/><Relationship Id="rId42" Type="http://schemas.openxmlformats.org/officeDocument/2006/relationships/customXml" Target="../customXml/item3.xml"/><Relationship Id="rId7" Type="http://schemas.openxmlformats.org/officeDocument/2006/relationships/slide" Target="slides/slide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1" Type="http://schemas.openxmlformats.org/officeDocument/2006/relationships/customXml" Target="../customXml/item2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PlayfairDisplay-regular.fntdata"/><Relationship Id="rId37" Type="http://schemas.openxmlformats.org/officeDocument/2006/relationships/font" Target="fonts/Lato-bold.fntdata"/><Relationship Id="rId40" Type="http://schemas.openxmlformats.org/officeDocument/2006/relationships/customXml" Target="../customXml/item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font" Target="fonts/Lato-regular.fntdata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PlayfairDisplay-bold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33" Type="http://schemas.openxmlformats.org/officeDocument/2006/relationships/font" Target="fonts/PlayfairDisplay-bold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0d2bde6f9_7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0d2bde6f9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0d2bde6f9_4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0d2bde6f9_4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0d2bde6f9_4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0d2bde6f9_4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0d2bde6f9_4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0d2bde6f9_4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0d2bde6f9_4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0d2bde6f9_4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0d2bde6f9_4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0d2bde6f9_4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d2bde6f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0d2bde6f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0d2bde6f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0d2bde6f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0b017e1d4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0b017e1d4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0b017e1d4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0b017e1d4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0d2bde6f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0d2bde6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0b017e1d4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0b017e1d4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0d2bde6f9_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0d2bde6f9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0b017e1d4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0b017e1d4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0b017e1d4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0b017e1d4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0b017e1d4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0b017e1d4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0d2bde6f9_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0d2bde6f9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0b017e1d4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0b017e1d4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0d2bde6f9_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0d2bde6f9_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d2bde6f9_2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d2bde6f9_2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0d2bde6f9_2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0d2bde6f9_2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0d2bde6f9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0d2bde6f9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0d2bde6f9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0d2bde6f9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0d2bde6f9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0d2bde6f9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0b017e1d4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0b017e1d4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48575" y="-2"/>
            <a:ext cx="1495425" cy="523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31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Relationship Id="rId4" Type="http://schemas.openxmlformats.org/officeDocument/2006/relationships/image" Target="../media/image2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jpg"/><Relationship Id="rId4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미니프로젝트 3일차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 신용도 예측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879050" y="3266925"/>
            <a:ext cx="3386100" cy="8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DX수도권2반1조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500"/>
              <a:t>(이영은, 이지민, 차혜돈, 최기호, 최진우)</a:t>
            </a:r>
            <a:endParaRPr b="0" sz="1500"/>
          </a:p>
        </p:txBody>
      </p:sp>
      <p:sp>
        <p:nvSpPr>
          <p:cNvPr id="62" name="Google Shape;62;p13"/>
          <p:cNvSpPr/>
          <p:nvPr/>
        </p:nvSpPr>
        <p:spPr>
          <a:xfrm>
            <a:off x="40525" y="137100"/>
            <a:ext cx="58800" cy="53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0" y="0"/>
            <a:ext cx="58800" cy="532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776" y="3764750"/>
            <a:ext cx="1422225" cy="14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25" y="4279275"/>
            <a:ext cx="1848001" cy="9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941350" y="2258700"/>
            <a:ext cx="4250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715725" y="2376150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Logistic Regression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1712563" y="2810450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&lt;over sampling 전&gt;</a:t>
            </a:r>
            <a:endParaRPr sz="13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900" y="1169863"/>
            <a:ext cx="3072325" cy="148815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675" y="1177700"/>
            <a:ext cx="3072325" cy="1524432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5663300" y="2862363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&lt;over sampling 후&gt;</a:t>
            </a:r>
            <a:endParaRPr sz="1300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2399352" y="3465350"/>
            <a:ext cx="41682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" sz="1300"/>
              <a:t>accuracy : 0.04 상승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&lt;1&gt; recall : 0.11 감소  / precision : 0.01 상승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&lt;0&gt; recall : 0.31 상승 / precision : 0.15 상승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신용이 나쁘다(0)에 대한 예측 성능이 상승하였다.</a:t>
            </a:r>
            <a:endParaRPr sz="1300"/>
          </a:p>
        </p:txBody>
      </p:sp>
      <p:cxnSp>
        <p:nvCxnSpPr>
          <p:cNvPr id="158" name="Google Shape;158;p23"/>
          <p:cNvCxnSpPr/>
          <p:nvPr/>
        </p:nvCxnSpPr>
        <p:spPr>
          <a:xfrm>
            <a:off x="4483450" y="1133031"/>
            <a:ext cx="0" cy="18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Decision Tree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1712563" y="2810450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&lt;over sampling 전&gt;</a:t>
            </a:r>
            <a:endParaRPr sz="1300"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5629850" y="2862400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&lt;over sampling 후&gt;</a:t>
            </a:r>
            <a:endParaRPr sz="1300"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763" y="1286320"/>
            <a:ext cx="3130635" cy="15241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725" y="1285050"/>
            <a:ext cx="3130625" cy="15531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2465700" y="3455900"/>
            <a:ext cx="45462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" sz="1300"/>
              <a:t>accuracy : 0.09 상승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&lt;1&gt; recall : 0.05 상승 / precision : 0.03 감소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&lt;0&gt; recall : 0.19 상승 / precision : 0.28 상승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신용이 나쁘다(0)에 대한 예측 성능이 상승하였다.</a:t>
            </a:r>
            <a:endParaRPr sz="1300"/>
          </a:p>
        </p:txBody>
      </p:sp>
      <p:cxnSp>
        <p:nvCxnSpPr>
          <p:cNvPr id="170" name="Google Shape;170;p24"/>
          <p:cNvCxnSpPr/>
          <p:nvPr/>
        </p:nvCxnSpPr>
        <p:spPr>
          <a:xfrm>
            <a:off x="4483450" y="1133031"/>
            <a:ext cx="0" cy="18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4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Decision Tree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2232863" y="3788675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&lt;max_depth x&gt;</a:t>
            </a:r>
            <a:endParaRPr sz="1300"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5740575" y="3788675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&lt;max_depth = 5&gt;</a:t>
            </a:r>
            <a:endParaRPr sz="1300"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324" y="907050"/>
            <a:ext cx="3514976" cy="30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463" y="907050"/>
            <a:ext cx="3367900" cy="296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893700" y="4185275"/>
            <a:ext cx="7356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기존에</a:t>
            </a:r>
            <a:r>
              <a:rPr b="1" lang="ko" sz="1300"/>
              <a:t> AccountBalance_3 변수</a:t>
            </a:r>
            <a:r>
              <a:rPr lang="ko" sz="1300"/>
              <a:t>가 가장 중요하였고, 이후 설정에도 같은 결과가 나왔다.</a:t>
            </a:r>
            <a:endParaRPr sz="1300"/>
          </a:p>
        </p:txBody>
      </p:sp>
      <p:sp>
        <p:nvSpPr>
          <p:cNvPr id="182" name="Google Shape;182;p25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Decision Tree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1875288" y="2927963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&lt;max_depth x&gt;</a:t>
            </a:r>
            <a:endParaRPr sz="1300"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5961975" y="2979925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&lt;max_depth = 5&gt;</a:t>
            </a:r>
            <a:endParaRPr sz="1300"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25" y="1304975"/>
            <a:ext cx="3764849" cy="1985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038" y="1037125"/>
            <a:ext cx="3034875" cy="2162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975" y="782525"/>
            <a:ext cx="1142825" cy="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8625" y="1359175"/>
            <a:ext cx="848100" cy="4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4875" y="1359175"/>
            <a:ext cx="848100" cy="4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1787560" y="3577675"/>
            <a:ext cx="55689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over sampling 이후 max_depth 차이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max_depth를 설정하지 않았을 때, 과적합 문제가 발생할 수 있다.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" sz="1300"/>
              <a:t>주요 변수는 AccountBalance, CreditDuration, Purpose </a:t>
            </a:r>
            <a:r>
              <a:rPr lang="ko" sz="1300"/>
              <a:t>이다.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max_depth 변동으로 인한 주요 변수 차이는 적을 것이다.</a:t>
            </a:r>
            <a:endParaRPr sz="1300"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37325" y="1017438"/>
            <a:ext cx="854162" cy="3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23210" y="1134963"/>
            <a:ext cx="728525" cy="362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43600" y="1134975"/>
            <a:ext cx="909632" cy="36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6"/>
          <p:cNvCxnSpPr/>
          <p:nvPr/>
        </p:nvCxnSpPr>
        <p:spPr>
          <a:xfrm>
            <a:off x="4483450" y="1133031"/>
            <a:ext cx="0" cy="18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6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KNN</a:t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3053"/>
          <a:stretch/>
        </p:blipFill>
        <p:spPr>
          <a:xfrm>
            <a:off x="685950" y="1058087"/>
            <a:ext cx="3494249" cy="1681737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1693563" y="2778725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&lt;over sampling 전&gt;</a:t>
            </a:r>
            <a:endParaRPr sz="1300"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5994038" y="2778725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&lt;over sampling 후&gt;</a:t>
            </a:r>
            <a:endParaRPr sz="1300"/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4">
            <a:alphaModFix/>
          </a:blip>
          <a:srcRect b="0" l="0" r="0" t="3053"/>
          <a:stretch/>
        </p:blipFill>
        <p:spPr>
          <a:xfrm>
            <a:off x="4958025" y="1057213"/>
            <a:ext cx="3551050" cy="16817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0" name="Google Shape;210;p27"/>
          <p:cNvCxnSpPr/>
          <p:nvPr/>
        </p:nvCxnSpPr>
        <p:spPr>
          <a:xfrm>
            <a:off x="4572000" y="952456"/>
            <a:ext cx="0" cy="18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7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1157550" y="3283675"/>
            <a:ext cx="68289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" sz="1300"/>
              <a:t>accuracy : 0.10 상승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&lt;1&gt; recall : 0.17 감소 / precision : 0.14 상승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&lt;0&gt; recall : 0.57 상승 / precision : 0.22 상승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오버 샘플링 이후 전반적인 학습의 성능이 향상하였다.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특히, negative recall이 0.32에서 0.89로 가장 크게 증가 하였고 이를 통해 실제 신용이 나쁜 고객을 예측하는데 큰 효과를 기대할 수 있다.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XGBoost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1958400" y="2780450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&lt;over sampling 전&gt;</a:t>
            </a:r>
            <a:endParaRPr sz="1300"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5706588" y="2780450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&lt;over sampling 후&gt;</a:t>
            </a:r>
            <a:endParaRPr sz="1300"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 b="0" l="2666" r="0" t="4652"/>
          <a:stretch/>
        </p:blipFill>
        <p:spPr>
          <a:xfrm>
            <a:off x="1026125" y="1064875"/>
            <a:ext cx="3343575" cy="15844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4">
            <a:alphaModFix/>
          </a:blip>
          <a:srcRect b="4648" l="1854" r="0" t="4027"/>
          <a:stretch/>
        </p:blipFill>
        <p:spPr>
          <a:xfrm>
            <a:off x="4774300" y="1064875"/>
            <a:ext cx="3502504" cy="15844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28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2298900" y="3308200"/>
            <a:ext cx="45462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" sz="1300"/>
              <a:t>accuracy : 0.12 상승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&lt;1&gt; recall : 0.02 상승 / precision : 0.05 상승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&lt;0&gt; recall : 0.33 상승 / precision : 0.28 상승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모든 예측 성능이 상승하였다.</a:t>
            </a:r>
            <a:endParaRPr sz="1300"/>
          </a:p>
        </p:txBody>
      </p:sp>
      <p:cxnSp>
        <p:nvCxnSpPr>
          <p:cNvPr id="224" name="Google Shape;224;p28"/>
          <p:cNvCxnSpPr/>
          <p:nvPr/>
        </p:nvCxnSpPr>
        <p:spPr>
          <a:xfrm>
            <a:off x="4572000" y="952456"/>
            <a:ext cx="0" cy="18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XGBoost</a:t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0" y="1014613"/>
            <a:ext cx="4244575" cy="296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1567175" y="4096725"/>
            <a:ext cx="62643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-"/>
            </a:pPr>
            <a:r>
              <a:rPr b="1" lang="ko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AccountBalance3 변수</a:t>
            </a: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의 중요도가</a:t>
            </a:r>
            <a:r>
              <a:rPr b="1" lang="ko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0.193</a:t>
            </a: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으로 가장 높게 측정되었다.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-"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또한, 이전 학습에서 전체적으로 낮은 중요도를 가진 변수들의 중요도가 전반적으로 상승함을 볼 수 있다.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950" y="1014625"/>
            <a:ext cx="4406699" cy="296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1226700" y="3203800"/>
            <a:ext cx="6690600" cy="14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" sz="1300"/>
              <a:t>accuracy : 0.12 상승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&lt;1&gt; recall : 변화없음/ precision : 0.41 상승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&lt;0&gt; recall : 0.08 상승 / precision : 0.26 상승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대부분의 예측 성능이 상승하였다.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>
                <a:highlight>
                  <a:srgbClr val="FFFFFF"/>
                </a:highlight>
              </a:rPr>
              <a:t>데이터의 </a:t>
            </a:r>
            <a:r>
              <a:rPr b="1" lang="ko" sz="1300">
                <a:highlight>
                  <a:srgbClr val="FFFFFF"/>
                </a:highlight>
              </a:rPr>
              <a:t>불균형을 오버샘플링</a:t>
            </a:r>
            <a:r>
              <a:rPr lang="ko" sz="1300">
                <a:highlight>
                  <a:srgbClr val="FFFFFF"/>
                </a:highlight>
              </a:rPr>
              <a:t>을 통해 해결하였을때 </a:t>
            </a:r>
            <a:r>
              <a:rPr b="1" lang="ko" sz="1300">
                <a:solidFill>
                  <a:schemeClr val="dk1"/>
                </a:solidFill>
                <a:highlight>
                  <a:srgbClr val="FFFFFF"/>
                </a:highlight>
              </a:rPr>
              <a:t>성능이 눈에 띄게 향상</a:t>
            </a:r>
            <a:r>
              <a:rPr lang="ko" sz="1300">
                <a:highlight>
                  <a:srgbClr val="FFFFFF"/>
                </a:highlight>
              </a:rPr>
              <a:t>되었다.</a:t>
            </a:r>
            <a:endParaRPr sz="1300">
              <a:highlight>
                <a:srgbClr val="FFFFFF"/>
              </a:highlight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75" y="963800"/>
            <a:ext cx="3731476" cy="1789898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825" y="1018238"/>
            <a:ext cx="3731475" cy="1702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30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958400" y="2780450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&lt;over sampling 전&gt;</a:t>
            </a:r>
            <a:endParaRPr sz="1300"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5706588" y="2780450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&lt;over sampling 후&gt;</a:t>
            </a:r>
            <a:endParaRPr sz="1300"/>
          </a:p>
        </p:txBody>
      </p:sp>
      <p:cxnSp>
        <p:nvCxnSpPr>
          <p:cNvPr id="245" name="Google Shape;245;p30"/>
          <p:cNvCxnSpPr/>
          <p:nvPr/>
        </p:nvCxnSpPr>
        <p:spPr>
          <a:xfrm>
            <a:off x="4572000" y="952456"/>
            <a:ext cx="0" cy="18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311700" y="4369950"/>
            <a:ext cx="83076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" sz="1300"/>
              <a:t>오버샘플링 전 Age와 CreditAmount</a:t>
            </a:r>
            <a:r>
              <a:rPr lang="ko" sz="1300"/>
              <a:t>이 주요 변수였지만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" sz="1300">
                <a:solidFill>
                  <a:schemeClr val="dk1"/>
                </a:solidFill>
              </a:rPr>
              <a:t>오버샘플링 후 AccountBalance3</a:t>
            </a:r>
            <a:r>
              <a:rPr lang="ko" sz="1300"/>
              <a:t> </a:t>
            </a:r>
            <a:r>
              <a:rPr lang="ko" sz="1300">
                <a:solidFill>
                  <a:schemeClr val="dk1"/>
                </a:solidFill>
              </a:rPr>
              <a:t>및 </a:t>
            </a:r>
            <a:r>
              <a:rPr lang="ko" sz="1300"/>
              <a:t> </a:t>
            </a:r>
            <a:r>
              <a:rPr b="1" lang="ko" sz="1300">
                <a:solidFill>
                  <a:schemeClr val="dk1"/>
                </a:solidFill>
              </a:rPr>
              <a:t>Payment_other_credits</a:t>
            </a:r>
            <a:r>
              <a:rPr lang="ko" sz="1300"/>
              <a:t>이 주요 변수로 나타났다.</a:t>
            </a:r>
            <a:endParaRPr sz="1300"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699" y="883987"/>
            <a:ext cx="3938250" cy="337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24100"/>
            <a:ext cx="3790051" cy="33755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37600" y="4402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042000" y="1638300"/>
            <a:ext cx="4206000" cy="20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Step1 </a:t>
            </a:r>
            <a:r>
              <a:rPr lang="ko" sz="2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데이터 탐색</a:t>
            </a:r>
            <a:endParaRPr sz="2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Step2 </a:t>
            </a:r>
            <a:r>
              <a:rPr lang="ko" sz="2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</a:t>
            </a:r>
            <a:r>
              <a:rPr lang="ko" sz="2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모델링</a:t>
            </a:r>
            <a:endParaRPr sz="2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Step3 </a:t>
            </a:r>
            <a:r>
              <a:rPr lang="ko" sz="2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튜닝</a:t>
            </a:r>
            <a:endParaRPr sz="2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Step4 </a:t>
            </a:r>
            <a:r>
              <a:rPr lang="ko" sz="2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</a:t>
            </a:r>
            <a:r>
              <a:rPr lang="ko" sz="2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비즈니스 인사이트</a:t>
            </a:r>
            <a:endParaRPr sz="2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575" y="-2"/>
            <a:ext cx="14954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40525" y="137100"/>
            <a:ext cx="58800" cy="53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0" y="0"/>
            <a:ext cx="58800" cy="532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026" y="3413025"/>
            <a:ext cx="1652982" cy="16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0" y="3534225"/>
            <a:ext cx="3243164" cy="165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비교</a:t>
            </a:r>
            <a:endParaRPr/>
          </a:p>
        </p:txBody>
      </p:sp>
      <p:cxnSp>
        <p:nvCxnSpPr>
          <p:cNvPr id="260" name="Google Shape;260;p32"/>
          <p:cNvCxnSpPr>
            <a:stCxn id="261" idx="0"/>
            <a:endCxn id="261" idx="0"/>
          </p:cNvCxnSpPr>
          <p:nvPr/>
        </p:nvCxnSpPr>
        <p:spPr>
          <a:xfrm>
            <a:off x="3222750" y="13937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2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5" y="1316025"/>
            <a:ext cx="4816174" cy="33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/>
          <p:nvPr/>
        </p:nvSpPr>
        <p:spPr>
          <a:xfrm>
            <a:off x="3641575" y="1692350"/>
            <a:ext cx="516600" cy="214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5424775" y="1833000"/>
            <a:ext cx="3357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Over Sampling을 한 뒤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모든 알고리즘 상에서 성능이 향상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되었다.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그 중 가장 높은 정확성을 보인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Lato"/>
                <a:ea typeface="Lato"/>
                <a:cs typeface="Lato"/>
                <a:sym typeface="Lato"/>
              </a:rPr>
              <a:t>Random Forest를 튜닝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하여 더 높은 성능의 모델을 구현하고자 한다.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4216963" y="2067850"/>
            <a:ext cx="935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튜닝</a:t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3991338" y="2185300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Random Forest 튜닝</a:t>
            </a:r>
            <a:endParaRPr/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673" y="1089885"/>
            <a:ext cx="3627427" cy="1960388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674" y="1089874"/>
            <a:ext cx="3703767" cy="1960389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34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1226700" y="3607625"/>
            <a:ext cx="66906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" sz="1300"/>
              <a:t>accuracy : 0.01 상승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파라미터를 적절하게 조절하였을때 성능이 상승하였다.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실제 신용도가 좋은사람과 나쁜사람을 찾아내는 것이 중요했기 때문에 재현율을 기준으로 튜닝을 진행하였다.</a:t>
            </a:r>
            <a:endParaRPr sz="1300">
              <a:highlight>
                <a:srgbClr val="FFFFFF"/>
              </a:highlight>
            </a:endParaRPr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1916063" y="3050275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&lt;Random Search&gt;</a:t>
            </a:r>
            <a:endParaRPr sz="1300"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5933875" y="3050275"/>
            <a:ext cx="1479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300"/>
              <a:t>&lt;Grid Search&gt;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랜덤포레스트 튜닝</a:t>
            </a:r>
            <a:endParaRPr/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100" y="1017450"/>
            <a:ext cx="4087574" cy="333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50" y="1057976"/>
            <a:ext cx="3790051" cy="32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311700" y="4369950"/>
            <a:ext cx="83076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튜닝후 Age, CreditAmount, CreditDuration에 대한 중요성이 증가하였고 다른 변수들이 신용도의 끼치는 영향력은 줄어들었다.</a:t>
            </a:r>
            <a:endParaRPr sz="1300"/>
          </a:p>
        </p:txBody>
      </p:sp>
      <p:sp>
        <p:nvSpPr>
          <p:cNvPr id="291" name="Google Shape;291;p35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</a:t>
            </a:r>
            <a:endParaRPr/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4460075" y="1214350"/>
            <a:ext cx="4260300" cy="3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ko" sz="1200">
                <a:highlight>
                  <a:srgbClr val="FFFFFF"/>
                </a:highlight>
              </a:rPr>
              <a:t>신용도를 예측하여 대출이 </a:t>
            </a:r>
            <a:r>
              <a:rPr b="1" lang="ko" sz="1200">
                <a:highlight>
                  <a:srgbClr val="FFFFFF"/>
                </a:highlight>
              </a:rPr>
              <a:t>가능</a:t>
            </a:r>
            <a:r>
              <a:rPr lang="ko" sz="1200">
                <a:highlight>
                  <a:srgbClr val="FFFFFF"/>
                </a:highlight>
              </a:rPr>
              <a:t>한 사람과 </a:t>
            </a:r>
            <a:r>
              <a:rPr b="1" lang="ko" sz="1200">
                <a:highlight>
                  <a:srgbClr val="FFFFFF"/>
                </a:highlight>
              </a:rPr>
              <a:t>불가능</a:t>
            </a:r>
            <a:r>
              <a:rPr lang="ko" sz="1200">
                <a:highlight>
                  <a:srgbClr val="FFFFFF"/>
                </a:highlight>
              </a:rPr>
              <a:t>한 사람을 적절하게 예측하는것이 중요하다.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b="1" lang="ko" sz="1200">
                <a:highlight>
                  <a:srgbClr val="FFFFFF"/>
                </a:highlight>
              </a:rPr>
              <a:t>재현율이 높은 튜닝한 </a:t>
            </a:r>
            <a:r>
              <a:rPr b="1" lang="ko" sz="1200">
                <a:solidFill>
                  <a:schemeClr val="dk1"/>
                </a:solidFill>
                <a:highlight>
                  <a:srgbClr val="FFFFFF"/>
                </a:highlight>
              </a:rPr>
              <a:t>“Random Forest”</a:t>
            </a:r>
            <a:r>
              <a:rPr lang="ko" sz="1200">
                <a:highlight>
                  <a:srgbClr val="FFFFFF"/>
                </a:highlight>
              </a:rPr>
              <a:t>를 사용하여 신용도를 예측하고 대출가능여부를 통해 이익을 높일 수 있을것으로 기대된다.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ko" sz="1200">
                <a:highlight>
                  <a:srgbClr val="FFFFFF"/>
                </a:highlight>
              </a:rPr>
              <a:t>잔고에 돈이 존재하는지, 대출신청금액과 기간 등을 고려하여 신용도를 예측해야한다.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ko" sz="1200">
                <a:highlight>
                  <a:srgbClr val="FFFFFF"/>
                </a:highlight>
              </a:rPr>
              <a:t>이전 모델에서 발견한 주요변수인 나이와 취직하지 않은 상태 등 또한 추가 분석하여 신용도를 예측해야한다.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700"/>
              </a:spcAft>
              <a:buSzPts val="1200"/>
              <a:buChar char="-"/>
            </a:pPr>
            <a:r>
              <a:rPr b="1" lang="ko" sz="1200">
                <a:solidFill>
                  <a:schemeClr val="dk1"/>
                </a:solidFill>
                <a:highlight>
                  <a:srgbClr val="FFFFFF"/>
                </a:highlight>
              </a:rPr>
              <a:t>튜닝한 모델은 87%</a:t>
            </a:r>
            <a:r>
              <a:rPr lang="ko" sz="1200">
                <a:highlight>
                  <a:srgbClr val="FFFFFF"/>
                </a:highlight>
              </a:rPr>
              <a:t>의 정확도를 가지고 있으며,          </a:t>
            </a:r>
            <a:r>
              <a:rPr b="1" lang="ko" sz="1200" u="sng">
                <a:solidFill>
                  <a:schemeClr val="dk1"/>
                </a:solidFill>
                <a:highlight>
                  <a:srgbClr val="FFFFFF"/>
                </a:highlight>
              </a:rPr>
              <a:t>실제 신용도가 좋아 대출을 허가할 사람을 예측할 확률은 </a:t>
            </a:r>
            <a:r>
              <a:rPr b="1" lang="ko" sz="1400" u="sng">
                <a:solidFill>
                  <a:schemeClr val="dk1"/>
                </a:solidFill>
                <a:highlight>
                  <a:srgbClr val="FFFFFF"/>
                </a:highlight>
              </a:rPr>
              <a:t>90%</a:t>
            </a:r>
            <a:r>
              <a:rPr b="1" lang="ko" sz="1200" u="sng">
                <a:solidFill>
                  <a:schemeClr val="dk1"/>
                </a:solidFill>
                <a:highlight>
                  <a:srgbClr val="FFFFFF"/>
                </a:highlight>
              </a:rPr>
              <a:t>이다.</a:t>
            </a:r>
            <a:endParaRPr b="1" sz="1200" u="sng">
              <a:solidFill>
                <a:schemeClr val="dk1"/>
              </a:solidFill>
            </a:endParaRPr>
          </a:p>
        </p:txBody>
      </p:sp>
      <p:pic>
        <p:nvPicPr>
          <p:cNvPr id="298" name="Google Shape;298;p36"/>
          <p:cNvPicPr preferRelativeResize="0"/>
          <p:nvPr/>
        </p:nvPicPr>
        <p:blipFill rotWithShape="1">
          <a:blip r:embed="rId3">
            <a:alphaModFix/>
          </a:blip>
          <a:srcRect b="0" l="0" r="0" t="9280"/>
          <a:stretch/>
        </p:blipFill>
        <p:spPr>
          <a:xfrm>
            <a:off x="192875" y="1522351"/>
            <a:ext cx="4267201" cy="28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2834325" y="2258700"/>
            <a:ext cx="4250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비즈니스 인사이트</a:t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2608700" y="2376150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비지니스 인사이트</a:t>
            </a:r>
            <a:endParaRPr/>
          </a:p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데이터의 불균형이 있어 오버샘플링을 진행하였지만 </a:t>
            </a:r>
            <a:r>
              <a:rPr b="1" lang="ko"/>
              <a:t>실제 </a:t>
            </a:r>
            <a:r>
              <a:rPr lang="ko"/>
              <a:t>은행 방문고객의 고신용자와 저신용자 </a:t>
            </a:r>
            <a:r>
              <a:rPr b="1" lang="ko"/>
              <a:t>비율이 </a:t>
            </a:r>
            <a:r>
              <a:rPr lang="ko"/>
              <a:t>7:3이라면 실제 예측시 모델이 적합할지 고려해볼 필요가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모델의 주요 변수인 잔고현황, 대출신청금액, 대출신청기간 등을 통해 빠르게 신용도를 분석할 수 있을것으로 기대한다.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20개월 미만의 대출건수 분석을 통해 단기 대출상품이 많은지, 혜택이 다양한지 등을 추가로 조사해볼 필요가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625" y="3217125"/>
            <a:ext cx="2616301" cy="20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509600" y="2209475"/>
            <a:ext cx="4250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283975" y="232692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Target 변수 분포 확인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00" y="1479350"/>
            <a:ext cx="4269825" cy="28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5343925" y="1776800"/>
            <a:ext cx="325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“고신용 (1) 고객 700명</a:t>
            </a:r>
            <a:endParaRPr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  저신용(0) 고객 300명”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131000" y="2571750"/>
            <a:ext cx="352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데이터의 </a:t>
            </a:r>
            <a:r>
              <a:rPr b="1"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불균형</a:t>
            </a:r>
            <a:r>
              <a:rPr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이 크기 때문에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이를 고려하여 차후 모델링시 오버샘플링을 수행해 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비교분석</a:t>
            </a:r>
            <a:r>
              <a:rPr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해볼 필요가 있다.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Target 변수와의 상관관계</a:t>
            </a:r>
            <a:endParaRPr/>
          </a:p>
        </p:txBody>
      </p:sp>
      <p:grpSp>
        <p:nvGrpSpPr>
          <p:cNvPr id="98" name="Google Shape;98;p17"/>
          <p:cNvGrpSpPr/>
          <p:nvPr/>
        </p:nvGrpSpPr>
        <p:grpSpPr>
          <a:xfrm>
            <a:off x="311689" y="1064906"/>
            <a:ext cx="4498364" cy="3807779"/>
            <a:chOff x="544589" y="1125181"/>
            <a:chExt cx="4498364" cy="3807779"/>
          </a:xfrm>
        </p:grpSpPr>
        <p:pic>
          <p:nvPicPr>
            <p:cNvPr id="99" name="Google Shape;9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589" y="1125181"/>
              <a:ext cx="4498364" cy="38077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7"/>
            <p:cNvSpPr/>
            <p:nvPr/>
          </p:nvSpPr>
          <p:spPr>
            <a:xfrm>
              <a:off x="1453398" y="1197891"/>
              <a:ext cx="180000" cy="199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654640" y="1197891"/>
              <a:ext cx="180003" cy="199252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1855891" y="1197891"/>
              <a:ext cx="180003" cy="199252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2247796" y="1197891"/>
              <a:ext cx="180003" cy="199252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7"/>
          <p:cNvSpPr txBox="1"/>
          <p:nvPr/>
        </p:nvSpPr>
        <p:spPr>
          <a:xfrm>
            <a:off x="4988025" y="2041175"/>
            <a:ext cx="36936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Target인 신용도와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상관 계수가 높은 변수들에 대해 분석 진행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Account Balance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CreditDuration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Payment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CreditAmount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AccountBalance 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125" y="1409063"/>
            <a:ext cx="3117401" cy="21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15397" l="62239" r="0" t="0"/>
          <a:stretch/>
        </p:blipFill>
        <p:spPr>
          <a:xfrm>
            <a:off x="1784475" y="1379801"/>
            <a:ext cx="2253775" cy="22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11700" y="396697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은행 계좌가 없거나 잔액이 없는 고객이 많다.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이변량 분석 결과, </a:t>
            </a:r>
            <a:r>
              <a:rPr b="1" lang="ko">
                <a:latin typeface="Lato"/>
                <a:ea typeface="Lato"/>
                <a:cs typeface="Lato"/>
                <a:sym typeface="Lato"/>
              </a:rPr>
              <a:t>세 범주 모두 평균값과 차이가 큰 것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으로 보아 </a:t>
            </a:r>
            <a:r>
              <a:rPr b="1" lang="ko">
                <a:latin typeface="Lato"/>
                <a:ea typeface="Lato"/>
                <a:cs typeface="Lato"/>
                <a:sym typeface="Lato"/>
              </a:rPr>
              <a:t>상관 관계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가 있을 것을 예상할 수 있다.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Payment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613" y="1271774"/>
            <a:ext cx="6092774" cy="25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11700" y="4126050"/>
            <a:ext cx="852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과거 </a:t>
            </a:r>
            <a:r>
              <a:rPr b="1"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대출 상환에 문제 없었던 사람이 대부분</a:t>
            </a:r>
            <a:r>
              <a:rPr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으로 보인다.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범주별 추가분석이 필요해 보인다.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CreditDuration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88" y="1403412"/>
            <a:ext cx="4895324" cy="21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311700" y="3905025"/>
            <a:ext cx="8520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신청한 대출 기간은 제각각이며 특별한 모양의 분포를 보이지 않으나, </a:t>
            </a:r>
            <a:r>
              <a:rPr b="1"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45개월 이상</a:t>
            </a:r>
            <a:r>
              <a:rPr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이 될 때 신용도가 낮다.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b="1"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20개월 미만</a:t>
            </a:r>
            <a:r>
              <a:rPr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대출 건수가 많은 이유를 추가로 분석할 필요가 있다. 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900" y="1460175"/>
            <a:ext cx="3047225" cy="20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CreditAmount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249" y="1502088"/>
            <a:ext cx="2926800" cy="183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50" y="1557925"/>
            <a:ext cx="2560825" cy="172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5">
            <a:alphaModFix/>
          </a:blip>
          <a:srcRect b="0" l="0" r="0" t="2950"/>
          <a:stretch/>
        </p:blipFill>
        <p:spPr>
          <a:xfrm>
            <a:off x="3016000" y="1557925"/>
            <a:ext cx="2990407" cy="17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311700" y="3744300"/>
            <a:ext cx="8520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대출금액이</a:t>
            </a:r>
            <a:r>
              <a:rPr b="1"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5,000달러</a:t>
            </a:r>
            <a:r>
              <a:rPr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미만일 수록, 대출이 승인되는 비중이 높은 것이 신용도가 좋기 때문인지 대출상품이 많기 때문인지 분석해볼 필요가 있다.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대출금액이 </a:t>
            </a:r>
            <a:r>
              <a:rPr b="1"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10,000달러</a:t>
            </a:r>
            <a:r>
              <a:rPr lang="ko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이상인 경우 저신용자에게 대출하지 않는 경우를 고려할 필요가 있습니다.</a:t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293350" y="508475"/>
            <a:ext cx="78300" cy="39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7" ma:contentTypeDescription="새 문서를 만듭니다." ma:contentTypeScope="" ma:versionID="73191f4bca566b58eeee645ed18081da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551a82153cf37fe04d157b9d0be57e93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7338FE-9F84-46F5-8F64-C9E6F791A19D}"/>
</file>

<file path=customXml/itemProps2.xml><?xml version="1.0" encoding="utf-8"?>
<ds:datastoreItem xmlns:ds="http://schemas.openxmlformats.org/officeDocument/2006/customXml" ds:itemID="{E57C4835-0CDC-4E96-97BD-5F1305847D45}"/>
</file>

<file path=customXml/itemProps3.xml><?xml version="1.0" encoding="utf-8"?>
<ds:datastoreItem xmlns:ds="http://schemas.openxmlformats.org/officeDocument/2006/customXml" ds:itemID="{BCA3B7B2-0D44-4D69-BC44-C283EA20ABD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