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font" Target="fonts/PTSansNarrow-bold.fntdata"/><Relationship Id="rId18" Type="http://schemas.openxmlformats.org/officeDocument/2006/relationships/slide" Target="slides/slide13.xml"/><Relationship Id="rId42" Type="http://schemas.openxmlformats.org/officeDocument/2006/relationships/font" Target="fonts/OpenSans-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OpenSans-regular.fntdata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1.xml"/><Relationship Id="rId22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PTSansNarrow-regular.fntdata"/><Relationship Id="rId46" Type="http://schemas.openxmlformats.org/officeDocument/2006/relationships/customXml" Target="../customXml/item3.xml"/><Relationship Id="rId20" Type="http://schemas.openxmlformats.org/officeDocument/2006/relationships/slide" Target="slides/slide15.xml"/><Relationship Id="rId41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cb10e74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cb10e74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b10e74c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b10e74c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b10e74c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b10e74c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cb10e74c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cb10e74c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b10e74c5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b10e74c5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b10e74c5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b10e74c5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cb10e74c5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cb10e74c5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cb10e74c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cb10e74c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b10e74c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cb10e74c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b10e74c5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b10e74c5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b10e74c5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b10e74c5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cb10e74c5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cb10e74c5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cb10e74c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cb10e74c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b10e74c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cb10e74c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cb10e74c5_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cb10e74c5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b10e74c5_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cb10e74c5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cb10e74c5_5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cb10e74c5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cb10e74c5_5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cb10e74c5_5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cb10e74c5_5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cb10e74c5_5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cb10e74c5_5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cb10e74c5_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b10e74c5_5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b10e74c5_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b10e7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b10e7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cb10e74c5_5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cb10e74c5_5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cb10e74c5_5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cb10e74c5_5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cb10e74c5_5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cb10e74c5_5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cb10e74c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cb10e74c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b10e74c5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b10e74c5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b10e74c5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b10e74c5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b10e74c5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b10e74c5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b10e74c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b10e74c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b10e74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b10e74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30.jpg"/><Relationship Id="rId6" Type="http://schemas.openxmlformats.org/officeDocument/2006/relationships/image" Target="../media/image4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40.jpg"/><Relationship Id="rId5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의료비 예측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수도권 2반 1조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</a:t>
            </a:r>
            <a:r>
              <a:rPr lang="ko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0" y="2089549"/>
            <a:ext cx="3673275" cy="24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4832075" y="2200050"/>
            <a:ext cx="367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흡연여부, bmi, age가 의료비에 영향을 끼치며 흡연여부가 영향력이 가장 강하다.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Decision Tree와 유사한 관계를 보인다.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162" y="1443900"/>
            <a:ext cx="21621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</a:t>
            </a:r>
            <a:r>
              <a:rPr lang="ko"/>
              <a:t>XGBoost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50" y="2050501"/>
            <a:ext cx="4572000" cy="26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123400" y="2220125"/>
            <a:ext cx="34257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흡연여부가 가장 중요성이 높게 분석됐다.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bmi, 나이는 다른 알고리즘에 비해 그 영향이 미비하게 나타났다.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600" y="1372850"/>
            <a:ext cx="20383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5133550" y="1262925"/>
            <a:ext cx="37893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Random Forest의 가장 성능이 좋다.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앙상블 기법을 사용한 알고리즘의 성능이 높다.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모든 모델에서 흡연여부가 의료비에 가장 영향을 많이 주는것으로 나타났다.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Decision Tree와 Random Forest 모델에서 건강과 관련될 수 있는 지표인 나이, bmi도 유의미한 영향이 있는 것으로 나타났다.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400"/>
              <a:t>- 가장 높은 성능을 보인 Random Forest과 낮은 성능을 보인 Decision Tree를 튜닝하여 성능을 높여보고자 한다.</a:t>
            </a:r>
            <a:endParaRPr sz="14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25" y="1342613"/>
            <a:ext cx="4572000" cy="28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Random Forest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40101" t="0"/>
          <a:stretch/>
        </p:blipFill>
        <p:spPr>
          <a:xfrm>
            <a:off x="396005" y="1443750"/>
            <a:ext cx="3582176" cy="29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478763" y="1699888"/>
            <a:ext cx="3296100" cy="22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00" y="1355213"/>
            <a:ext cx="4889600" cy="20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4129100" y="3587250"/>
            <a:ext cx="46431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Random Forest -&gt; Random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[n_estimaters : 140, max_depth : 4]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R2 score : 0.86266 -&gt; 0.87946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5241250" y="1236500"/>
            <a:ext cx="3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Random Forest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5600"/>
            <a:ext cx="4144124" cy="22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63" y="3689800"/>
            <a:ext cx="3838183" cy="7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455825" y="1386750"/>
            <a:ext cx="45555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RandomSearch -&gt; Grid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[n_estimaters : 130, max_depth : 4]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R2 score : 0.87946 -&gt; 0.87961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Random Search로 돌린 이후, 최적 파라미터 전후로 Grid Search를 진행해 좀 더 정확한 최적의 파라미터를 찾아보려고 했다.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ko" sz="1400"/>
              <a:t>학습데이터 성능보다 실제 예측성능이 좋았다.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Decision Tree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25" y="1195750"/>
            <a:ext cx="3782976" cy="14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50" y="3919550"/>
            <a:ext cx="2225263" cy="56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50" y="2571750"/>
            <a:ext cx="3814725" cy="12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4454325" y="1075200"/>
            <a:ext cx="41871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Decision Tree</a:t>
            </a:r>
            <a:r>
              <a:rPr b="1" lang="ko" sz="1400"/>
              <a:t> -&gt; Random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 max_depth : 4]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R2 score : 0.74421 -&gt; 0.83251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</a:rPr>
              <a:t>튜닝 전 기존 Decision Tree의 R2-score는 0.744이고 Random Search 튜닝 후 R2-score는 0.832로 약, 0.09의 큰 차이를 보였다.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</a:rPr>
              <a:t>이를 통해 charges에 대한 Decision Tree는 max_depth 튜닝을 통해 크게 성능을 향상 시킬 수 있다는 것을 알 수 있다.</a:t>
            </a:r>
            <a:endParaRPr sz="1400"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6">
            <a:alphaModFix/>
          </a:blip>
          <a:srcRect b="11880" l="1560" r="-1560" t="-11880"/>
          <a:stretch/>
        </p:blipFill>
        <p:spPr>
          <a:xfrm>
            <a:off x="2504675" y="3961700"/>
            <a:ext cx="22669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도출한 비즈니스 인사이트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보험사 입장에서, 해당 분석을 통해 </a:t>
            </a:r>
            <a:r>
              <a:rPr b="1" lang="ko"/>
              <a:t>전체적인 의료비 지출을 줄일 수 있도록 하는 것을 목표로 한다.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의료비를 적게 청구할 것이라고 예측되는 고객을 더 많이 유치하고, 의료비를 많이 청구할 고객을 예측하여 보험료를 다르게 책정한다.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흡연여부가 의료비에 미치는 영향이 크기 때문에 흡연 여부 및 기간에 대해 추가분석을 진행해 이와 관련된 의료비 관련 정책에 대해 고객 별로 전략을 세울 수 있도록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의료비 예측이 필요한 경우, R2 Score가 가장 높은 Random Forest 모델을 활용하여 의료비를 예측, 활용한다.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항공 탑승자 만족도 예측</a:t>
            </a:r>
            <a:endParaRPr/>
          </a:p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수도권 2반 1조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758325" y="2022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4270625" y="1236200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탐색 결과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모델별 성능 비교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성능 튜닝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결과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152263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전체 변수 확인</a:t>
            </a:r>
            <a:endParaRPr sz="1400"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529750" y="4028425"/>
            <a:ext cx="25857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결측치 확인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/>
              <a:t>-&gt; 결측 데이터의 숫자가 많지 않으므로 행 전체를 제거하여 처리함</a:t>
            </a:r>
            <a:endParaRPr sz="1400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6381575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범주형 변수 확인 </a:t>
            </a:r>
            <a:endParaRPr sz="1400"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63" y="1198775"/>
            <a:ext cx="2585625" cy="28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687" y="1304825"/>
            <a:ext cx="1799840" cy="2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825" y="956250"/>
            <a:ext cx="2356025" cy="30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758325" y="2022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270625" y="1236200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탐색 결과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모델별 성능 비교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성능 튜닝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Target 변수 분석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835950" y="4050675"/>
            <a:ext cx="747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불만족 1478명(57.2%), 만족 1102명(42.7%) 으로 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분포되어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과반수 이상의 인원이 만족하지 않았으므로 이에 대한 대책이 필요하다.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2922"/>
          <a:stretch/>
        </p:blipFill>
        <p:spPr>
          <a:xfrm>
            <a:off x="1645725" y="1510663"/>
            <a:ext cx="3010450" cy="218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238" y="1401400"/>
            <a:ext cx="27700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Type_of_travel 변수 분석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2190"/>
          <a:stretch/>
        </p:blipFill>
        <p:spPr>
          <a:xfrm>
            <a:off x="1118088" y="1466700"/>
            <a:ext cx="3307251" cy="24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/>
        </p:nvSpPr>
        <p:spPr>
          <a:xfrm>
            <a:off x="892950" y="3867675"/>
            <a:ext cx="735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Business travel 1772명(68.6%), Personal Travel 808명(31.3%)이다.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두 그룹간의 범주 차이가 심하여 학습시 불균형의 가능성이 클 것으로 예측된다.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개인과 비지니스 두 그룹으로 나누어 분석하고 이에 따라 각각 전략을 수립해야한다.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663" y="1411412"/>
            <a:ext cx="3213250" cy="2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age 변수 분석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3847575"/>
            <a:ext cx="85206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대체로 나이는 고르게 분포되어 있다.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또한, 80세이상은 이상치는 아니나 너무 측정값이 적어 이를 범주에 넣기는 부적절하다 보인다.</a:t>
            </a:r>
            <a:endParaRPr sz="1400"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0" y="1264638"/>
            <a:ext cx="6966506" cy="24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수치형 변수들 간의 상관관계 분석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782675" y="1293600"/>
            <a:ext cx="40497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온라인 보딩 만족도 0.48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기내 엔터테인먼트 0.4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좌석 편안함 0.34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온 보드 서비스 만족도 0.33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highlight>
                  <a:srgbClr val="FFFFFF"/>
                </a:highlight>
              </a:rPr>
              <a:t>다리 공간 만족도 0.32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위 변수 다섯개가 고객의 탑승 만족도와 일정 이상의 상관관계가 있는 것으로 판단된다.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0" y="1152425"/>
            <a:ext cx="4548801" cy="36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/>
          <p:nvPr/>
        </p:nvSpPr>
        <p:spPr>
          <a:xfrm>
            <a:off x="3676664" y="3496927"/>
            <a:ext cx="327600" cy="25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KNN</a:t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5113350" y="2371650"/>
            <a:ext cx="3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accuracy : 0.90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00" y="1736488"/>
            <a:ext cx="3665049" cy="1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Decision Tree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5284175" y="1979000"/>
            <a:ext cx="36267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accuracy : 0.89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online boarding, type_of_travel_Presonal Travel, inflight_wifi_service 순으로 높다.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총 3순위 중 2가지가 온라인과 관련있는 것으로 확인된다.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38" y="1363375"/>
            <a:ext cx="2961825" cy="13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82700"/>
            <a:ext cx="5212099" cy="17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5308650" y="1625900"/>
            <a:ext cx="36732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accuracy : 0.92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/>
              <a:t>online boarding, type_of_travel_Personal Travel, inflight_wifi_service 순으로 높다.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중요도 순은 Decision Tree와 비슷하나, 전체적인 중요도가 상승하였다.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특히, class_Eco가 많이 상승하였다.</a:t>
            </a:r>
            <a:endParaRPr/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38" y="1254600"/>
            <a:ext cx="2953628" cy="13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3"/>
            <a:ext cx="5256699" cy="18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XGBoost</a:t>
            </a: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5243950" y="2210100"/>
            <a:ext cx="34257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/>
              <a:t>online_boarding, type_of_travel_Personal Travel 이 매우 높고, 나머지 변수들의 중요도는 비슷하다 볼 수 있다.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inflight_wifi_service가 다른 모델들에 비해, 매우 감소한 것을 확인할 수 있다.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575" y="1304825"/>
            <a:ext cx="3142675" cy="14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82551"/>
            <a:ext cx="5379050" cy="18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5083250" y="1496850"/>
            <a:ext cx="36285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앙상블 기법의 영향력이 대체로 높다.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기법을 튜닝해볼만 하다.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모델들의 변수 영향, 중요도를 보았을 때, 인터넷 관련 변수가 target에 영향을 준다.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모델의 정밀도와 재현율을 비교하였을때 XGBoost의 값이 가장 높으므로 실제 예측모델로 적합하다.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0" y="1310575"/>
            <a:ext cx="4358200" cy="26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300" y="4063850"/>
            <a:ext cx="1454535" cy="5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XGBoost</a:t>
            </a:r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8850"/>
            <a:ext cx="4227600" cy="12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00" y="2793563"/>
            <a:ext cx="3409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00" y="3307925"/>
            <a:ext cx="3191560" cy="14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4383325" y="2458550"/>
            <a:ext cx="4555500" cy="1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XG</a:t>
            </a:r>
            <a:r>
              <a:rPr b="1" lang="ko" sz="1400"/>
              <a:t>Boost </a:t>
            </a:r>
            <a:r>
              <a:rPr b="1" lang="ko" sz="1400"/>
              <a:t>-&gt; Random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[n_estimaters : 80, max_depth : 23]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ko" sz="1400"/>
              <a:t>Accuarcy Score : 0.936 -&gt; 0.934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결과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449388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전체 변수 확인</a:t>
            </a:r>
            <a:endParaRPr sz="1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5" y="1577750"/>
            <a:ext cx="2807125" cy="237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200" y="1982675"/>
            <a:ext cx="1171575" cy="15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922675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결측치 확인</a:t>
            </a:r>
            <a:endParaRPr sz="14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064000" y="4028425"/>
            <a:ext cx="1962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400"/>
              <a:t>범주형 변수 확인 </a:t>
            </a:r>
            <a:endParaRPr sz="14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725" y="1515963"/>
            <a:ext cx="2143125" cy="249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5241250" y="1236500"/>
            <a:ext cx="34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5" name="Google Shape;30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XGBoost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4455825" y="1386750"/>
            <a:ext cx="45555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ko" sz="1400"/>
              <a:t>Random Search -&gt; Grid Search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best param [n_estimaters : 80, max_depth : 15]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Accuracy : 0.934 -&gt; 0.934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Random Search로 돌린 이후, 최적 파라미터 전후로 Grid Search를 진행해 좀 더 최적의 파라미터를 찾아보려고 했다.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튜닝 전후 크게 성능의 차이를 보이지는 않았다.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Char char="-"/>
            </a:pPr>
            <a:r>
              <a:rPr lang="ko" sz="1400"/>
              <a:t>학습데이터 성능이 실제 예측 성능보다 좋았다.</a:t>
            </a:r>
            <a:endParaRPr sz="1400"/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13" y="1289513"/>
            <a:ext cx="3785600" cy="25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35" y="2573138"/>
            <a:ext cx="3271624" cy="22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성능 튜닝 - 최종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4434250" y="1758000"/>
            <a:ext cx="41871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/>
              <a:t>XGBoost 튜닝결과 커다란 차이는 나타나지 않았다.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/>
              <a:t>모델의 정확도 성능이 93퍼센트 이상으로 높은 편이다.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/>
              <a:t>정밀도를 기준으로 새로운 모델을 만들고 불만족고객을 정확하게 분류하고 분석하여 만족도를 높일 수 있는 전략을 수립해야한다.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75" y="1231425"/>
            <a:ext cx="4149525" cy="332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도출한 비즈니스 인사이트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항공</a:t>
            </a:r>
            <a:r>
              <a:rPr b="1" lang="ko"/>
              <a:t>사 입장에서, 해당 분석을 통해 항공 탑승자 만족도를 높일 수 있는 전략을 수립한다.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online_boarding 변수가 가장 주요 변수, 온라인 고객 서비스의 확대를 통하여 탑승자의 만족도를 높일 수 있는 전략을 수립한다.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평소에도 비즈니스 고객 비율이 많다면 업무 목적의 비행시 만족도를 높이기 위한 전략을 세울 수 있도록 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불만족 고객을 XGBoost모델을 활용하여 예측하고 이 고객들을 대상으로 프로모션이나 이벤트를 진행한다.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탑승객의 비행 목적에 따라 나누어 분석한다면 더욱 정확한 분석 결과를 얻을 수 있을 것이라고 예측된다.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Target 변수 분석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24" y="1330774"/>
            <a:ext cx="3742805" cy="251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16"/>
          <p:cNvSpPr txBox="1"/>
          <p:nvPr/>
        </p:nvSpPr>
        <p:spPr>
          <a:xfrm>
            <a:off x="835950" y="4092425"/>
            <a:ext cx="7472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대략 16600달러 이하에 전체 데이터의 75%가 분포되어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35000달러를 넘어가는 의료비에 대해서는 이상치로 검토해볼 필요가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844" y="1299722"/>
            <a:ext cx="3742801" cy="25814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수치형 변수들 간의 상관관계 분석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428150" y="2559988"/>
            <a:ext cx="4055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전체적으로 높은 수치는 보이지 않는다.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age, bmi와 charges가 0.2, 0.3으로 그나마 높은 상관관계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660150" y="1647525"/>
            <a:ext cx="3767999" cy="2720726"/>
            <a:chOff x="1008500" y="1647525"/>
            <a:chExt cx="3767999" cy="2720726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8500" y="1647525"/>
              <a:ext cx="3767999" cy="2720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7"/>
            <p:cNvSpPr/>
            <p:nvPr/>
          </p:nvSpPr>
          <p:spPr>
            <a:xfrm>
              <a:off x="1275825" y="3495975"/>
              <a:ext cx="733500" cy="6531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009250" y="3495975"/>
              <a:ext cx="733500" cy="6531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Age와 Target 상관관계</a:t>
            </a:r>
            <a:endParaRPr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728733" y="1577388"/>
            <a:ext cx="3744000" cy="2520000"/>
            <a:chOff x="764008" y="1577388"/>
            <a:chExt cx="3744000" cy="2520000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4008" y="1577388"/>
              <a:ext cx="3744000" cy="2520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110" name="Google Shape;110;p18"/>
            <p:cNvCxnSpPr/>
            <p:nvPr/>
          </p:nvCxnSpPr>
          <p:spPr>
            <a:xfrm flipH="1" rot="10800000">
              <a:off x="1436550" y="2370950"/>
              <a:ext cx="2963700" cy="441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8"/>
            <p:cNvCxnSpPr/>
            <p:nvPr/>
          </p:nvCxnSpPr>
          <p:spPr>
            <a:xfrm flipH="1" rot="10800000">
              <a:off x="1436550" y="3013900"/>
              <a:ext cx="2963700" cy="441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" name="Google Shape;112;p18"/>
          <p:cNvSpPr txBox="1"/>
          <p:nvPr/>
        </p:nvSpPr>
        <p:spPr>
          <a:xfrm>
            <a:off x="4786775" y="1893900"/>
            <a:ext cx="3628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의료비 지출에 따라 크게 세 분류로 나눌 수 있다.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대부분의 경우, 나이가 많아질수록 의료비 지출 또한 많아진다.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연령대에 따른 의료비 지출을 추가로 확인하여 상관 관계 여부를 파악해볼 수 있을 것이다.</a:t>
            </a:r>
            <a:endParaRPr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가변수화 이후 변수들 간의 상관관계 분석</a:t>
            </a:r>
            <a:endParaRPr/>
          </a:p>
        </p:txBody>
      </p:sp>
      <p:grpSp>
        <p:nvGrpSpPr>
          <p:cNvPr id="118" name="Google Shape;118;p19"/>
          <p:cNvGrpSpPr/>
          <p:nvPr/>
        </p:nvGrpSpPr>
        <p:grpSpPr>
          <a:xfrm>
            <a:off x="463423" y="1552712"/>
            <a:ext cx="4550457" cy="3007694"/>
            <a:chOff x="2952788" y="1152425"/>
            <a:chExt cx="5321549" cy="3703601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2788" y="1152425"/>
              <a:ext cx="5321549" cy="3703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/>
            <p:nvPr/>
          </p:nvSpPr>
          <p:spPr>
            <a:xfrm>
              <a:off x="5022950" y="2732475"/>
              <a:ext cx="492300" cy="391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807375" y="2109625"/>
              <a:ext cx="411900" cy="3918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219275" y="3335225"/>
              <a:ext cx="492300" cy="3918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259475" y="2109625"/>
              <a:ext cx="411900" cy="391800"/>
            </a:xfrm>
            <a:prstGeom prst="rect">
              <a:avLst/>
            </a:prstGeom>
            <a:noFill/>
            <a:ln cap="flat" cmpd="sng" w="1905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9"/>
          <p:cNvSpPr txBox="1"/>
          <p:nvPr/>
        </p:nvSpPr>
        <p:spPr>
          <a:xfrm>
            <a:off x="5150188" y="1612950"/>
            <a:ext cx="35304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기존 범주형 변수들 중 의료비과 상관관계가 있는 변수들이 많음을 가변수화를 통해 확인할 수 있었다.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의료비</a:t>
            </a:r>
            <a:r>
              <a:rPr lang="ko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와흡연 여부에 대한 상관 관계가 매우 높은 수준으로 분석되었다.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700"/>
              </a:spcAft>
              <a:buSzPts val="1400"/>
              <a:buFont typeface="Open Sans"/>
              <a:buChar char="-"/>
            </a:pPr>
            <a:r>
              <a:rPr lang="ko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southeast 변수와 bmi 변수의 상관 관계가 일정 수준 이상으로 분석된 것으로 보아, 해당 지역에 특별한 특징이 있을 것을 생각해볼 수 있다.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Linear Regression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5" y="2092749"/>
            <a:ext cx="4572000" cy="261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712" y="1360638"/>
            <a:ext cx="20669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123400" y="2187888"/>
            <a:ext cx="34257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흡연여부가 의료비에 가장 많은 영향을 끼치는 것을 확인할 수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거주지역이 남부일 경우 의료비의 음의 영향을 주며 이 지역사람들이 의료비가 낮을 것으로 예상된다.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별 성능 비교 - </a:t>
            </a:r>
            <a:r>
              <a:rPr lang="ko"/>
              <a:t>Decision Tree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1968975"/>
            <a:ext cx="4572000" cy="28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073200" y="1968975"/>
            <a:ext cx="36267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흡연여부가 의료비에 가장 큰 영향을 미친다.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bmi, age의 영향이 Linear Regression의 결과보다 상승하여 주목할만 하다.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Open Sans"/>
              <a:buChar char="-"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모델 내부에서도 bmi와 age 영향이 다른 변수들에 비해 높으며 건강과 의료비 사이에 연관성이 있다고 볼 수 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688" y="1248700"/>
            <a:ext cx="2204125" cy="6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0" ma:contentTypeDescription="새 문서를 만듭니다." ma:contentTypeScope="" ma:versionID="352c1b32c8d25416e98e0e28646193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791379-4B76-404C-A119-CC6AA0AB1C5A}"/>
</file>

<file path=customXml/itemProps2.xml><?xml version="1.0" encoding="utf-8"?>
<ds:datastoreItem xmlns:ds="http://schemas.openxmlformats.org/officeDocument/2006/customXml" ds:itemID="{633805C8-1A5D-4A19-BF65-9F147AE9785B}"/>
</file>

<file path=customXml/itemProps3.xml><?xml version="1.0" encoding="utf-8"?>
<ds:datastoreItem xmlns:ds="http://schemas.openxmlformats.org/officeDocument/2006/customXml" ds:itemID="{E5CED3CC-22F0-4EFF-93F7-365FA62EA58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