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Nunito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7" Type="http://schemas.openxmlformats.org/officeDocument/2006/relationships/customXml" Target="../customXml/item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Nunito-regular.fntdata"/><Relationship Id="rId24" Type="http://schemas.openxmlformats.org/officeDocument/2006/relationships/slide" Target="slides/slide19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4" Type="http://schemas.openxmlformats.org/officeDocument/2006/relationships/font" Target="fonts/MavenPro-regular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font" Target="fonts/Nuni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8" Type="http://schemas.openxmlformats.org/officeDocument/2006/relationships/customXml" Target="../customXml/item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1.xml"/><Relationship Id="rId20" Type="http://schemas.openxmlformats.org/officeDocument/2006/relationships/slide" Target="slides/slide15.xml"/><Relationship Id="rId41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0ae3f8b7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0ae3f8b7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0ae3f8b7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0ae3f8b7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0ae3f8b7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0ae3f8b7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0ae3f8b7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0ae3f8b7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0ae3f8b7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0ae3f8b7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ae3f8b7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ae3f8b7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0ae3f8b7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0ae3f8b7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ae3f8b7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ae3f8b7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0ae3f8b70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0ae3f8b70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0ae3f8b7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0ae3f8b7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0ae3f8b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0ae3f8b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ae3f8b7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ae3f8b7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0ae3f8b70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0ae3f8b70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fba4daa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fba4daa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fba4daa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fba4daa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a4daa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a4daa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fba4daa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fba4daa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0ae3f8b70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0ae3f8b7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0ae3f8b7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0ae3f8b7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0ae3f8b7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0ae3f8b7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0ae3f8b7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0ae3f8b7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0ae3f8b7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0ae3f8b7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0ae3f8b7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0ae3f8b7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0ae3f8b70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0ae3f8b70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0ae3f8b70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0ae3f8b70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0ae3f8b7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0ae3f8b7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0ae3f8b70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0ae3f8b7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0ae3f8b7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0ae3f8b7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0ae3f8b7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0ae3f8b7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0ae3f8b70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0ae3f8b70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0ae3f8b7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0ae3f8b7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0ae3f8b7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0ae3f8b7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0ae3f8b7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0ae3f8b7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jpg"/><Relationship Id="rId4" Type="http://schemas.openxmlformats.org/officeDocument/2006/relationships/image" Target="../media/image53.jpg"/><Relationship Id="rId5" Type="http://schemas.openxmlformats.org/officeDocument/2006/relationships/image" Target="../media/image47.jpg"/><Relationship Id="rId6" Type="http://schemas.openxmlformats.org/officeDocument/2006/relationships/image" Target="../media/image44.png"/><Relationship Id="rId7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이직 여부 예측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91400" y="3034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DX수도권2반1조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(이영은, 이지민, 차혜돈, 최기호, 최진우 에이블러)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모델링-Random Forest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5430400" y="1711886"/>
            <a:ext cx="31383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accuracy : 0.85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precision : 0.83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recall : 0.08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재현율은 0.08로 매우 낮다.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오버 샘플링 전, RandomForest 모델은 실제 이직 중 이직 직원 예측이 유의미 하지 않다. 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1707150"/>
            <a:ext cx="4457700" cy="2609850"/>
          </a:xfrm>
          <a:prstGeom prst="rect">
            <a:avLst/>
          </a:prstGeom>
          <a:noFill/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1303800" y="674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모델링-XGBoost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63" name="Google Shape;363;p23"/>
          <p:cNvSpPr txBox="1"/>
          <p:nvPr>
            <p:ph idx="1" type="body"/>
          </p:nvPr>
        </p:nvSpPr>
        <p:spPr>
          <a:xfrm>
            <a:off x="5430400" y="1711886"/>
            <a:ext cx="31383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accuracy : 0.87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precision : 0.74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recall : 0.33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재현율이 0.33으로 낮다.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오버 샘플링 전, XGBoost </a:t>
            </a:r>
            <a:r>
              <a:rPr lang="ko"/>
              <a:t>모델은 실제 이직 중 이직 직원 예측이 유의미 하지 않다. </a:t>
            </a:r>
            <a:r>
              <a:rPr lang="ko"/>
              <a:t> </a:t>
            </a:r>
            <a:endParaRPr/>
          </a:p>
        </p:txBody>
      </p:sp>
      <p:pic>
        <p:nvPicPr>
          <p:cNvPr id="364" name="Google Shape;3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00" y="1673813"/>
            <a:ext cx="4476750" cy="2676525"/>
          </a:xfrm>
          <a:prstGeom prst="rect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</a:t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99" y="3458147"/>
            <a:ext cx="2341498" cy="5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729" y="3450749"/>
            <a:ext cx="2415596" cy="5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4"/>
          <p:cNvSpPr txBox="1"/>
          <p:nvPr>
            <p:ph idx="1" type="body"/>
          </p:nvPr>
        </p:nvSpPr>
        <p:spPr>
          <a:xfrm>
            <a:off x="1248600" y="4209100"/>
            <a:ext cx="66468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불균형으로 부정확한 예측력이 존재한다.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OverSampling을 통해서 데이터 균형을 맞추고 예측력이 높이도록 한다.</a:t>
            </a:r>
            <a:endParaRPr/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73" y="1597873"/>
            <a:ext cx="2798725" cy="18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600" y="1597875"/>
            <a:ext cx="2798725" cy="1852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4"/>
          <p:cNvCxnSpPr/>
          <p:nvPr/>
        </p:nvCxnSpPr>
        <p:spPr>
          <a:xfrm>
            <a:off x="3778938" y="2451075"/>
            <a:ext cx="158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오버샘플링-KNN</a:t>
            </a:r>
            <a:endParaRPr sz="2820"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0.99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재현율이 매우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oversampling 이후 </a:t>
            </a:r>
            <a:r>
              <a:rPr lang="ko"/>
              <a:t>KNN 모델은 실제 이직 중 이직 직원 예측이 정확하다.</a:t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75" y="1912675"/>
            <a:ext cx="4055750" cy="19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오버샘플링-Logistic Regression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1922912"/>
            <a:ext cx="4010700" cy="19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0.94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0.83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정밀도가 매우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oversampling 이후 logistic 모델은 이직 예측 중 실제 이직 예측이 매우 높다.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 - Random forest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4572050" y="3089325"/>
            <a:ext cx="37623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이직하는 사람을 전혀 예측하지 못했던 모델에서 크게 향상되었다.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 모델에서 이직여부는 스톡옵션과 화사와의 거리 그리고 현재 매니저와 일한기간의 영향이 가장 높게 나타났다.</a:t>
            </a:r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75" y="1346150"/>
            <a:ext cx="3265258" cy="37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346150"/>
            <a:ext cx="3762301" cy="174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 - XGB</a:t>
            </a:r>
            <a:r>
              <a:rPr lang="ko"/>
              <a:t>oost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4572000" y="2987050"/>
            <a:ext cx="37623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오버샘플링 이후 recall 값이 눈에 띄게 향상되었다.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 모델에서 이직여부는 스톡옵션과 manufacturing director의 영향이 크다.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데이터의 불균형을 해결하여 보다 정확한 예측을 기대할 수 있다. </a:t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7846"/>
            <a:ext cx="3591199" cy="1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0" y="1367850"/>
            <a:ext cx="3246610" cy="37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성능비교</a:t>
            </a: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5051525" y="1216900"/>
            <a:ext cx="360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Precison 비교(최고-최저)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ko">
                <a:highlight>
                  <a:srgbClr val="FFFFFF"/>
                </a:highlight>
              </a:rPr>
              <a:t>0.952(오버 샘플링 후 RamdomForest),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  0.428(오버 샘플링 전 KNN)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Recall 비교(최고-최저)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: 0.987(오버 샘플링 후 KNN),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  0.083(오버 샘플링 전 RandomForest)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Accuracy 비교(최고-최저)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: 0.914(오버 샘플링 후 XGBoost),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  0.825(오버 샘플링 후 KNN)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45675" y="4443075"/>
            <a:ext cx="60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전반적으로 샘플링 전 보다 샘플링 이후 성능 향상이 뚜렷하게 보인다.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1491500"/>
            <a:ext cx="4126336" cy="2909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29"/>
          <p:cNvCxnSpPr/>
          <p:nvPr/>
        </p:nvCxnSpPr>
        <p:spPr>
          <a:xfrm>
            <a:off x="2642108" y="1782271"/>
            <a:ext cx="0" cy="205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튜닝(오버샘플링 - KNN)</a:t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1597863"/>
            <a:ext cx="2889758" cy="13914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30"/>
          <p:cNvSpPr txBox="1"/>
          <p:nvPr/>
        </p:nvSpPr>
        <p:spPr>
          <a:xfrm>
            <a:off x="1197850" y="2989275"/>
            <a:ext cx="129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Precision 변화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0.75 -&gt; 0.86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Recall 변화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0.98 -&gt; 0.96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Accuracy 변화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0.83 -&gt; 0.90</a:t>
            </a:r>
            <a:endParaRPr sz="1200"/>
          </a:p>
        </p:txBody>
      </p:sp>
      <p:sp>
        <p:nvSpPr>
          <p:cNvPr id="424" name="Google Shape;424;p30"/>
          <p:cNvSpPr txBox="1"/>
          <p:nvPr/>
        </p:nvSpPr>
        <p:spPr>
          <a:xfrm>
            <a:off x="3511350" y="2623500"/>
            <a:ext cx="5548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RandomSearchCV 튜닝을 통해 Precision과 Accuracy는 명확한 상승을 보이지만, 오히려 Recall은 떨어지게 됨을 확인하였다.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또한, 학습데이터의 모델 성능보다 실제 예측 시 더 성능이 좋게 측정되었다.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하지만 튜닝을 통하여 전체적인 모델의 성능이 향상되었음을 확인할 수 있다.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425" name="Google Shape;4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424" y="1597874"/>
            <a:ext cx="2025800" cy="56057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431" name="Google Shape;431;p31"/>
          <p:cNvSpPr txBox="1"/>
          <p:nvPr>
            <p:ph idx="1" type="body"/>
          </p:nvPr>
        </p:nvSpPr>
        <p:spPr>
          <a:xfrm>
            <a:off x="1056750" y="198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회사 입장에서, 직원의 이직률을 낮추는 것이 가장 중요하다. 따라서 이직할 직원을 정확히 예측하는 것이 필요하므로, 재현율이 높은 모델을 선정해야 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 Sampling한 KNN 모델을 활용하여 직원의 이탈 여부를 예측하고, 다양한 전략을 수립해 직원의 이직을 방지해야 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32822" l="0" r="0" t="0"/>
          <a:stretch/>
        </p:blipFill>
        <p:spPr>
          <a:xfrm>
            <a:off x="797550" y="1699550"/>
            <a:ext cx="2529850" cy="24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17175" y="4309675"/>
            <a:ext cx="26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열 정보 확인(26개 변수)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750" y="1778688"/>
            <a:ext cx="1585300" cy="15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600" y="3525135"/>
            <a:ext cx="3785601" cy="5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/>
          <p:nvPr/>
        </p:nvSpPr>
        <p:spPr>
          <a:xfrm>
            <a:off x="5628900" y="1838400"/>
            <a:ext cx="1527000" cy="1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5628900" y="3043900"/>
            <a:ext cx="1527000" cy="1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4357925" y="4309675"/>
            <a:ext cx="4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결측치 존재-&gt; 해당 열의 최빈값으로 채우기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1" name="Google Shape;291;p14"/>
          <p:cNvCxnSpPr/>
          <p:nvPr/>
        </p:nvCxnSpPr>
        <p:spPr>
          <a:xfrm>
            <a:off x="1452533" y="2069454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ctrTitle"/>
          </p:nvPr>
        </p:nvSpPr>
        <p:spPr>
          <a:xfrm>
            <a:off x="824000" y="1613825"/>
            <a:ext cx="515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통신사 이탈 여부 예측</a:t>
            </a:r>
            <a:endParaRPr/>
          </a:p>
        </p:txBody>
      </p:sp>
      <p:sp>
        <p:nvSpPr>
          <p:cNvPr id="437" name="Google Shape;437;p32"/>
          <p:cNvSpPr txBox="1"/>
          <p:nvPr>
            <p:ph idx="1" type="subTitle"/>
          </p:nvPr>
        </p:nvSpPr>
        <p:spPr>
          <a:xfrm>
            <a:off x="891400" y="3034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DX수도권2반1조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(이영은, 이지민, 차혜돈, 최기호, 최진우 에이블러)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43" name="Google Shape;443;p33"/>
          <p:cNvSpPr txBox="1"/>
          <p:nvPr/>
        </p:nvSpPr>
        <p:spPr>
          <a:xfrm>
            <a:off x="1016363" y="4309675"/>
            <a:ext cx="26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열 정보 확인(13개 변수)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4647125" y="4201975"/>
            <a:ext cx="40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결측치 존재-&gt; 결측치가 있는 행은 적으므로,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해당 행 삭제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5" name="Google Shape;4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88" y="1675475"/>
            <a:ext cx="3011836" cy="24070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175" y="1370675"/>
            <a:ext cx="2817196" cy="27118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52" name="Google Shape;452;p34"/>
          <p:cNvSpPr txBox="1"/>
          <p:nvPr/>
        </p:nvSpPr>
        <p:spPr>
          <a:xfrm>
            <a:off x="1401750" y="3794225"/>
            <a:ext cx="63405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Target 변수 분석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이탈하지 않는 경우(0)은 9, 131개이며, 이탈하는 경우는(1)이다. 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따라서, 현실적인 데이터로 보기 어려우며 임의로 데이터 갯수를 맞춘것으로 추정된다. 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300" y="1349275"/>
            <a:ext cx="3683400" cy="2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469375" y="3882625"/>
            <a:ext cx="3570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INCOME 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소득이 100,000인 시점부터 이탈율이 높아진다.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460" name="Google Shape;4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25" y="1439500"/>
            <a:ext cx="3570639" cy="2264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1" name="Google Shape;4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50" y="1416763"/>
            <a:ext cx="3570650" cy="2309969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2" name="Google Shape;462;p35"/>
          <p:cNvSpPr txBox="1"/>
          <p:nvPr/>
        </p:nvSpPr>
        <p:spPr>
          <a:xfrm>
            <a:off x="4503550" y="3833725"/>
            <a:ext cx="4375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OVERAGE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/>
              <a:t>초과 사용량이 150분이 넘는다면, 고객 이탈율이 높아진다.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100 이상 초과 사용을 하는 고객은 요금제를 변경하는 등, 변화를 꾀하기 때문이라고 생각된다.</a:t>
            </a:r>
            <a:endParaRPr sz="10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469375" y="3882625"/>
            <a:ext cx="38109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HOUSE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집의 가격이 낮을 수록, 고객 이탈율이 높아진다.</a:t>
            </a:r>
            <a:endParaRPr sz="110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하위 약 65%보다 낮을 수록 이탈율이 높아진다.</a:t>
            </a:r>
            <a:endParaRPr sz="1100">
              <a:highlight>
                <a:srgbClr val="FFFFFF"/>
              </a:highlight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4503550" y="3833725"/>
            <a:ext cx="43755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HANDSET_PRICE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핸드폰 가격이 400달러 이상일 수록 이탈율이 높아진다. .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>
                <a:highlight>
                  <a:srgbClr val="FFFFFF"/>
                </a:highlight>
              </a:rPr>
              <a:t>핸드폰 가격이 400달러 미만인 사람들의 비율은 34%이지만, 이상인 사람들은 66%이므로 해당 사람들의 이탈율을 낮추는 것이 유의미하다.</a:t>
            </a:r>
            <a:endParaRPr sz="1100">
              <a:highlight>
                <a:srgbClr val="FFFFFF"/>
              </a:highlight>
            </a:endParaRPr>
          </a:p>
        </p:txBody>
      </p:sp>
      <p:pic>
        <p:nvPicPr>
          <p:cNvPr id="470" name="Google Shape;4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88" y="1569550"/>
            <a:ext cx="3302870" cy="22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701" y="1581775"/>
            <a:ext cx="3266502" cy="2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4727925" y="2266125"/>
            <a:ext cx="428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– 이탈여부와 세가지 변수 OVERAGE, HOUSE, OVER_15MINS_CALLS_PER_MONTH가 관계 있어보인다.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1239975"/>
            <a:ext cx="4279999" cy="377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Decision Tree</a:t>
            </a:r>
            <a:endParaRPr/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12" y="1398300"/>
            <a:ext cx="4097275" cy="21479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75" y="1398300"/>
            <a:ext cx="3593725" cy="34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8"/>
          <p:cNvSpPr txBox="1"/>
          <p:nvPr>
            <p:ph idx="1" type="body"/>
          </p:nvPr>
        </p:nvSpPr>
        <p:spPr>
          <a:xfrm>
            <a:off x="4174700" y="3767200"/>
            <a:ext cx="49269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HOUSE 변수의 중요도가 가장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설문조사 결과 변수들은 중요도가 매우 낮은 수준이다.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전체적인 성능이 낮은 모델이다.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Decision Tree(max_depth = 5)</a:t>
            </a:r>
            <a:endParaRPr/>
          </a:p>
        </p:txBody>
      </p:sp>
      <p:sp>
        <p:nvSpPr>
          <p:cNvPr id="492" name="Google Shape;492;p39"/>
          <p:cNvSpPr txBox="1"/>
          <p:nvPr>
            <p:ph idx="1" type="body"/>
          </p:nvPr>
        </p:nvSpPr>
        <p:spPr>
          <a:xfrm>
            <a:off x="4615300" y="3299050"/>
            <a:ext cx="40923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재현율이 기존 모델보다 높은 것을 확인할 수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OVERAGE 변수가 가장 높은 중요도를 보인다.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 초과 사용시간의 고객들을 위한 서비스가 필요하다.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1975"/>
            <a:ext cx="3882104" cy="1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00" y="1406475"/>
            <a:ext cx="3614700" cy="342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Decision Tree(max_depth = 5)</a:t>
            </a:r>
            <a:endParaRPr/>
          </a:p>
        </p:txBody>
      </p:sp>
      <p:pic>
        <p:nvPicPr>
          <p:cNvPr id="500" name="Google Shape;5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800"/>
            <a:ext cx="8839199" cy="29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287" y="1428800"/>
            <a:ext cx="1159425" cy="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088" y="1790700"/>
            <a:ext cx="13239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0"/>
          <p:cNvSpPr txBox="1"/>
          <p:nvPr/>
        </p:nvSpPr>
        <p:spPr>
          <a:xfrm>
            <a:off x="717175" y="4309675"/>
            <a:ext cx="7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주요 변수 - HOUSE, OVERAGE, INCOME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이탈여부를 나누는 첫번째 변수는 집값으로 가장 주요한 요소로 예상할 수 있다.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4" name="Google Shape;5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888" y="1809750"/>
            <a:ext cx="1381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Random Forest</a:t>
            </a:r>
            <a:endParaRPr/>
          </a:p>
        </p:txBody>
      </p:sp>
      <p:sp>
        <p:nvSpPr>
          <p:cNvPr id="510" name="Google Shape;510;p41"/>
          <p:cNvSpPr txBox="1"/>
          <p:nvPr>
            <p:ph idx="1" type="body"/>
          </p:nvPr>
        </p:nvSpPr>
        <p:spPr>
          <a:xfrm>
            <a:off x="4655125" y="3286175"/>
            <a:ext cx="35406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HOUSE 변수의 중요도가 가장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집과 관련된 서비스가 필요할 수 있다.</a:t>
            </a:r>
            <a:endParaRPr/>
          </a:p>
        </p:txBody>
      </p:sp>
      <p:pic>
        <p:nvPicPr>
          <p:cNvPr id="511" name="Google Shape;5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5" y="1322125"/>
            <a:ext cx="4315875" cy="196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75" y="1378250"/>
            <a:ext cx="4025199" cy="33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13" y="1597863"/>
            <a:ext cx="3345275" cy="22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1887150" y="3895325"/>
            <a:ext cx="53697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Target 변수 분석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이직하지 않는 인원(0)이 이직하는 인원(1)에 비해 매우 높은 수준이다.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데이터 간 불균형이 심해 모델의 성능이 저하될 가능성이 있다.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337" y="1668200"/>
            <a:ext cx="1992650" cy="19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" y="1382900"/>
            <a:ext cx="3629575" cy="34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XGBoost</a:t>
            </a:r>
            <a:endParaRPr/>
          </a:p>
        </p:txBody>
      </p:sp>
      <p:sp>
        <p:nvSpPr>
          <p:cNvPr id="519" name="Google Shape;519;p42"/>
          <p:cNvSpPr txBox="1"/>
          <p:nvPr>
            <p:ph idx="1" type="body"/>
          </p:nvPr>
        </p:nvSpPr>
        <p:spPr>
          <a:xfrm>
            <a:off x="4912600" y="2989650"/>
            <a:ext cx="32547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타 모델과 다르게 거의 모든 변수들이 이직여부에 영향을 미친다.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초과 사용시간, 잔여사용시간외에 집값과 수입도 주요한 변수로 볼 수 있다.</a:t>
            </a:r>
            <a:endParaRPr sz="1100"/>
          </a:p>
        </p:txBody>
      </p:sp>
      <p:pic>
        <p:nvPicPr>
          <p:cNvPr id="520" name="Google Shape;5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601" y="1068500"/>
            <a:ext cx="3719150" cy="1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성능비교</a:t>
            </a:r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3">
            <a:alphaModFix/>
          </a:blip>
          <a:srcRect b="0" l="0" r="0" t="2524"/>
          <a:stretch/>
        </p:blipFill>
        <p:spPr>
          <a:xfrm>
            <a:off x="413925" y="1727900"/>
            <a:ext cx="3434850" cy="27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/>
        </p:nvSpPr>
        <p:spPr>
          <a:xfrm>
            <a:off x="3877075" y="1655550"/>
            <a:ext cx="52212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Precision, Recall, Accuracy를 비교하여 시각화했을때, Decision Tree의 경우 max_depth를 설정한 경우 성능이 높아진다.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ko">
                <a:highlight>
                  <a:srgbClr val="FFFFFF"/>
                </a:highlight>
              </a:rPr>
              <a:t>Random Forest와 XGBoost는 서로 비슷한 성능을 보인다.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4018575" y="3799250"/>
            <a:ext cx="42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848775" y="3283375"/>
            <a:ext cx="522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max_depth=5로 설정한 Decision Tree가 4개의 학습 모델중 가장 고성능으로 측정되며 </a:t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특히, 재현율에서 월등한 성능을 가진다.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튜닝(Decision Tree)</a:t>
            </a:r>
            <a:endParaRPr/>
          </a:p>
        </p:txBody>
      </p:sp>
      <p:pic>
        <p:nvPicPr>
          <p:cNvPr id="535" name="Google Shape;5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75" y="2474175"/>
            <a:ext cx="1971200" cy="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538" y="2587687"/>
            <a:ext cx="3062419" cy="15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075" y="1033763"/>
            <a:ext cx="2957350" cy="15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4"/>
          <p:cNvSpPr txBox="1"/>
          <p:nvPr/>
        </p:nvSpPr>
        <p:spPr>
          <a:xfrm>
            <a:off x="789975" y="1698325"/>
            <a:ext cx="50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Random Search 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789975" y="3315725"/>
            <a:ext cx="50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Grid Search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75" y="4096000"/>
            <a:ext cx="1971200" cy="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975" y="2098525"/>
            <a:ext cx="2990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975" y="3715925"/>
            <a:ext cx="29051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/>
        </p:nvSpPr>
        <p:spPr>
          <a:xfrm>
            <a:off x="4199200" y="4293525"/>
            <a:ext cx="46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튜닝 전에 비해 모델의 성능이 튜닝 이후 높아졌다.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또한, 학습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성능보다 실제 성능이 더 높게 측정된다.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튜닝(Decision Tree)</a:t>
            </a:r>
            <a:endParaRPr/>
          </a:p>
        </p:txBody>
      </p:sp>
      <p:sp>
        <p:nvSpPr>
          <p:cNvPr id="549" name="Google Shape;549;p45"/>
          <p:cNvSpPr txBox="1"/>
          <p:nvPr>
            <p:ph idx="1" type="body"/>
          </p:nvPr>
        </p:nvSpPr>
        <p:spPr>
          <a:xfrm>
            <a:off x="5284150" y="2009200"/>
            <a:ext cx="33354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파라미터 변수를 추가하여 재현율을 기준으로 튜닝 하였을때 0.87이라는 가장 높은 재현율을 가진 모델이 있었다.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실제 이탈하는 사람을 가장 잘 예측하지만 다른 부분에 있어서는 성능이 높지 않아 실제 사용하기에는 부담이 있을 수 있다.</a:t>
            </a:r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75" y="1764650"/>
            <a:ext cx="3748699" cy="20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1081700" y="3958675"/>
            <a:ext cx="30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Random Search -&gt; Grid Search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1056750" y="1648475"/>
            <a:ext cx="70305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통신사 입장에서는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고객의 이탈율을 낮추는 것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이 가장 중요하다. 그러므로 실제 이탈하는 고객을 정확하게 예측해 고객이 이탈하지 않도록 서비스나 프로모션을 제공해야 한다.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실제 이탈하는 고객을 정확하게 예측하려면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재현율이 높은 모델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을 선택하여 활용해야 하므로,  재현율이 가장 높았던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Decision Tree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(max_depth = 5) 모델을 제안한다.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해당 모델에서 가장 중요도가 높게 나온 변수 HOUSE, LEFTOVER, OVERAGE, INCOME 4가지 중, 통신사 측에서 조정할 수 있는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LEFTOVER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과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OVERAGE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 변수에 초점을 두어 서비스를 제공해야 한다.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잔존율을 높이기 위해 ‘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월 사용 시간을 초과하는 고객들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’의 가입 유지 기간에 따라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시간충전 쿠폰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을 지급하는 등의 방안을 생각해볼 수 있다. 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38" y="1520013"/>
            <a:ext cx="3109319" cy="20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779250" y="3696875"/>
            <a:ext cx="75855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Age 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20대 초반의 경우, 퇴사하는 인원이 잔류하는 인원보다 많은 것을 알 수 있다.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그 이후에는 퇴사를 하는 인원의 비율이 매우 적어지고, 잔류하는 인원이 많음을 알 수 있다.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밀도 그래프 상에서 교차되는 30대 초반을 기준으로 집단을 나눠, 이직이 많은 집단의 문제를 해결해야한다.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400" y="1494288"/>
            <a:ext cx="3362262" cy="21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37" y="1525300"/>
            <a:ext cx="3109325" cy="20929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1194150" y="3767100"/>
            <a:ext cx="675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YearsAtCompany변수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약 5년차 이하 직원들의 이직률이 높은 것으로 확인되었다.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12" y="1525300"/>
            <a:ext cx="3243052" cy="2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cxnSp>
        <p:nvCxnSpPr>
          <p:cNvPr id="321" name="Google Shape;321;p18"/>
          <p:cNvCxnSpPr/>
          <p:nvPr/>
        </p:nvCxnSpPr>
        <p:spPr>
          <a:xfrm>
            <a:off x="1452533" y="2069454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75" y="1202100"/>
            <a:ext cx="5415701" cy="3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/>
          <p:nvPr/>
        </p:nvSpPr>
        <p:spPr>
          <a:xfrm>
            <a:off x="1755150" y="1284629"/>
            <a:ext cx="2412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6479625" y="2379600"/>
            <a:ext cx="228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상관관계를 확인한 결과 age와 years at company는 약한 상관관계를 가지고 있었다.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549325" y="3821350"/>
            <a:ext cx="2058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75" y="1875763"/>
            <a:ext cx="6531849" cy="7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374" y="3436525"/>
            <a:ext cx="6413273" cy="7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/>
        </p:nvSpPr>
        <p:spPr>
          <a:xfrm>
            <a:off x="2427138" y="2622825"/>
            <a:ext cx="4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성능 향상을 위한 범주형 변수 가변수화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2427163" y="4156825"/>
            <a:ext cx="4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성능 향상을 위한 숫자형 변수 정규화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모델링-KNN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0.43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0.15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재현율이 매우 낮다.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KNN 모델은 실제 이직 중 이직 직원 예측이 부정확하다.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75" y="1948413"/>
            <a:ext cx="4057125" cy="1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모델링-Logistic Regression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0.88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0.37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재현율이 매우 낮다.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logistic 모델은 실제 이직 중 이직 직원 예측이 부정확하다.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0" y="1929100"/>
            <a:ext cx="4083900" cy="190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7" ma:contentTypeDescription="새 문서를 만듭니다." ma:contentTypeScope="" ma:versionID="73191f4bca566b58eeee645ed18081da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551a82153cf37fe04d157b9d0be57e93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0F4AB6-824C-41B1-BF70-F260DFF52F4A}"/>
</file>

<file path=customXml/itemProps2.xml><?xml version="1.0" encoding="utf-8"?>
<ds:datastoreItem xmlns:ds="http://schemas.openxmlformats.org/officeDocument/2006/customXml" ds:itemID="{2506F156-CBED-4DC4-8F0B-8C6A5B5E48D7}"/>
</file>

<file path=customXml/itemProps3.xml><?xml version="1.0" encoding="utf-8"?>
<ds:datastoreItem xmlns:ds="http://schemas.openxmlformats.org/officeDocument/2006/customXml" ds:itemID="{4EFAF4EA-6045-42D8-8190-74FB32968CC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