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76" r:id="rId5"/>
    <p:sldId id="267" r:id="rId6"/>
    <p:sldId id="270" r:id="rId7"/>
    <p:sldId id="271" r:id="rId8"/>
    <p:sldId id="274" r:id="rId9"/>
    <p:sldId id="272" r:id="rId10"/>
    <p:sldId id="273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6" userDrawn="1">
          <p15:clr>
            <a:srgbClr val="A4A3A4"/>
          </p15:clr>
        </p15:guide>
        <p15:guide id="4" pos="597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FC"/>
    <a:srgbClr val="0065B0"/>
    <a:srgbClr val="003964"/>
    <a:srgbClr val="D1242A"/>
    <a:srgbClr val="E35A61"/>
    <a:srgbClr val="006192"/>
    <a:srgbClr val="F5F5F5"/>
    <a:srgbClr val="333333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92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65" y="53"/>
      </p:cViewPr>
      <p:guideLst>
        <p:guide orient="horz" pos="3702"/>
        <p:guide pos="3840"/>
        <p:guide pos="7106"/>
        <p:guide pos="597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95372-72F5-4219-8688-A339B7B1C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659E87-E6F8-4FED-947E-E034C46A0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D2D6-4204-488B-B5DE-54CAABD2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4F495-EBE0-4C2C-8414-11609335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31F4B-D566-41B2-A032-2523193A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C376-2A09-4D23-97F1-AA5E65D6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0F3E15-B8AB-4058-8238-4240FD486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B8747-D8C9-4FC3-A8A4-2AB23A20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39E43-F3B6-4D8B-81C2-4DAFFA2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58F70-5D4D-4E59-B979-57ECC0D4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0D04BD-DEDB-4A91-8A02-3D4B20A36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AE019-B08E-48BE-8E13-DAE84391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E3DEC-E8ED-49A8-B83C-0087660C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6B897-FE2F-404D-9863-F22ED06C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43557-4C68-45CD-9429-78D15B42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30E5-F948-40F0-8155-AEC3D8A1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7DEEF-A3DE-475D-BE1C-562C5E99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21C98-A3AA-439B-BD2A-F8647454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BB416-6D76-4ABD-8BBD-1D9B1B31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FC1CC-F7FB-4FD4-B33B-FB426165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CE189-62AA-47C5-942D-B63C8674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0DFF9-2A62-4C1D-BDE7-2F0C1F6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FF120-702A-4DD4-916D-624AC894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C23216-4CA1-4462-AF01-CE3A1EFB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8DB34-D3E3-40CC-982C-92E825FA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7C0C0-43C3-459C-9650-C9E5F05C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76498-7039-4A17-A19C-A6C8EC7B8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95CF7C-D499-4AFA-AFCB-33E8A83A5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63410-FB0C-4715-9D32-9798FE56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FF984-B67B-4882-B060-FC92F557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17DEA-AF2B-4CD1-B66C-038573EB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7DC94-E7AD-45B6-AE2C-FED316E9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3507E-3CF7-417C-87CE-52031D5B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25B71-7EDC-4BD1-84A5-942C3052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E3D36-FD8C-4002-AA09-1DE04D783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0C75F-1AC3-413F-91E2-605ACC5E6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08A593-831A-4729-8819-81FBC7F1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C3E9C-F458-4AE9-8F0F-B701EEAA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C7A0BC-A04D-487D-AA32-EE78A3E6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6578E-9819-43E1-B395-2B3717F1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B7E40-171D-45A7-9EB8-AE7910FA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0A5F89-5463-4747-BE51-F767AC36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96128-686E-441F-A929-01E0DA9A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9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FB28B7-72D4-44B2-BFEA-6EE77998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24536-612C-4560-99B4-2E7249D9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054D4-1EBC-4749-9A8F-BE07E5F1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DD10-7C7C-4265-9E17-7A27D865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DEC60-7A0C-4E6F-97FC-54DA9F30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E96CA-A2DA-41E1-9388-11CD1D56E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D9E8E-BF1E-44B8-A092-E2EA662E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8B5BA-FAE9-4663-B9B2-A898C564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D0997-1993-4D97-A4EF-540F66D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78D7F-59AE-4755-9BD9-92CE798A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0FFD1C-8A03-487C-AD84-4FA7C017B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F52BE-62EE-4C60-8BA0-0963FDEA6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1B97A-0DDE-4854-874D-910F7126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ED8C5-1F8D-4A0B-866A-B2294254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9E9A8-3784-433E-8E33-D856E578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EBD8CB-6126-4079-9DD4-5C46DF6E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BF426-1727-436E-80A1-100AA19B4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177F6-D9FC-4831-A774-FA2641498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88B1-F3EC-4B02-9317-894F391B2DE1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C7586-93E9-4330-A176-0A42D253B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A16B8-42F9-491D-995C-0AABE7423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8A377-5B3F-427E-9C2D-24E880870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845356" y="1350957"/>
            <a:ext cx="3648435" cy="1474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데이터 다듬기 실습</a:t>
            </a:r>
            <a:endParaRPr lang="en-US" altLang="ko-KR" sz="2800" b="1" spc="3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2800" b="1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X04 </a:t>
            </a:r>
            <a:r>
              <a:rPr lang="ko-KR" altLang="en-US" sz="2800" b="1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소매점 판매현황</a:t>
            </a:r>
            <a:endParaRPr lang="en-US" altLang="ko-KR" sz="2800" b="1" spc="30" dirty="0">
              <a:ln>
                <a:solidFill>
                  <a:schemeClr val="accent1">
                    <a:alpha val="0"/>
                  </a:schemeClr>
                </a:solidFill>
              </a:ln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2800" b="1" spc="3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ea"/>
                <a:ea typeface="+mj-ea"/>
              </a:rPr>
              <a:t>2021-12-31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25E9BF-A63D-4746-8E37-51357FD258C4}"/>
              </a:ext>
            </a:extLst>
          </p:cNvPr>
          <p:cNvSpPr/>
          <p:nvPr/>
        </p:nvSpPr>
        <p:spPr>
          <a:xfrm>
            <a:off x="915790" y="3706543"/>
            <a:ext cx="932608" cy="50854"/>
          </a:xfrm>
          <a:prstGeom prst="rect">
            <a:avLst/>
          </a:prstGeom>
          <a:solidFill>
            <a:srgbClr val="006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76E99-9808-4E16-814B-BDFA24FA64D9}"/>
              </a:ext>
            </a:extLst>
          </p:cNvPr>
          <p:cNvSpPr txBox="1"/>
          <p:nvPr/>
        </p:nvSpPr>
        <p:spPr>
          <a:xfrm>
            <a:off x="845356" y="3809005"/>
            <a:ext cx="1925527" cy="58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수도권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반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조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5B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이지민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임명환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5B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차혜돈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65B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05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3281668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연도별 판매 수량 분석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166256" y="5605800"/>
            <a:ext cx="11665527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1700" dirty="0"/>
              <a:t>2016</a:t>
            </a:r>
            <a:r>
              <a:rPr lang="ko-KR" altLang="en-US" sz="1700" dirty="0"/>
              <a:t>년 </a:t>
            </a:r>
            <a:r>
              <a:rPr lang="en-US" altLang="ko-KR" sz="1700" dirty="0"/>
              <a:t>3</a:t>
            </a:r>
            <a:r>
              <a:rPr lang="ko-KR" altLang="en-US" sz="1700" dirty="0"/>
              <a:t>월 이후 </a:t>
            </a:r>
            <a:r>
              <a:rPr lang="en-US" altLang="ko-KR" sz="1700" dirty="0"/>
              <a:t>12</a:t>
            </a:r>
            <a:r>
              <a:rPr lang="ko-KR" altLang="en-US" sz="1700" dirty="0"/>
              <a:t>월 연말특수가 있는 달 전까지 월별 판매액은 지속적으로 줄어들었다</a:t>
            </a:r>
            <a:r>
              <a:rPr lang="en-US" altLang="ko-KR" sz="1700" dirty="0"/>
              <a:t>. </a:t>
            </a:r>
            <a:r>
              <a:rPr lang="ko-KR" altLang="en-US" sz="1700" dirty="0"/>
              <a:t>하지만 월별 판매수량은 </a:t>
            </a:r>
            <a:r>
              <a:rPr lang="en-US" altLang="ko-KR" sz="1700" dirty="0"/>
              <a:t>11</a:t>
            </a:r>
            <a:r>
              <a:rPr lang="ko-KR" altLang="en-US" sz="1700" dirty="0"/>
              <a:t>월을 제외하고는 큰 변동이 없었다</a:t>
            </a:r>
            <a:r>
              <a:rPr lang="en-US" altLang="ko-KR" sz="1700" dirty="0"/>
              <a:t>. </a:t>
            </a:r>
            <a:r>
              <a:rPr lang="ko-KR" altLang="en-US" sz="1700" dirty="0"/>
              <a:t>이를 통해 소비자가 구매한 제품 중 저가제품의 비율이 증가하였거나</a:t>
            </a:r>
            <a:r>
              <a:rPr lang="en-US" altLang="ko-KR" sz="1700" dirty="0"/>
              <a:t>, </a:t>
            </a:r>
            <a:r>
              <a:rPr lang="ko-KR" altLang="en-US" sz="1700" dirty="0"/>
              <a:t>프로모션 등의 행사를 통해 판매액이 떨어졌다는 결론을 낼 수 있다</a:t>
            </a:r>
            <a:r>
              <a:rPr lang="en-US" altLang="ko-KR" sz="1700" dirty="0"/>
              <a:t>.</a:t>
            </a:r>
          </a:p>
        </p:txBody>
      </p:sp>
      <p:pic>
        <p:nvPicPr>
          <p:cNvPr id="11266" name="Picture 2" descr="이미지">
            <a:extLst>
              <a:ext uri="{FF2B5EF4-FFF2-40B4-BE49-F238E27FC236}">
                <a16:creationId xmlns:a16="http://schemas.microsoft.com/office/drawing/2014/main" id="{7672D2B3-95F9-4629-A84E-964374352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r="17538"/>
          <a:stretch/>
        </p:blipFill>
        <p:spPr bwMode="auto">
          <a:xfrm>
            <a:off x="6096000" y="1014365"/>
            <a:ext cx="6013346" cy="415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이미지">
            <a:extLst>
              <a:ext uri="{FF2B5EF4-FFF2-40B4-BE49-F238E27FC236}">
                <a16:creationId xmlns:a16="http://schemas.microsoft.com/office/drawing/2014/main" id="{1E0976DC-94A2-4B6D-935F-ED103F194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8" r="8683"/>
          <a:stretch/>
        </p:blipFill>
        <p:spPr bwMode="auto">
          <a:xfrm>
            <a:off x="0" y="1014365"/>
            <a:ext cx="5941959" cy="411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0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2249334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등급 산출 기준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322926" y="5734053"/>
            <a:ext cx="11546148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1700" dirty="0"/>
              <a:t>Member,</a:t>
            </a:r>
            <a:r>
              <a:rPr lang="ko-KR" altLang="en-US" sz="1700" dirty="0"/>
              <a:t> </a:t>
            </a:r>
            <a:r>
              <a:rPr lang="en-US" altLang="ko-KR" sz="1700" dirty="0"/>
              <a:t>family,</a:t>
            </a:r>
            <a:r>
              <a:rPr lang="ko-KR" altLang="en-US" sz="1700" dirty="0"/>
              <a:t> </a:t>
            </a:r>
            <a:r>
              <a:rPr lang="en-US" altLang="ko-KR" sz="1700" dirty="0"/>
              <a:t>VIP,</a:t>
            </a:r>
            <a:r>
              <a:rPr lang="ko-KR" altLang="en-US" sz="1700" dirty="0"/>
              <a:t> </a:t>
            </a:r>
            <a:r>
              <a:rPr lang="en-US" altLang="ko-KR" sz="1700" dirty="0"/>
              <a:t>VVIP,</a:t>
            </a:r>
            <a:r>
              <a:rPr lang="ko-KR" altLang="en-US" sz="1700" dirty="0"/>
              <a:t> </a:t>
            </a:r>
            <a:r>
              <a:rPr lang="en-US" altLang="ko-KR" sz="1700" dirty="0"/>
              <a:t>MVP</a:t>
            </a:r>
            <a:r>
              <a:rPr lang="ko-KR" altLang="en-US" sz="1700" dirty="0"/>
              <a:t> 총 다섯 등급으로 고객을 분류했을 때</a:t>
            </a:r>
            <a:r>
              <a:rPr lang="en-US" altLang="ko-KR" sz="1700" dirty="0"/>
              <a:t>, </a:t>
            </a:r>
            <a:r>
              <a:rPr lang="ko-KR" altLang="en-US" sz="1700" dirty="0"/>
              <a:t>높은 등급에 해당하는 고객의 수가 적은 것으로 나타났다</a:t>
            </a:r>
            <a:r>
              <a:rPr lang="en-US" altLang="ko-KR" sz="1700" dirty="0"/>
              <a:t>. </a:t>
            </a:r>
            <a:r>
              <a:rPr lang="ko-KR" altLang="en-US" sz="1700" dirty="0"/>
              <a:t>하지만 매출의 대부분을 고 등급 고객이 창출하는 것으로 나타나</a:t>
            </a:r>
            <a:r>
              <a:rPr lang="en-US" altLang="ko-KR" sz="1700" dirty="0"/>
              <a:t>, </a:t>
            </a:r>
            <a:r>
              <a:rPr lang="ko-KR" altLang="en-US" sz="1700" dirty="0"/>
              <a:t>높은 등급에 해당하는 고객에게 혜택을 더 주어 매출을 유도해야 한다</a:t>
            </a:r>
            <a:r>
              <a:rPr lang="en-US" altLang="ko-KR" sz="1700" dirty="0"/>
              <a:t>.</a:t>
            </a:r>
          </a:p>
        </p:txBody>
      </p:sp>
      <p:pic>
        <p:nvPicPr>
          <p:cNvPr id="13314" name="Picture 2" descr="이미지">
            <a:extLst>
              <a:ext uri="{FF2B5EF4-FFF2-40B4-BE49-F238E27FC236}">
                <a16:creationId xmlns:a16="http://schemas.microsoft.com/office/drawing/2014/main" id="{C99F9517-9E6F-4587-8286-386D2EAC5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/>
          <a:stretch/>
        </p:blipFill>
        <p:spPr bwMode="auto">
          <a:xfrm>
            <a:off x="5708074" y="376236"/>
            <a:ext cx="4979030" cy="54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이미지">
            <a:extLst>
              <a:ext uri="{FF2B5EF4-FFF2-40B4-BE49-F238E27FC236}">
                <a16:creationId xmlns:a16="http://schemas.microsoft.com/office/drawing/2014/main" id="{5F27D390-5FDB-4B58-8410-05C8BEE0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1064418"/>
            <a:ext cx="5078295" cy="472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7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3858749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통합분석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::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주요 고객 예측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302117" y="5671001"/>
            <a:ext cx="11889883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1700" dirty="0"/>
              <a:t>30~50</a:t>
            </a:r>
            <a:r>
              <a:rPr lang="ko-KR" altLang="en-US" sz="1700" dirty="0"/>
              <a:t>대 여성 고객이 주요 고객층이며</a:t>
            </a:r>
            <a:r>
              <a:rPr lang="en-US" altLang="ko-KR" sz="1700" dirty="0"/>
              <a:t>, </a:t>
            </a:r>
            <a:r>
              <a:rPr lang="ko-KR" altLang="en-US" sz="1700" dirty="0"/>
              <a:t>반찬류와 야채류의 판매 비중이 높은 것을 통해 여성 전업주부가 주요고객임을 예측 할 수 있다</a:t>
            </a:r>
            <a:r>
              <a:rPr lang="en-US" altLang="ko-KR" sz="1700" dirty="0"/>
              <a:t>.</a:t>
            </a:r>
          </a:p>
        </p:txBody>
      </p:sp>
      <p:pic>
        <p:nvPicPr>
          <p:cNvPr id="6" name="Picture 2" descr="이미지">
            <a:extLst>
              <a:ext uri="{FF2B5EF4-FFF2-40B4-BE49-F238E27FC236}">
                <a16:creationId xmlns:a16="http://schemas.microsoft.com/office/drawing/2014/main" id="{A8201018-116D-4B86-BA77-216626600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"/>
          <a:stretch/>
        </p:blipFill>
        <p:spPr bwMode="auto">
          <a:xfrm>
            <a:off x="368760" y="1580284"/>
            <a:ext cx="7333144" cy="36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이미지">
            <a:extLst>
              <a:ext uri="{FF2B5EF4-FFF2-40B4-BE49-F238E27FC236}">
                <a16:creationId xmlns:a16="http://schemas.microsoft.com/office/drawing/2014/main" id="{848CD346-B7A3-403B-9AC9-3E1E6AB42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7" r="15292"/>
          <a:stretch/>
        </p:blipFill>
        <p:spPr bwMode="auto">
          <a:xfrm>
            <a:off x="6594764" y="652077"/>
            <a:ext cx="5228476" cy="372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5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E07F8D-AFCF-4BA4-A832-9E3E6A8396DA}"/>
              </a:ext>
            </a:extLst>
          </p:cNvPr>
          <p:cNvSpPr txBox="1"/>
          <p:nvPr/>
        </p:nvSpPr>
        <p:spPr>
          <a:xfrm>
            <a:off x="853174" y="1478598"/>
            <a:ext cx="2986074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600" spc="3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 sz="2800" b="1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소매점 판매 현황</a:t>
            </a:r>
            <a:endParaRPr lang="en-US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5B7A1E-007B-4355-9665-026BFEB06394}"/>
              </a:ext>
            </a:extLst>
          </p:cNvPr>
          <p:cNvSpPr txBox="1"/>
          <p:nvPr/>
        </p:nvSpPr>
        <p:spPr>
          <a:xfrm>
            <a:off x="9592199" y="324486"/>
            <a:ext cx="2585644" cy="2281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3800" spc="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Montserrat SemiBold" panose="00000700000000000000" pitchFamily="2" charset="0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6304D-50D4-41C5-BDFC-496300D3839D}"/>
              </a:ext>
            </a:extLst>
          </p:cNvPr>
          <p:cNvSpPr txBox="1"/>
          <p:nvPr/>
        </p:nvSpPr>
        <p:spPr>
          <a:xfrm>
            <a:off x="751840" y="2679202"/>
            <a:ext cx="1309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</a:rPr>
              <a:t>Level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9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800219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성별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631996" y="5871210"/>
            <a:ext cx="8491427" cy="780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700" dirty="0"/>
              <a:t>평균 판매액과 평균 판매수량은 남성이 높은 수치를 보인다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/>
              <a:t>데이터 분석 집단 중 여성의 수가 상대적으로 높으므로 평균 수치를 비교 분석하였다</a:t>
            </a:r>
            <a:r>
              <a:rPr lang="en-US" altLang="ko-KR" sz="1700" dirty="0"/>
              <a:t>.</a:t>
            </a:r>
          </a:p>
        </p:txBody>
      </p:sp>
      <p:pic>
        <p:nvPicPr>
          <p:cNvPr id="1030" name="Picture 6" descr="이미지">
            <a:extLst>
              <a:ext uri="{FF2B5EF4-FFF2-40B4-BE49-F238E27FC236}">
                <a16:creationId xmlns:a16="http://schemas.microsoft.com/office/drawing/2014/main" id="{8912287C-A45D-43E4-9634-9164DADD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5" y="1447243"/>
            <a:ext cx="4950281" cy="396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이미지">
            <a:extLst>
              <a:ext uri="{FF2B5EF4-FFF2-40B4-BE49-F238E27FC236}">
                <a16:creationId xmlns:a16="http://schemas.microsoft.com/office/drawing/2014/main" id="{F6AB2404-90D7-4FB4-9F7C-7B342BFEF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736" y="1447243"/>
            <a:ext cx="5293179" cy="409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2864887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나이대별 구매자 수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2290" name="Picture 2" descr="이미지">
            <a:extLst>
              <a:ext uri="{FF2B5EF4-FFF2-40B4-BE49-F238E27FC236}">
                <a16:creationId xmlns:a16="http://schemas.microsoft.com/office/drawing/2014/main" id="{76E622AF-F238-4F61-A907-6C3A96DAC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6"/>
          <a:stretch/>
        </p:blipFill>
        <p:spPr bwMode="auto">
          <a:xfrm>
            <a:off x="377301" y="1580284"/>
            <a:ext cx="7333144" cy="36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이미지">
            <a:extLst>
              <a:ext uri="{FF2B5EF4-FFF2-40B4-BE49-F238E27FC236}">
                <a16:creationId xmlns:a16="http://schemas.microsoft.com/office/drawing/2014/main" id="{4F958FE8-1932-4F43-8493-FD4AB121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791" y="652077"/>
            <a:ext cx="7239808" cy="353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457481-5123-4D6C-8DA8-EA243738E186}"/>
              </a:ext>
            </a:extLst>
          </p:cNvPr>
          <p:cNvSpPr txBox="1"/>
          <p:nvPr/>
        </p:nvSpPr>
        <p:spPr>
          <a:xfrm>
            <a:off x="377301" y="5569562"/>
            <a:ext cx="11437398" cy="414601"/>
          </a:xfrm>
          <a:prstGeom prst="rect">
            <a:avLst/>
          </a:prstGeom>
          <a:solidFill>
            <a:srgbClr val="F4F7FC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700" dirty="0"/>
              <a:t>판매액과 판매수량 데이터를 통해 </a:t>
            </a:r>
            <a:r>
              <a:rPr lang="en-US" altLang="ko-KR" sz="1700" dirty="0"/>
              <a:t>30~50</a:t>
            </a:r>
            <a:r>
              <a:rPr lang="ko-KR" altLang="en-US" sz="1700" dirty="0"/>
              <a:t>대가 주요 고객임을 알 수 있다</a:t>
            </a:r>
            <a:r>
              <a:rPr lang="en-US" altLang="ko-KR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67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7491153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지역별 판매 금액 분석 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: </a:t>
            </a: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수도권과 경기도를 중심으로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4098" name="Picture 2" descr="이미지">
            <a:extLst>
              <a:ext uri="{FF2B5EF4-FFF2-40B4-BE49-F238E27FC236}">
                <a16:creationId xmlns:a16="http://schemas.microsoft.com/office/drawing/2014/main" id="{FBE3BC1B-EF9D-4C50-99BC-F169C035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1"/>
          <a:stretch/>
        </p:blipFill>
        <p:spPr bwMode="auto">
          <a:xfrm>
            <a:off x="800671" y="930945"/>
            <a:ext cx="9071872" cy="499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257453" y="5927054"/>
            <a:ext cx="11437398" cy="780855"/>
          </a:xfrm>
          <a:prstGeom prst="rect">
            <a:avLst/>
          </a:prstGeom>
          <a:solidFill>
            <a:srgbClr val="F4F7FC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700" dirty="0"/>
              <a:t>경기도</a:t>
            </a:r>
            <a:r>
              <a:rPr lang="en-US" altLang="ko-KR" sz="1700" dirty="0"/>
              <a:t>, </a:t>
            </a:r>
            <a:r>
              <a:rPr lang="ko-KR" altLang="en-US" sz="1700" dirty="0"/>
              <a:t>서울특별시</a:t>
            </a:r>
            <a:r>
              <a:rPr lang="en-US" altLang="ko-KR" sz="1700" dirty="0"/>
              <a:t>, </a:t>
            </a:r>
            <a:r>
              <a:rPr lang="ko-KR" altLang="en-US" sz="1700" dirty="0"/>
              <a:t>인천광역시의 판매 금액이 높으며</a:t>
            </a:r>
            <a:r>
              <a:rPr lang="en-US" altLang="ko-KR" sz="1700" dirty="0"/>
              <a:t> </a:t>
            </a:r>
            <a:r>
              <a:rPr lang="ko-KR" altLang="en-US" sz="1700" dirty="0"/>
              <a:t>이를 통해 수도권의 소매점에 대한 수요가 높은 것을 알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특히 경기도는 판매액의 대부분을 차지하며</a:t>
            </a:r>
            <a:r>
              <a:rPr lang="en-US" altLang="ko-KR" sz="1700" dirty="0"/>
              <a:t>, </a:t>
            </a:r>
            <a:r>
              <a:rPr lang="ko-KR" altLang="en-US" sz="1700" dirty="0"/>
              <a:t>구군 별 판매액 상위 </a:t>
            </a:r>
            <a:r>
              <a:rPr lang="en-US" altLang="ko-KR" sz="1700" dirty="0"/>
              <a:t>5</a:t>
            </a:r>
            <a:r>
              <a:rPr lang="ko-KR" altLang="en-US" sz="1700" dirty="0"/>
              <a:t>개 지역이 경기도에 포함된다</a:t>
            </a:r>
            <a:r>
              <a:rPr lang="en-US" altLang="ko-KR" sz="1700" dirty="0"/>
              <a:t>.</a:t>
            </a:r>
          </a:p>
        </p:txBody>
      </p:sp>
      <p:pic>
        <p:nvPicPr>
          <p:cNvPr id="8" name="Picture 4" descr="이미지">
            <a:extLst>
              <a:ext uri="{FF2B5EF4-FFF2-40B4-BE49-F238E27FC236}">
                <a16:creationId xmlns:a16="http://schemas.microsoft.com/office/drawing/2014/main" id="{2CE598DA-5299-4EF0-9709-EF71E984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70" y="930945"/>
            <a:ext cx="9234024" cy="499611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3281668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지역별 판매 수량 분석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720586" y="5701480"/>
            <a:ext cx="10153684" cy="414601"/>
          </a:xfrm>
          <a:prstGeom prst="rect">
            <a:avLst/>
          </a:prstGeom>
          <a:solidFill>
            <a:srgbClr val="F4F7FC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700" dirty="0"/>
              <a:t>판매수량 상위 다섯 개 지역은 모두 경기도에 속한 지역에서 나왔다</a:t>
            </a:r>
            <a:r>
              <a:rPr lang="en-US" altLang="ko-KR" sz="1700" dirty="0"/>
              <a:t>.</a:t>
            </a:r>
            <a:r>
              <a:rPr lang="ko-KR" altLang="en-US" sz="1700" dirty="0"/>
              <a:t> </a:t>
            </a:r>
            <a:endParaRPr lang="en-US" altLang="ko-KR" sz="1700" dirty="0"/>
          </a:p>
        </p:txBody>
      </p:sp>
      <p:pic>
        <p:nvPicPr>
          <p:cNvPr id="6150" name="Picture 6" descr="이미지">
            <a:extLst>
              <a:ext uri="{FF2B5EF4-FFF2-40B4-BE49-F238E27FC236}">
                <a16:creationId xmlns:a16="http://schemas.microsoft.com/office/drawing/2014/main" id="{D5FF5105-FBA4-4B33-8DB3-73BCC752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5" y="1127054"/>
            <a:ext cx="10153685" cy="447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7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3281668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지역별 판매 수량 분석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154884" y="5627860"/>
            <a:ext cx="11882232" cy="1147109"/>
          </a:xfrm>
          <a:prstGeom prst="rect">
            <a:avLst/>
          </a:prstGeom>
          <a:solidFill>
            <a:srgbClr val="F4F7FC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700" dirty="0"/>
              <a:t>인천광역시는 판매수량에 있어 </a:t>
            </a:r>
            <a:r>
              <a:rPr lang="en-US" altLang="ko-KR" sz="1700" dirty="0"/>
              <a:t>3</a:t>
            </a:r>
            <a:r>
              <a:rPr lang="ko-KR" altLang="en-US" sz="1700" dirty="0"/>
              <a:t>위를 차지하였으나 섬지역인 옹진군은 가장 적은 판매수량을 보였다</a:t>
            </a:r>
            <a:r>
              <a:rPr lang="en-US" altLang="ko-KR" sz="1700" dirty="0"/>
              <a:t>. </a:t>
            </a:r>
            <a:r>
              <a:rPr lang="ko-KR" altLang="en-US" sz="1700" dirty="0"/>
              <a:t>수도권 중 경기도와 서울특별시에 비해 인천광역시의 판매수량이 적은 것으로 보이는데 이는 옹진군의 영향인 것으로 보이며 내륙과 섬의 판매량 격차가 크다는 것을 알 수 있다</a:t>
            </a:r>
            <a:r>
              <a:rPr lang="en-US" altLang="ko-KR" sz="1700" dirty="0"/>
              <a:t>.</a:t>
            </a:r>
          </a:p>
        </p:txBody>
      </p:sp>
      <p:pic>
        <p:nvPicPr>
          <p:cNvPr id="6152" name="Picture 8" descr="이미지">
            <a:extLst>
              <a:ext uri="{FF2B5EF4-FFF2-40B4-BE49-F238E27FC236}">
                <a16:creationId xmlns:a16="http://schemas.microsoft.com/office/drawing/2014/main" id="{B69D2EF2-97B3-4A2B-AB4A-670B9B684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" y="1038995"/>
            <a:ext cx="8832160" cy="473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이미지">
            <a:extLst>
              <a:ext uri="{FF2B5EF4-FFF2-40B4-BE49-F238E27FC236}">
                <a16:creationId xmlns:a16="http://schemas.microsoft.com/office/drawing/2014/main" id="{4B9983A7-1C78-4591-B54A-24423C7A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1" y="1587272"/>
            <a:ext cx="8248055" cy="3640973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1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5763116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카테고리별 판매 경향 분석 및 단가 예측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360218" y="5625501"/>
            <a:ext cx="118898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700" dirty="0"/>
              <a:t>평균 판매수량은 과일과 채소가 낮았다</a:t>
            </a:r>
            <a:r>
              <a:rPr lang="en-US" altLang="ko-KR" sz="1700" dirty="0"/>
              <a:t>. </a:t>
            </a:r>
            <a:r>
              <a:rPr lang="ko-KR" altLang="en-US" sz="1700" dirty="0"/>
              <a:t>하지만 평균 판매액은 과일이 압도적으로 높았으며</a:t>
            </a:r>
            <a:r>
              <a:rPr lang="en-US" altLang="ko-KR" sz="1700" dirty="0"/>
              <a:t>, </a:t>
            </a:r>
            <a:r>
              <a:rPr lang="ko-KR" altLang="en-US" sz="1700" dirty="0"/>
              <a:t>이를 통해 과일의 단가가 높은 것을 알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또한 반대로 간식의 판매수량이 가장 높지만</a:t>
            </a:r>
            <a:r>
              <a:rPr lang="en-US" altLang="ko-KR" sz="1700" dirty="0"/>
              <a:t>, </a:t>
            </a:r>
            <a:r>
              <a:rPr lang="ko-KR" altLang="en-US" sz="1700" dirty="0"/>
              <a:t>평균 판매액은 반찬류와 비슷한 정도로 적어 간식의 단가가 낮은 것을 알 수 있다</a:t>
            </a:r>
            <a:r>
              <a:rPr lang="en-US" altLang="ko-KR" sz="1700" dirty="0"/>
              <a:t>.</a:t>
            </a:r>
          </a:p>
        </p:txBody>
      </p:sp>
      <p:pic>
        <p:nvPicPr>
          <p:cNvPr id="10242" name="Picture 2" descr="이미지">
            <a:extLst>
              <a:ext uri="{FF2B5EF4-FFF2-40B4-BE49-F238E27FC236}">
                <a16:creationId xmlns:a16="http://schemas.microsoft.com/office/drawing/2014/main" id="{99D8FA8B-C98A-448A-AEB0-F8E749CBD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2" r="8607"/>
          <a:stretch/>
        </p:blipFill>
        <p:spPr bwMode="auto">
          <a:xfrm>
            <a:off x="130206" y="918652"/>
            <a:ext cx="5965794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이미지">
            <a:extLst>
              <a:ext uri="{FF2B5EF4-FFF2-40B4-BE49-F238E27FC236}">
                <a16:creationId xmlns:a16="http://schemas.microsoft.com/office/drawing/2014/main" id="{B1AB4627-8D82-4639-B6FA-2E314D734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883649"/>
            <a:ext cx="5918575" cy="465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4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8B8711-2E70-4981-AD60-1BEB4F07C69C}"/>
              </a:ext>
            </a:extLst>
          </p:cNvPr>
          <p:cNvSpPr txBox="1"/>
          <p:nvPr/>
        </p:nvSpPr>
        <p:spPr>
          <a:xfrm>
            <a:off x="631996" y="406144"/>
            <a:ext cx="5763116" cy="491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카테고리별 판매 경향 분석 및 단가 예측</a:t>
            </a:r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8B24-B2D4-4877-991C-82B3848D446C}"/>
              </a:ext>
            </a:extLst>
          </p:cNvPr>
          <p:cNvSpPr txBox="1"/>
          <p:nvPr/>
        </p:nvSpPr>
        <p:spPr>
          <a:xfrm>
            <a:off x="360218" y="5625501"/>
            <a:ext cx="11889883" cy="780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defRPr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9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1700" dirty="0"/>
              <a:t>단순 판매수량과 판매액은 채소가 모두 </a:t>
            </a:r>
            <a:r>
              <a:rPr lang="en-US" altLang="ko-KR" sz="1700" dirty="0"/>
              <a:t>1</a:t>
            </a:r>
            <a:r>
              <a:rPr lang="ko-KR" altLang="en-US" sz="1700" dirty="0"/>
              <a:t>위를 차지했다</a:t>
            </a:r>
            <a:r>
              <a:rPr lang="en-US" altLang="ko-KR" sz="1700" dirty="0"/>
              <a:t>. </a:t>
            </a:r>
            <a:r>
              <a:rPr lang="ko-KR" altLang="en-US" sz="1700" dirty="0"/>
              <a:t>과일의 경우 타 제품과는 달리 판매수량과 판매액이 동일한 경향을 보이지 않았으며</a:t>
            </a:r>
            <a:r>
              <a:rPr lang="en-US" altLang="ko-KR" sz="1700" dirty="0"/>
              <a:t>, </a:t>
            </a:r>
            <a:r>
              <a:rPr lang="ko-KR" altLang="en-US" sz="1700" dirty="0"/>
              <a:t>이는 높은 단가가 영향을 끼친 것으로 판단된다</a:t>
            </a:r>
            <a:r>
              <a:rPr lang="en-US" altLang="ko-KR" sz="1700" dirty="0"/>
              <a:t>.</a:t>
            </a:r>
          </a:p>
        </p:txBody>
      </p:sp>
      <p:pic>
        <p:nvPicPr>
          <p:cNvPr id="8194" name="Picture 2" descr="이미지">
            <a:extLst>
              <a:ext uri="{FF2B5EF4-FFF2-40B4-BE49-F238E27FC236}">
                <a16:creationId xmlns:a16="http://schemas.microsoft.com/office/drawing/2014/main" id="{92BF749A-BA83-41B4-BDB3-2EE8C71A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3" y="883649"/>
            <a:ext cx="5749637" cy="465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이미지">
            <a:extLst>
              <a:ext uri="{FF2B5EF4-FFF2-40B4-BE49-F238E27FC236}">
                <a16:creationId xmlns:a16="http://schemas.microsoft.com/office/drawing/2014/main" id="{925CDBB5-AAF6-49FB-838A-2B67390D1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02"/>
          <a:stretch/>
        </p:blipFill>
        <p:spPr bwMode="auto">
          <a:xfrm>
            <a:off x="6305159" y="577251"/>
            <a:ext cx="5763116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90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AD57A1-5F4D-4CBE-8E27-260EE809DF0B}"/>
</file>

<file path=customXml/itemProps2.xml><?xml version="1.0" encoding="utf-8"?>
<ds:datastoreItem xmlns:ds="http://schemas.openxmlformats.org/officeDocument/2006/customXml" ds:itemID="{1B6D907E-D631-427A-8035-EC3DD690D95F}"/>
</file>

<file path=customXml/itemProps3.xml><?xml version="1.0" encoding="utf-8"?>
<ds:datastoreItem xmlns:ds="http://schemas.openxmlformats.org/officeDocument/2006/customXml" ds:itemID="{627138CE-9573-4DB1-A7A0-19828893F787}"/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377</Words>
  <Application>Microsoft Office PowerPoint</Application>
  <PresentationFormat>와이드스크린</PresentationFormat>
  <Paragraphs>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Noto Sans CJK KR Black</vt:lpstr>
      <vt:lpstr>Noto Sans CJK KR Bold</vt:lpstr>
      <vt:lpstr>Noto Sans CJK KR Regular</vt:lpstr>
      <vt:lpstr>맑은 고딕</vt:lpstr>
      <vt:lpstr>Arial</vt:lpstr>
      <vt:lpstr>Calibri</vt:lpstr>
      <vt:lpstr>Calibri Light</vt:lpstr>
      <vt:lpstr>Montserrat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이지민</cp:lastModifiedBy>
  <cp:revision>36</cp:revision>
  <dcterms:created xsi:type="dcterms:W3CDTF">2021-09-12T01:12:44Z</dcterms:created>
  <dcterms:modified xsi:type="dcterms:W3CDTF">2021-12-31T07:04:07Z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