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7" r:id="rId6"/>
    <p:sldId id="272" r:id="rId7"/>
    <p:sldId id="268" r:id="rId8"/>
    <p:sldId id="269" r:id="rId9"/>
    <p:sldId id="270" r:id="rId10"/>
    <p:sldId id="271" r:id="rId11"/>
    <p:sldId id="274" r:id="rId12"/>
    <p:sldId id="273" r:id="rId13"/>
    <p:sldId id="275" r:id="rId14"/>
    <p:sldId id="276" r:id="rId15"/>
    <p:sldId id="277" r:id="rId16"/>
    <p:sldId id="278" r:id="rId17"/>
    <p:sldId id="280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6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0"/>
    <a:srgbClr val="003964"/>
    <a:srgbClr val="D1242A"/>
    <a:srgbClr val="E35A61"/>
    <a:srgbClr val="006192"/>
    <a:srgbClr val="F4F7FC"/>
    <a:srgbClr val="F5F5F5"/>
    <a:srgbClr val="333333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230"/>
      </p:cViewPr>
      <p:guideLst>
        <p:guide orient="horz" pos="3702"/>
        <p:guide pos="3840"/>
        <p:guide pos="7106"/>
        <p:guide pos="597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95372-72F5-4219-8688-A339B7B1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59E87-E6F8-4FED-947E-E034C46A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D2D6-4204-488B-B5DE-54CAABD2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4F495-EBE0-4C2C-8414-11609335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31F4B-D566-41B2-A032-2523193A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C376-2A09-4D23-97F1-AA5E65D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F3E15-B8AB-4058-8238-4240FD48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B8747-D8C9-4FC3-A8A4-2AB23A2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39E43-F3B6-4D8B-81C2-4DAFFA2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58F70-5D4D-4E59-B979-57ECC0D4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D04BD-DEDB-4A91-8A02-3D4B20A36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AE019-B08E-48BE-8E13-DAE84391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E3DEC-E8ED-49A8-B83C-0087660C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6B897-FE2F-404D-9863-F22ED0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43557-4C68-45CD-9429-78D15B42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30E5-F948-40F0-8155-AEC3D8A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7DEEF-A3DE-475D-BE1C-562C5E99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1C98-A3AA-439B-BD2A-F8647454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BB416-6D76-4ABD-8BBD-1D9B1B31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FC1CC-F7FB-4FD4-B33B-FB42616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E189-62AA-47C5-942D-B63C8674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0DFF9-2A62-4C1D-BDE7-2F0C1F6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FF120-702A-4DD4-916D-624AC894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216-4CA1-4462-AF01-CE3A1EFB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8DB34-D3E3-40CC-982C-92E825FA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C0C0-43C3-459C-9650-C9E5F05C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6498-7039-4A17-A19C-A6C8EC7B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5CF7C-D499-4AFA-AFCB-33E8A83A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63410-FB0C-4715-9D32-9798FE56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FF984-B67B-4882-B060-FC92F557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17DEA-AF2B-4CD1-B66C-038573EB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7DC94-E7AD-45B6-AE2C-FED316E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507E-3CF7-417C-87CE-52031D5B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25B71-7EDC-4BD1-84A5-942C3052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E3D36-FD8C-4002-AA09-1DE04D783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0C75F-1AC3-413F-91E2-605ACC5E6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8A593-831A-4729-8819-81FBC7F1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C3E9C-F458-4AE9-8F0F-B701EEAA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7A0BC-A04D-487D-AA32-EE78A3E6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6578E-9819-43E1-B395-2B3717F1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7E40-171D-45A7-9EB8-AE7910F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A5F89-5463-4747-BE51-F767AC36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96128-686E-441F-A929-01E0DA9A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B28B7-72D4-44B2-BFEA-6EE77998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24536-612C-4560-99B4-2E7249D9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54D4-1EBC-4749-9A8F-BE07E5F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DD10-7C7C-4265-9E17-7A27D865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DEC60-7A0C-4E6F-97FC-54DA9F30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E96CA-A2DA-41E1-9388-11CD1D56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D9E8E-BF1E-44B8-A092-E2EA662E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8B5BA-FAE9-4663-B9B2-A898C56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997-1993-4D97-A4EF-540F66D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78D7F-59AE-4755-9BD9-92CE798A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FFD1C-8A03-487C-AD84-4FA7C017B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F52BE-62EE-4C60-8BA0-0963FDEA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1B97A-0DDE-4854-874D-910F7126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ED8C5-1F8D-4A0B-866A-B229425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9E9A8-3784-433E-8E33-D856E578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BD8CB-6126-4079-9DD4-5C46DF6E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BF426-1727-436E-80A1-100AA19B4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177F6-D9FC-4831-A774-FA2641498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88B1-F3EC-4B02-9317-894F391B2DE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C7586-93E9-4330-A176-0A42D253B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16B8-42F9-491D-995C-0AABE7423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845356" y="1350957"/>
            <a:ext cx="3348994" cy="10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데이터 다듬기 실습</a:t>
            </a:r>
            <a:endParaRPr lang="en-US" altLang="ko-KR" sz="2800" b="1" spc="3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2021-12-30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5E9BF-A63D-4746-8E37-51357FD258C4}"/>
              </a:ext>
            </a:extLst>
          </p:cNvPr>
          <p:cNvSpPr/>
          <p:nvPr/>
        </p:nvSpPr>
        <p:spPr>
          <a:xfrm>
            <a:off x="915790" y="3706543"/>
            <a:ext cx="932608" cy="50854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76E99-9808-4E16-814B-BDFA24FA64D9}"/>
              </a:ext>
            </a:extLst>
          </p:cNvPr>
          <p:cNvSpPr txBox="1"/>
          <p:nvPr/>
        </p:nvSpPr>
        <p:spPr>
          <a:xfrm>
            <a:off x="845356" y="3809005"/>
            <a:ext cx="1925527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수도권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5B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이지민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임명환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차혜돈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5B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05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299312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2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인가구의 증가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8799204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한 가구당 평균 인구수가 꾸준히 줄고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이를 통해 </a:t>
            </a:r>
            <a:r>
              <a:rPr lang="en-US" altLang="ko-KR" sz="1500" dirty="0"/>
              <a:t>1</a:t>
            </a:r>
            <a:r>
              <a:rPr lang="ko-KR" altLang="en-US" sz="1500" dirty="0"/>
              <a:t>인</a:t>
            </a:r>
            <a:r>
              <a:rPr lang="en-US" altLang="ko-KR" sz="1500" dirty="0"/>
              <a:t>, 2</a:t>
            </a:r>
            <a:r>
              <a:rPr lang="ko-KR" altLang="en-US" sz="1500" dirty="0"/>
              <a:t>인가구가 증가하고 있음을 알 수 있다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B02D4-B954-4B54-BC7A-DEEEBE0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81150"/>
            <a:ext cx="4819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E07F8D-AFCF-4BA4-A832-9E3E6A8396DA}"/>
              </a:ext>
            </a:extLst>
          </p:cNvPr>
          <p:cNvSpPr txBox="1"/>
          <p:nvPr/>
        </p:nvSpPr>
        <p:spPr>
          <a:xfrm>
            <a:off x="853174" y="1478598"/>
            <a:ext cx="4437753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spc="3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전국 아파트 평균매매가격</a:t>
            </a:r>
            <a:endParaRPr 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B7A1E-007B-4355-9665-026BFEB06394}"/>
              </a:ext>
            </a:extLst>
          </p:cNvPr>
          <p:cNvSpPr txBox="1"/>
          <p:nvPr/>
        </p:nvSpPr>
        <p:spPr>
          <a:xfrm>
            <a:off x="9592199" y="324486"/>
            <a:ext cx="1987724" cy="23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3800" spc="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anose="00000700000000000000" pitchFamily="2" charset="0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6304D-50D4-41C5-BDFC-496300D3839D}"/>
              </a:ext>
            </a:extLst>
          </p:cNvPr>
          <p:cNvSpPr txBox="1"/>
          <p:nvPr/>
        </p:nvSpPr>
        <p:spPr>
          <a:xfrm>
            <a:off x="751840" y="2679202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전국 아파트 매매가격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경기지역과 </a:t>
            </a:r>
            <a:r>
              <a:rPr lang="ko-KR" altLang="en-US" dirty="0" err="1">
                <a:solidFill>
                  <a:schemeClr val="bg1"/>
                </a:solidFill>
              </a:rPr>
              <a:t>타지역</a:t>
            </a:r>
            <a:r>
              <a:rPr lang="ko-KR" altLang="en-US" dirty="0">
                <a:solidFill>
                  <a:schemeClr val="bg1"/>
                </a:solidFill>
              </a:rPr>
              <a:t> 비교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서울 내 아파트 매매가격 비교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0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8869736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전국에서는 동안구</a:t>
            </a:r>
            <a:r>
              <a:rPr lang="en-US" altLang="ko-KR" sz="1500" dirty="0"/>
              <a:t>, </a:t>
            </a:r>
            <a:r>
              <a:rPr lang="ko-KR" altLang="en-US" sz="1500" dirty="0"/>
              <a:t>의왕시</a:t>
            </a:r>
            <a:r>
              <a:rPr lang="en-US" altLang="ko-KR" sz="1500" dirty="0"/>
              <a:t>, </a:t>
            </a:r>
            <a:r>
              <a:rPr lang="ko-KR" altLang="en-US" sz="1500" dirty="0"/>
              <a:t>수성구 순으로 집값이 올랐으며 당진시와 사천시 등은 집값이 하락하였다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378821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전국아파트 매매가격 비교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CADA07-428F-46AF-9644-653FBC37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5" y="1640073"/>
            <a:ext cx="7786687" cy="3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6603090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 지방과 수도권과의 아파트 가격 격차가 늘어나고 있으니 대책이 필요하다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3480440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경기지역과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타지역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비교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B72FC45A-89FA-4D10-AF21-26834D3E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55" y="1545878"/>
            <a:ext cx="6530502" cy="358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9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271718"/>
            <a:ext cx="10687541" cy="1346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서울 내 증가액 최고 순위 </a:t>
            </a:r>
            <a:r>
              <a:rPr lang="ko-KR" altLang="en-US" sz="1500" dirty="0" err="1"/>
              <a:t>세곳은</a:t>
            </a:r>
            <a:r>
              <a:rPr lang="ko-KR" altLang="en-US" sz="1500" dirty="0"/>
              <a:t> 흔히 얘기하는 강남</a:t>
            </a:r>
            <a:r>
              <a:rPr lang="en-US" altLang="ko-KR" sz="1500" dirty="0"/>
              <a:t>3</a:t>
            </a:r>
            <a:r>
              <a:rPr lang="ko-KR" altLang="en-US" sz="1500" dirty="0"/>
              <a:t>구이다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서울 내 서초구는 증가액도 증가율도 최상위권인 것으로 보아 이전에 높은 가격임에도 상당히 올랐음을 알 수 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서울 내 노원구는 증가액은 중위권이나 증가율이 </a:t>
            </a:r>
            <a:r>
              <a:rPr lang="en-US" altLang="ko-KR" sz="1500" dirty="0"/>
              <a:t>1</a:t>
            </a:r>
            <a:r>
              <a:rPr lang="ko-KR" altLang="en-US" sz="1500" dirty="0"/>
              <a:t>위인 것으로 보아 이전 매매가격이 상당히 낮았음을 알 수 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같은 서울이지만 강남</a:t>
            </a:r>
            <a:r>
              <a:rPr lang="en-US" altLang="ko-KR" sz="1500" dirty="0"/>
              <a:t>3</a:t>
            </a:r>
            <a:r>
              <a:rPr lang="ko-KR" altLang="en-US" sz="1500" dirty="0"/>
              <a:t>구에 집중된 아파트 매매가격의 증가로 다른 지역구와의 격차가 벌어지고 있어 대책이 필요하다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3589444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서울 내 아파트 가격비교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60763-F526-46BF-B638-2F8FC072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24" y="1438183"/>
            <a:ext cx="6065392" cy="3101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832F4-B818-4F7E-905F-2D04644A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1" y="1518083"/>
            <a:ext cx="5497096" cy="30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1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E07F8D-AFCF-4BA4-A832-9E3E6A8396DA}"/>
              </a:ext>
            </a:extLst>
          </p:cNvPr>
          <p:cNvSpPr txBox="1"/>
          <p:nvPr/>
        </p:nvSpPr>
        <p:spPr>
          <a:xfrm>
            <a:off x="853174" y="1478598"/>
            <a:ext cx="4437753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spc="3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서울 공공자전거 이용현황</a:t>
            </a:r>
            <a:endParaRPr 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B7A1E-007B-4355-9665-026BFEB06394}"/>
              </a:ext>
            </a:extLst>
          </p:cNvPr>
          <p:cNvSpPr txBox="1"/>
          <p:nvPr/>
        </p:nvSpPr>
        <p:spPr>
          <a:xfrm>
            <a:off x="9592199" y="324486"/>
            <a:ext cx="1987724" cy="23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3800" spc="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anose="00000700000000000000" pitchFamily="2" charset="0"/>
              </a:rPr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6304D-50D4-41C5-BDFC-496300D3839D}"/>
              </a:ext>
            </a:extLst>
          </p:cNvPr>
          <p:cNvSpPr txBox="1"/>
          <p:nvPr/>
        </p:nvSpPr>
        <p:spPr>
          <a:xfrm>
            <a:off x="751840" y="2679202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연령대의 따른 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성별의 따른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대여구분에 따른 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대여소에 따른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1832553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연령대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98BB7-B38A-4971-BBC5-D93CF788F8AD}"/>
              </a:ext>
            </a:extLst>
          </p:cNvPr>
          <p:cNvSpPr txBox="1"/>
          <p:nvPr/>
        </p:nvSpPr>
        <p:spPr>
          <a:xfrm>
            <a:off x="641724" y="5375099"/>
            <a:ext cx="6314549" cy="1346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1500" dirty="0"/>
              <a:t>10</a:t>
            </a:r>
            <a:r>
              <a:rPr lang="ko-KR" altLang="en-US" sz="1500" dirty="0"/>
              <a:t>대의 비중이 상당히 낮으며</a:t>
            </a:r>
            <a:r>
              <a:rPr lang="en-US" altLang="ko-KR" sz="1500" dirty="0"/>
              <a:t>, 20,30</a:t>
            </a:r>
            <a:r>
              <a:rPr lang="ko-KR" altLang="en-US" sz="1500" dirty="0"/>
              <a:t>대가 대부분 사용한다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 점에서 </a:t>
            </a:r>
            <a:r>
              <a:rPr lang="ko-KR" altLang="en-US" sz="1500" dirty="0" err="1"/>
              <a:t>미루어보아</a:t>
            </a:r>
            <a:r>
              <a:rPr lang="ko-KR" altLang="en-US" sz="1500" dirty="0"/>
              <a:t> 대여단가가 </a:t>
            </a:r>
            <a:r>
              <a:rPr lang="en-US" altLang="ko-KR" sz="1500" dirty="0"/>
              <a:t>10</a:t>
            </a:r>
            <a:r>
              <a:rPr lang="ko-KR" altLang="en-US" sz="1500" dirty="0"/>
              <a:t>대들에게 </a:t>
            </a:r>
            <a:r>
              <a:rPr lang="ko-KR" altLang="en-US" sz="1500" dirty="0" err="1"/>
              <a:t>높은것으로</a:t>
            </a:r>
            <a:r>
              <a:rPr lang="ko-KR" altLang="en-US" sz="1500" dirty="0"/>
              <a:t> 추정된다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20</a:t>
            </a:r>
            <a:r>
              <a:rPr lang="ko-KR" altLang="en-US" sz="1500" dirty="0"/>
              <a:t>대의 비중이 압도적이며 다른 연령층보다 </a:t>
            </a:r>
            <a:r>
              <a:rPr lang="en-US" altLang="ko-KR" sz="1500" dirty="0"/>
              <a:t>80</a:t>
            </a:r>
            <a:r>
              <a:rPr lang="ko-KR" altLang="en-US" sz="1500" dirty="0"/>
              <a:t>대의 사용이 두드러진다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60F76E-0189-4DBB-9644-1B9ACAC5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2" y="1113209"/>
            <a:ext cx="8891081" cy="39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3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1524776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성별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98BB7-B38A-4971-BBC5-D93CF788F8AD}"/>
              </a:ext>
            </a:extLst>
          </p:cNvPr>
          <p:cNvSpPr txBox="1"/>
          <p:nvPr/>
        </p:nvSpPr>
        <p:spPr>
          <a:xfrm>
            <a:off x="631996" y="5375099"/>
            <a:ext cx="6083717" cy="699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남성의 이용시간과 이용횟수가 높다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하지만 여성의 이용비율로 </a:t>
            </a:r>
            <a:r>
              <a:rPr lang="ko-KR" altLang="en-US" sz="1500" dirty="0" err="1"/>
              <a:t>볼때</a:t>
            </a:r>
            <a:r>
              <a:rPr lang="ko-KR" altLang="en-US" sz="1500" dirty="0"/>
              <a:t> 한번 </a:t>
            </a:r>
            <a:r>
              <a:rPr lang="ko-KR" altLang="en-US" sz="1500" dirty="0" err="1"/>
              <a:t>빌렸을때</a:t>
            </a:r>
            <a:r>
              <a:rPr lang="ko-KR" altLang="en-US" sz="1500" dirty="0"/>
              <a:t> 오랫동안 사용한다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1A95D8-CB07-4C15-A501-2C0B565B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6" y="1162819"/>
            <a:ext cx="5597255" cy="3860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7CBF0D-3315-422F-8998-8574CD11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26" y="1881306"/>
            <a:ext cx="6566678" cy="30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7064755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정기대여와 일일회원이 대부분이며 </a:t>
            </a:r>
            <a:r>
              <a:rPr lang="en-US" altLang="ko-KR" sz="1500" dirty="0"/>
              <a:t>10</a:t>
            </a:r>
            <a:r>
              <a:rPr lang="ko-KR" altLang="en-US" sz="1500" dirty="0"/>
              <a:t>분이용권 단체 사용권의 이용이 저조하다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3172663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대여구분에 따른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7BB570-A509-41EC-A1C8-EA153AB89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47" y="1229308"/>
            <a:ext cx="8579188" cy="43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10418237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뚝섬 유원지역과 </a:t>
            </a:r>
            <a:r>
              <a:rPr lang="ko-KR" altLang="en-US" sz="1500" dirty="0" err="1"/>
              <a:t>여의나루역의</a:t>
            </a:r>
            <a:r>
              <a:rPr lang="ko-KR" altLang="en-US" sz="1500" dirty="0"/>
              <a:t> 이용비중이 </a:t>
            </a:r>
            <a:r>
              <a:rPr lang="ko-KR" altLang="en-US" sz="1500" dirty="0" err="1"/>
              <a:t>높은것으로</a:t>
            </a:r>
            <a:r>
              <a:rPr lang="ko-KR" altLang="en-US" sz="1500" dirty="0"/>
              <a:t> 보아 두대여소와 인접한 한강변의 자전거 도로에서 이용이 많다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BF3D-79EE-43B2-999E-C8D232ED9C0A}"/>
              </a:ext>
            </a:extLst>
          </p:cNvPr>
          <p:cNvSpPr txBox="1"/>
          <p:nvPr/>
        </p:nvSpPr>
        <p:spPr>
          <a:xfrm>
            <a:off x="631996" y="494924"/>
            <a:ext cx="286488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대여소에 따른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97A43C-14C3-485B-8148-E9969031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96" y="1133080"/>
            <a:ext cx="8262836" cy="4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836413" y="1449674"/>
            <a:ext cx="1418978" cy="53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spc="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anose="00000900000000000000" pitchFamily="2" charset="0"/>
              </a:rPr>
              <a:t>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9E1B9-7856-4F41-B5B0-4741FCA91671}"/>
              </a:ext>
            </a:extLst>
          </p:cNvPr>
          <p:cNvSpPr txBox="1"/>
          <p:nvPr/>
        </p:nvSpPr>
        <p:spPr>
          <a:xfrm>
            <a:off x="4172203" y="3891280"/>
            <a:ext cx="1590820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서울 인구 분석</a:t>
            </a:r>
            <a:endParaRPr lang="en-US" sz="1600" spc="3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290EB-7274-4A26-8687-45EB383DCBCF}"/>
              </a:ext>
            </a:extLst>
          </p:cNvPr>
          <p:cNvSpPr/>
          <p:nvPr/>
        </p:nvSpPr>
        <p:spPr>
          <a:xfrm>
            <a:off x="4282990" y="3394855"/>
            <a:ext cx="424180" cy="350562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ExtraBold" panose="00000900000000000000" pitchFamily="2" charset="0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578F8-BF2B-469F-B9DC-650BCC6CD3D8}"/>
              </a:ext>
            </a:extLst>
          </p:cNvPr>
          <p:cNvSpPr txBox="1"/>
          <p:nvPr/>
        </p:nvSpPr>
        <p:spPr>
          <a:xfrm>
            <a:off x="6975153" y="3891280"/>
            <a:ext cx="151483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전국 아파트</a:t>
            </a:r>
            <a:endParaRPr lang="en-US" altLang="ko-KR" sz="1600" spc="3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평균 매매가격</a:t>
            </a:r>
            <a:endParaRPr lang="en-US" sz="1600" spc="3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C47831-7364-4567-8B78-4E1BA69DC070}"/>
              </a:ext>
            </a:extLst>
          </p:cNvPr>
          <p:cNvSpPr/>
          <p:nvPr/>
        </p:nvSpPr>
        <p:spPr>
          <a:xfrm>
            <a:off x="7085940" y="3394855"/>
            <a:ext cx="424180" cy="350562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 ExtraBold" panose="00000900000000000000" pitchFamily="2" charset="0"/>
              </a:rPr>
              <a:t>02</a:t>
            </a:r>
            <a:endParaRPr lang="en-US" sz="1400" dirty="0">
              <a:latin typeface="Montserrat ExtraBold" panose="000009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FB9603-03E7-4FBA-8CDF-9EA0058CD702}"/>
              </a:ext>
            </a:extLst>
          </p:cNvPr>
          <p:cNvSpPr txBox="1"/>
          <p:nvPr/>
        </p:nvSpPr>
        <p:spPr>
          <a:xfrm>
            <a:off x="9778104" y="3891280"/>
            <a:ext cx="1799852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서울 공공 자전거</a:t>
            </a:r>
            <a:endParaRPr lang="en-US" altLang="ko-KR" sz="1600" spc="3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이용현황</a:t>
            </a:r>
            <a:endParaRPr lang="en-US" sz="1600" spc="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5B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5D94EB-34DA-4A02-9219-0ABCEC4BE138}"/>
              </a:ext>
            </a:extLst>
          </p:cNvPr>
          <p:cNvSpPr/>
          <p:nvPr/>
        </p:nvSpPr>
        <p:spPr>
          <a:xfrm>
            <a:off x="9888891" y="3394855"/>
            <a:ext cx="424180" cy="350562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ExtraBold" panose="000009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4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E07F8D-AFCF-4BA4-A832-9E3E6A8396DA}"/>
              </a:ext>
            </a:extLst>
          </p:cNvPr>
          <p:cNvSpPr txBox="1"/>
          <p:nvPr/>
        </p:nvSpPr>
        <p:spPr>
          <a:xfrm>
            <a:off x="853174" y="1478598"/>
            <a:ext cx="2623154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spc="3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서울 인구 분석</a:t>
            </a:r>
            <a:endParaRPr 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B7A1E-007B-4355-9665-026BFEB06394}"/>
              </a:ext>
            </a:extLst>
          </p:cNvPr>
          <p:cNvSpPr txBox="1"/>
          <p:nvPr/>
        </p:nvSpPr>
        <p:spPr>
          <a:xfrm>
            <a:off x="9592199" y="324486"/>
            <a:ext cx="2120773" cy="228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3800" spc="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anose="00000700000000000000" pitchFamily="2" charset="0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6304D-50D4-41C5-BDFC-496300D3839D}"/>
              </a:ext>
            </a:extLst>
          </p:cNvPr>
          <p:cNvSpPr txBox="1"/>
          <p:nvPr/>
        </p:nvSpPr>
        <p:spPr>
          <a:xfrm>
            <a:off x="751840" y="2679202"/>
            <a:ext cx="2940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전체 인구수의 감소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고령 인구수의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젊은 세대 인구수의 감소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가구수의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서울 거주 외국인의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,2</a:t>
            </a:r>
            <a:r>
              <a:rPr lang="ko-KR" altLang="en-US" dirty="0">
                <a:solidFill>
                  <a:schemeClr val="bg1"/>
                </a:solidFill>
              </a:rPr>
              <a:t>인가구의 증가</a:t>
            </a:r>
          </a:p>
        </p:txBody>
      </p:sp>
    </p:spTree>
    <p:extLst>
      <p:ext uri="{BB962C8B-B14F-4D97-AF65-F5344CB8AC3E}">
        <p14:creationId xmlns:p14="http://schemas.microsoft.com/office/powerpoint/2010/main" val="2405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286488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전체 인구수의 감소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4474302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전체 인구수는 </a:t>
            </a:r>
            <a:r>
              <a:rPr lang="en-US" altLang="ko-KR" sz="1500" dirty="0"/>
              <a:t>2010</a:t>
            </a:r>
            <a:r>
              <a:rPr lang="ko-KR" altLang="en-US" sz="1500" dirty="0"/>
              <a:t>년 이후 꾸준히 감소하고 있다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5E705-B49D-4554-9AF0-96AD7790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210310"/>
            <a:ext cx="4581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286488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고령 인구수의 증가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11309506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전체 인구수 증감 경향성과 비례하지 않는 </a:t>
            </a:r>
            <a:r>
              <a:rPr lang="en-US" altLang="ko-KR" sz="1500" dirty="0"/>
              <a:t>65</a:t>
            </a:r>
            <a:r>
              <a:rPr lang="ko-KR" altLang="en-US" sz="1500" dirty="0"/>
              <a:t>세 이상 노인층의 증가로 보았을 때</a:t>
            </a:r>
            <a:r>
              <a:rPr lang="en-US" altLang="ko-KR" sz="1500" dirty="0"/>
              <a:t>, </a:t>
            </a:r>
            <a:r>
              <a:rPr lang="ko-KR" altLang="en-US" sz="1500" dirty="0"/>
              <a:t>한국사회는 고령화 되어가고 있음을 알 수 있다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5E705-B49D-4554-9AF0-96AD7790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60" y="1352550"/>
            <a:ext cx="4581525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2D3B2B-2BE3-433C-8805-8645F29D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90" y="1352550"/>
            <a:ext cx="4476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1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2557110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젊은 세대의 감소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7920758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1500" dirty="0"/>
              <a:t>65</a:t>
            </a:r>
            <a:r>
              <a:rPr lang="ko-KR" altLang="en-US" sz="1500" dirty="0"/>
              <a:t>세 이상 노인층의 데이터를 통해 젊은 세대의 인구수는 확연히 감소함 또한 알 수 있다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5E705-B49D-4554-9AF0-96AD7790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60" y="1352550"/>
            <a:ext cx="4581525" cy="4152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010581-5F63-4BA3-88BD-D3A37FEC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2" y="1352550"/>
            <a:ext cx="4676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2140330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가구수의 증가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4352474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전체 가구수는 관측 이래 꾸준히 증가하고 있다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2F63B-DC02-4CD2-920E-C2B9B826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433512"/>
            <a:ext cx="4552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7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3480440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서울거주 외국인의 증가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7180171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서울에 거주하는 외국인은 남녀 모두 동일한 경향을 보이며 꾸준히 증가하고 있다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4421B6-5FBA-4A38-A24A-CE1B2AE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276350"/>
            <a:ext cx="4400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94924"/>
            <a:ext cx="3480440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서울거주 외국인의 증가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7180171" cy="37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500" dirty="0"/>
              <a:t>서울에 거주하는 외국인은 남녀 모두 동일한 경향을 보이며 꾸준히 증가하고 있다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4421B6-5FBA-4A38-A24A-CE1B2AE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276350"/>
            <a:ext cx="4400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5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0" ma:contentTypeDescription="새 문서를 만듭니다." ma:contentTypeScope="" ma:versionID="352c1b32c8d25416e98e0e2864619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809EE-0D41-4484-84DC-A1EB2B601055}"/>
</file>

<file path=customXml/itemProps2.xml><?xml version="1.0" encoding="utf-8"?>
<ds:datastoreItem xmlns:ds="http://schemas.openxmlformats.org/officeDocument/2006/customXml" ds:itemID="{DDD204AB-1176-47DD-945D-855E8D24D2C2}"/>
</file>

<file path=customXml/itemProps3.xml><?xml version="1.0" encoding="utf-8"?>
<ds:datastoreItem xmlns:ds="http://schemas.openxmlformats.org/officeDocument/2006/customXml" ds:itemID="{CB1E0E65-193A-4162-9AAD-E99D9F632B58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461</TotalTime>
  <Words>384</Words>
  <Application>Microsoft Office PowerPoint</Application>
  <PresentationFormat>와이드스크린</PresentationFormat>
  <Paragraphs>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Montserrat ExtraBold</vt:lpstr>
      <vt:lpstr>Montserrat SemiBold</vt:lpstr>
      <vt:lpstr>Noto Sans CJK KR Black</vt:lpstr>
      <vt:lpstr>Noto Sans CJK KR Bold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차혜돈</cp:lastModifiedBy>
  <cp:revision>31</cp:revision>
  <dcterms:created xsi:type="dcterms:W3CDTF">2021-09-12T01:12:44Z</dcterms:created>
  <dcterms:modified xsi:type="dcterms:W3CDTF">2021-12-30T08:00:16Z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