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70" r:id="rId3"/>
    <p:sldId id="271" r:id="rId4"/>
    <p:sldId id="272" r:id="rId5"/>
    <p:sldId id="266" r:id="rId6"/>
    <p:sldId id="273" r:id="rId7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6RdGWnlRUU4BL/9ZYL2qwr6o9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06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26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220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parking.seoul.go.k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927810" y="1098371"/>
            <a:ext cx="109491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기획배경 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8603" y="5045273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/>
          <p:nvPr/>
        </p:nvSpPr>
        <p:spPr>
          <a:xfrm>
            <a:off x="5317426" y="5007175"/>
            <a:ext cx="3978524" cy="354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장애인을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서울시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편의시설</a:t>
            </a:r>
            <a:r>
              <a:rPr lang="en-US" sz="1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1700" b="1" dirty="0"/>
              <a:t>관련 트렌드 분석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‘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장애인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‘ 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키워드에 대해 최근 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5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년간의 뉴스 분석을 통해 트렌드 파악</a:t>
            </a:r>
            <a:endParaRPr lang="en-US" altLang="ko-KR"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‘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복지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’ 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분야의 뉴스에 대해 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Top60 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키워드를 분석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워드 클라우드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ko-KR" altLang="en-US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소셜 빅데이터 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기반 보건복지 이슈 및 동향 분석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700" dirty="0" err="1">
                <a:solidFill>
                  <a:schemeClr val="dk1"/>
                </a:solidFill>
                <a:highlight>
                  <a:schemeClr val="lt1"/>
                </a:highlight>
              </a:rPr>
              <a:t>빅카인즈</a:t>
            </a:r>
            <a:r>
              <a:rPr lang="en-US" altLang="ko-KR" sz="1700" dirty="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</a:p>
          <a:p>
            <a:pPr marL="285750" marR="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서울</a:t>
            </a:r>
            <a:r>
              <a:rPr lang="en-US" altLang="ko-KR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‘ , ‘</a:t>
            </a:r>
            <a:r>
              <a:rPr lang="ko-KR" altLang="en-US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편의시설</a:t>
            </a:r>
            <a:r>
              <a:rPr lang="en-US" altLang="ko-KR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‘ </a:t>
            </a:r>
            <a:r>
              <a:rPr lang="ko-KR" altLang="en-US" sz="1700" dirty="0">
                <a:solidFill>
                  <a:schemeClr val="dk1"/>
                </a:solidFill>
                <a:highlight>
                  <a:schemeClr val="lt1"/>
                </a:highlight>
              </a:rPr>
              <a:t>와</a:t>
            </a:r>
            <a:r>
              <a:rPr lang="ko-KR" altLang="en-US" sz="17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관련된 키워드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927812" y="5302420"/>
            <a:ext cx="55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사회적 문제 및 현황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6868603" y="615896"/>
            <a:ext cx="63704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3144946" y="2639197"/>
            <a:ext cx="327736" cy="854061"/>
            <a:chOff x="4059346" y="2715397"/>
            <a:chExt cx="327736" cy="854061"/>
          </a:xfrm>
        </p:grpSpPr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4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1150" y="1206588"/>
            <a:ext cx="7990400" cy="79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B9DA98-E78E-49EF-AC5C-0A6EA56435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350" y="1392800"/>
            <a:ext cx="7620000" cy="7620000"/>
          </a:xfrm>
          <a:prstGeom prst="rect">
            <a:avLst/>
          </a:prstGeom>
        </p:spPr>
      </p:pic>
      <p:sp>
        <p:nvSpPr>
          <p:cNvPr id="15" name="Google Shape;259;g116e0694cf1_0_0">
            <a:extLst>
              <a:ext uri="{FF2B5EF4-FFF2-40B4-BE49-F238E27FC236}">
                <a16:creationId xmlns:a16="http://schemas.microsoft.com/office/drawing/2014/main" id="{0340E3E1-D9F0-4871-9FF0-174C8FB81651}"/>
              </a:ext>
            </a:extLst>
          </p:cNvPr>
          <p:cNvSpPr txBox="1"/>
          <p:nvPr/>
        </p:nvSpPr>
        <p:spPr>
          <a:xfrm>
            <a:off x="11876911" y="9307229"/>
            <a:ext cx="628691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2017~202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1 </a:t>
            </a:r>
            <a:r>
              <a:rPr lang="ko-KR" altLang="en-US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키워드</a:t>
            </a:r>
            <a:r>
              <a:rPr lang="en-US" altLang="ko-KR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:</a:t>
            </a:r>
            <a:r>
              <a:rPr lang="ko-KR" altLang="en-US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장애인 관련 뉴스에 대한 주제 </a:t>
            </a:r>
            <a:r>
              <a:rPr lang="en-US" altLang="ko-KR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(</a:t>
            </a:r>
            <a:r>
              <a:rPr lang="ko-KR" alt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워드클라우드</a:t>
            </a:r>
            <a:r>
              <a:rPr lang="en-US" altLang="ko-KR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)</a:t>
            </a:r>
            <a:endParaRPr sz="160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116e0694cf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1065" y="3338875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16e0694cf1_0_0"/>
          <p:cNvSpPr txBox="1"/>
          <p:nvPr/>
        </p:nvSpPr>
        <p:spPr>
          <a:xfrm>
            <a:off x="12658800" y="3295333"/>
            <a:ext cx="5333647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아침 출근시간대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(6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시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,7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시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 콜택시 이용률 증가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16e0694cf1_0_0"/>
          <p:cNvSpPr txBox="1"/>
          <p:nvPr/>
        </p:nvSpPr>
        <p:spPr>
          <a:xfrm>
            <a:off x="1186695" y="512725"/>
            <a:ext cx="617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000" b="1" dirty="0"/>
              <a:t>데이터분석 </a:t>
            </a:r>
            <a:r>
              <a:rPr lang="en-US" sz="3000" b="1" dirty="0"/>
              <a:t>| </a:t>
            </a:r>
            <a:r>
              <a:rPr lang="ko-KR" altLang="en-US" sz="3000" b="1" dirty="0"/>
              <a:t>시각화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6e0694cf1_0_0"/>
          <p:cNvSpPr txBox="1"/>
          <p:nvPr/>
        </p:nvSpPr>
        <p:spPr>
          <a:xfrm>
            <a:off x="1202145" y="1158025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콜택시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16e0694cf1_0_0"/>
          <p:cNvSpPr txBox="1"/>
          <p:nvPr/>
        </p:nvSpPr>
        <p:spPr>
          <a:xfrm>
            <a:off x="1475933" y="8622862"/>
            <a:ext cx="1101899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/>
              <a:t>&lt; </a:t>
            </a:r>
            <a:r>
              <a:rPr lang="en-US" sz="2500" dirty="0" err="1"/>
              <a:t>서울시</a:t>
            </a:r>
            <a:r>
              <a:rPr lang="ko-KR" altLang="en-US" sz="2500" dirty="0"/>
              <a:t> 시간대별 장애인 콜택시 이용 현황 </a:t>
            </a:r>
            <a:r>
              <a:rPr lang="en-US" altLang="ko-KR" sz="2500" dirty="0"/>
              <a:t>(2021.01.04 ~ 2022.01.02</a:t>
            </a:r>
            <a:r>
              <a:rPr lang="en-US" sz="2500" dirty="0"/>
              <a:t>&gt;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16e0694cf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F68030-CF10-459D-9C9E-2AE730305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12" y="2235686"/>
            <a:ext cx="11792712" cy="6263528"/>
          </a:xfrm>
          <a:prstGeom prst="rect">
            <a:avLst/>
          </a:prstGeom>
        </p:spPr>
      </p:pic>
      <p:pic>
        <p:nvPicPr>
          <p:cNvPr id="16" name="Google Shape;258;g116e0694cf1_0_0">
            <a:extLst>
              <a:ext uri="{FF2B5EF4-FFF2-40B4-BE49-F238E27FC236}">
                <a16:creationId xmlns:a16="http://schemas.microsoft.com/office/drawing/2014/main" id="{4BD1B365-2ACA-4BC8-81C6-C8D805F2DB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1065" y="4229857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59;g116e0694cf1_0_0">
            <a:extLst>
              <a:ext uri="{FF2B5EF4-FFF2-40B4-BE49-F238E27FC236}">
                <a16:creationId xmlns:a16="http://schemas.microsoft.com/office/drawing/2014/main" id="{05061121-6BA3-41E3-BA2A-17B1B62E5AC7}"/>
              </a:ext>
            </a:extLst>
          </p:cNvPr>
          <p:cNvSpPr txBox="1"/>
          <p:nvPr/>
        </p:nvSpPr>
        <p:spPr>
          <a:xfrm>
            <a:off x="12658800" y="4186315"/>
            <a:ext cx="5629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점심시간대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(11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시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~14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시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에 이용률이 가장 높음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258;g116e0694cf1_0_0">
            <a:extLst>
              <a:ext uri="{FF2B5EF4-FFF2-40B4-BE49-F238E27FC236}">
                <a16:creationId xmlns:a16="http://schemas.microsoft.com/office/drawing/2014/main" id="{26057EFA-1DDC-4961-A317-B0EF623CFD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1065" y="5161364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59;g116e0694cf1_0_0">
            <a:extLst>
              <a:ext uri="{FF2B5EF4-FFF2-40B4-BE49-F238E27FC236}">
                <a16:creationId xmlns:a16="http://schemas.microsoft.com/office/drawing/2014/main" id="{0A35F723-E1F7-4257-8611-31EE9562B56A}"/>
              </a:ext>
            </a:extLst>
          </p:cNvPr>
          <p:cNvSpPr txBox="1"/>
          <p:nvPr/>
        </p:nvSpPr>
        <p:spPr>
          <a:xfrm>
            <a:off x="12658800" y="5117822"/>
            <a:ext cx="533364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밤 시간대까지 지속적으로 감소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시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~05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시까지는 이용률이 거의 없음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59;g116e0694cf1_0_0">
            <a:extLst>
              <a:ext uri="{FF2B5EF4-FFF2-40B4-BE49-F238E27FC236}">
                <a16:creationId xmlns:a16="http://schemas.microsoft.com/office/drawing/2014/main" id="{4C76A198-ECF8-4553-BA9B-3C33F02A5C8D}"/>
              </a:ext>
            </a:extLst>
          </p:cNvPr>
          <p:cNvSpPr txBox="1"/>
          <p:nvPr/>
        </p:nvSpPr>
        <p:spPr>
          <a:xfrm>
            <a:off x="6997418" y="9175330"/>
            <a:ext cx="53336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서울특별시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_IoT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도시데이터 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장애인콜택시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관리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.csv</a:t>
            </a:r>
            <a:endParaRPr sz="160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73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6e0694cf1_0_0"/>
          <p:cNvSpPr txBox="1"/>
          <p:nvPr/>
        </p:nvSpPr>
        <p:spPr>
          <a:xfrm>
            <a:off x="1186695" y="512725"/>
            <a:ext cx="617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000" b="1" dirty="0"/>
              <a:t>데이터분석 </a:t>
            </a:r>
            <a:r>
              <a:rPr lang="en-US" sz="3000" b="1" dirty="0"/>
              <a:t>| </a:t>
            </a:r>
            <a:r>
              <a:rPr lang="ko-KR" altLang="en-US" sz="3000" b="1" dirty="0"/>
              <a:t>시각화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6e0694cf1_0_0"/>
          <p:cNvSpPr txBox="1"/>
          <p:nvPr/>
        </p:nvSpPr>
        <p:spPr>
          <a:xfrm>
            <a:off x="1202145" y="1158025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콜택시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16e0694cf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0F8961-1E5C-4EEF-9756-625D870C1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42" y="2333747"/>
            <a:ext cx="12042723" cy="6318215"/>
          </a:xfrm>
          <a:prstGeom prst="rect">
            <a:avLst/>
          </a:prstGeom>
        </p:spPr>
      </p:pic>
      <p:pic>
        <p:nvPicPr>
          <p:cNvPr id="12" name="Google Shape;258;g116e0694cf1_0_0">
            <a:extLst>
              <a:ext uri="{FF2B5EF4-FFF2-40B4-BE49-F238E27FC236}">
                <a16:creationId xmlns:a16="http://schemas.microsoft.com/office/drawing/2014/main" id="{7E9BD5CB-739F-4251-A35E-2FC79A71FC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31065" y="3338875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59;g116e0694cf1_0_0">
            <a:extLst>
              <a:ext uri="{FF2B5EF4-FFF2-40B4-BE49-F238E27FC236}">
                <a16:creationId xmlns:a16="http://schemas.microsoft.com/office/drawing/2014/main" id="{5871528F-E931-44F2-9E87-7BB80D98D602}"/>
              </a:ext>
            </a:extLst>
          </p:cNvPr>
          <p:cNvSpPr txBox="1"/>
          <p:nvPr/>
        </p:nvSpPr>
        <p:spPr>
          <a:xfrm>
            <a:off x="12658800" y="3295333"/>
            <a:ext cx="5333647" cy="84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월요일날 콜택시 이용률이 가장 많음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67;g116e0694cf1_0_0">
            <a:extLst>
              <a:ext uri="{FF2B5EF4-FFF2-40B4-BE49-F238E27FC236}">
                <a16:creationId xmlns:a16="http://schemas.microsoft.com/office/drawing/2014/main" id="{9EBFC86B-269F-43DA-8303-1965EE20D74C}"/>
              </a:ext>
            </a:extLst>
          </p:cNvPr>
          <p:cNvSpPr txBox="1"/>
          <p:nvPr/>
        </p:nvSpPr>
        <p:spPr>
          <a:xfrm>
            <a:off x="1475933" y="8622862"/>
            <a:ext cx="1101899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/>
              <a:t>&lt; </a:t>
            </a:r>
            <a:r>
              <a:rPr lang="en-US" sz="2500" dirty="0" err="1"/>
              <a:t>서울시</a:t>
            </a:r>
            <a:r>
              <a:rPr lang="ko-KR" altLang="en-US" sz="2500" dirty="0"/>
              <a:t> </a:t>
            </a:r>
            <a:r>
              <a:rPr lang="ko-KR" altLang="en-US" sz="2500" dirty="0" err="1"/>
              <a:t>요일별</a:t>
            </a:r>
            <a:r>
              <a:rPr lang="ko-KR" altLang="en-US" sz="2500" dirty="0"/>
              <a:t> 장애인 콜택시 이용 현황 </a:t>
            </a:r>
            <a:r>
              <a:rPr lang="en-US" altLang="ko-KR" sz="2500" dirty="0"/>
              <a:t>(2021.01.04 ~ 2022.01.02</a:t>
            </a:r>
            <a:r>
              <a:rPr lang="en-US" sz="2500" dirty="0"/>
              <a:t>&gt;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258;g116e0694cf1_0_0">
            <a:extLst>
              <a:ext uri="{FF2B5EF4-FFF2-40B4-BE49-F238E27FC236}">
                <a16:creationId xmlns:a16="http://schemas.microsoft.com/office/drawing/2014/main" id="{D0777135-897E-413C-ACBB-1511403F8F8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31065" y="4228762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59;g116e0694cf1_0_0">
            <a:extLst>
              <a:ext uri="{FF2B5EF4-FFF2-40B4-BE49-F238E27FC236}">
                <a16:creationId xmlns:a16="http://schemas.microsoft.com/office/drawing/2014/main" id="{D3DC0000-C1E4-4C4B-8AB9-57AF4F8E4682}"/>
              </a:ext>
            </a:extLst>
          </p:cNvPr>
          <p:cNvSpPr txBox="1"/>
          <p:nvPr/>
        </p:nvSpPr>
        <p:spPr>
          <a:xfrm>
            <a:off x="12658800" y="4185220"/>
            <a:ext cx="5333647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평일날의 콜택시 이용률이 주말 대비 약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1.5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배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58;g116e0694cf1_0_0">
            <a:extLst>
              <a:ext uri="{FF2B5EF4-FFF2-40B4-BE49-F238E27FC236}">
                <a16:creationId xmlns:a16="http://schemas.microsoft.com/office/drawing/2014/main" id="{22E20479-ADA9-43F8-B2F0-CE1D896A119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38276" y="5156843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59;g116e0694cf1_0_0">
            <a:extLst>
              <a:ext uri="{FF2B5EF4-FFF2-40B4-BE49-F238E27FC236}">
                <a16:creationId xmlns:a16="http://schemas.microsoft.com/office/drawing/2014/main" id="{00566BF2-40FE-45FE-AE6B-CE360C9F68EB}"/>
              </a:ext>
            </a:extLst>
          </p:cNvPr>
          <p:cNvSpPr txBox="1"/>
          <p:nvPr/>
        </p:nvSpPr>
        <p:spPr>
          <a:xfrm>
            <a:off x="12666011" y="5113301"/>
            <a:ext cx="544188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점심 시간대의 이용률이 가장 많음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점심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아침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저녁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심야 시간대 순서로 이용률 ↑</a:t>
            </a:r>
            <a:endParaRPr lang="en-US" altLang="ko-KR" sz="20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59;g116e0694cf1_0_0">
            <a:extLst>
              <a:ext uri="{FF2B5EF4-FFF2-40B4-BE49-F238E27FC236}">
                <a16:creationId xmlns:a16="http://schemas.microsoft.com/office/drawing/2014/main" id="{95F22D35-3309-4587-B90C-741B6DDFC9ED}"/>
              </a:ext>
            </a:extLst>
          </p:cNvPr>
          <p:cNvSpPr txBox="1"/>
          <p:nvPr/>
        </p:nvSpPr>
        <p:spPr>
          <a:xfrm>
            <a:off x="6997418" y="9175330"/>
            <a:ext cx="53336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서울특별시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_IoT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도시데이터 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장애인콜택시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관리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.csv</a:t>
            </a:r>
            <a:endParaRPr sz="160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385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6e0694cf1_0_0"/>
          <p:cNvSpPr txBox="1"/>
          <p:nvPr/>
        </p:nvSpPr>
        <p:spPr>
          <a:xfrm>
            <a:off x="1186695" y="512725"/>
            <a:ext cx="617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000" b="1" dirty="0"/>
              <a:t>데이터분석 </a:t>
            </a:r>
            <a:r>
              <a:rPr lang="en-US" sz="3000" b="1" dirty="0"/>
              <a:t>| </a:t>
            </a:r>
            <a:r>
              <a:rPr lang="ko-KR" altLang="en-US" sz="3000" b="1" dirty="0"/>
              <a:t>시각화</a:t>
            </a:r>
            <a:endParaRPr sz="3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6e0694cf1_0_0"/>
          <p:cNvSpPr txBox="1"/>
          <p:nvPr/>
        </p:nvSpPr>
        <p:spPr>
          <a:xfrm>
            <a:off x="1202145" y="1158025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주차장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16e0694cf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67;g116e0694cf1_0_0">
            <a:extLst>
              <a:ext uri="{FF2B5EF4-FFF2-40B4-BE49-F238E27FC236}">
                <a16:creationId xmlns:a16="http://schemas.microsoft.com/office/drawing/2014/main" id="{9EBFC86B-269F-43DA-8303-1965EE20D74C}"/>
              </a:ext>
            </a:extLst>
          </p:cNvPr>
          <p:cNvSpPr txBox="1"/>
          <p:nvPr/>
        </p:nvSpPr>
        <p:spPr>
          <a:xfrm>
            <a:off x="1175704" y="9387355"/>
            <a:ext cx="1101899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/>
              <a:t>&lt; </a:t>
            </a:r>
            <a:r>
              <a:rPr lang="en-US" sz="2500" dirty="0" err="1"/>
              <a:t>서울시</a:t>
            </a:r>
            <a:r>
              <a:rPr lang="ko-KR" altLang="en-US" sz="2500" dirty="0"/>
              <a:t> 각 구별 공영주차장에 대한 장애인 </a:t>
            </a:r>
            <a:r>
              <a:rPr lang="ko-KR" altLang="en-US" sz="2500" dirty="0" err="1"/>
              <a:t>주차칸</a:t>
            </a:r>
            <a:r>
              <a:rPr lang="ko-KR" altLang="en-US" sz="2500" dirty="0"/>
              <a:t> 여부</a:t>
            </a:r>
            <a:r>
              <a:rPr lang="en-US" altLang="ko-KR" sz="2500" dirty="0"/>
              <a:t>(</a:t>
            </a:r>
            <a:r>
              <a:rPr lang="ko-KR" altLang="en-US" sz="2500" dirty="0" err="1"/>
              <a:t>트리맵</a:t>
            </a:r>
            <a:r>
              <a:rPr lang="en-US" altLang="ko-KR" sz="2500" dirty="0"/>
              <a:t>) &gt;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B70E71-FECB-4E08-A316-BD162AECD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105" y="1908900"/>
            <a:ext cx="12374767" cy="7443087"/>
          </a:xfrm>
          <a:prstGeom prst="rect">
            <a:avLst/>
          </a:prstGeom>
        </p:spPr>
      </p:pic>
      <p:pic>
        <p:nvPicPr>
          <p:cNvPr id="12" name="Google Shape;258;g116e0694cf1_0_0">
            <a:extLst>
              <a:ext uri="{FF2B5EF4-FFF2-40B4-BE49-F238E27FC236}">
                <a16:creationId xmlns:a16="http://schemas.microsoft.com/office/drawing/2014/main" id="{7E9BD5CB-739F-4251-A35E-2FC79A71FCC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11174" y="5259780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59;g116e0694cf1_0_0">
            <a:extLst>
              <a:ext uri="{FF2B5EF4-FFF2-40B4-BE49-F238E27FC236}">
                <a16:creationId xmlns:a16="http://schemas.microsoft.com/office/drawing/2014/main" id="{5871528F-E931-44F2-9E87-7BB80D98D602}"/>
              </a:ext>
            </a:extLst>
          </p:cNvPr>
          <p:cNvSpPr txBox="1"/>
          <p:nvPr/>
        </p:nvSpPr>
        <p:spPr>
          <a:xfrm>
            <a:off x="12838909" y="5216238"/>
            <a:ext cx="533364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강남구</a:t>
            </a:r>
            <a:endParaRPr lang="en-US" altLang="ko-KR" sz="2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altLang="ko-KR" sz="2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가장 많은 공영주차장과 장애인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</a:rPr>
              <a:t>주차칸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 보유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58;g116e0694cf1_0_0">
            <a:extLst>
              <a:ext uri="{FF2B5EF4-FFF2-40B4-BE49-F238E27FC236}">
                <a16:creationId xmlns:a16="http://schemas.microsoft.com/office/drawing/2014/main" id="{22E20479-ADA9-43F8-B2F0-CE1D896A119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18385" y="6731379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59;g116e0694cf1_0_0">
            <a:extLst>
              <a:ext uri="{FF2B5EF4-FFF2-40B4-BE49-F238E27FC236}">
                <a16:creationId xmlns:a16="http://schemas.microsoft.com/office/drawing/2014/main" id="{00566BF2-40FE-45FE-AE6B-CE360C9F68EB}"/>
              </a:ext>
            </a:extLst>
          </p:cNvPr>
          <p:cNvSpPr txBox="1"/>
          <p:nvPr/>
        </p:nvSpPr>
        <p:spPr>
          <a:xfrm>
            <a:off x="12846120" y="6687837"/>
            <a:ext cx="544188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동작구</a:t>
            </a:r>
            <a:endParaRPr lang="en-US" altLang="ko-KR" sz="2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주차 가능 비율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40% 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불가능 비율 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60%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58;g116e0694cf1_0_0">
            <a:extLst>
              <a:ext uri="{FF2B5EF4-FFF2-40B4-BE49-F238E27FC236}">
                <a16:creationId xmlns:a16="http://schemas.microsoft.com/office/drawing/2014/main" id="{9A424870-378F-48EC-B278-8E69289DC57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11174" y="3389496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59;g116e0694cf1_0_0">
            <a:extLst>
              <a:ext uri="{FF2B5EF4-FFF2-40B4-BE49-F238E27FC236}">
                <a16:creationId xmlns:a16="http://schemas.microsoft.com/office/drawing/2014/main" id="{EC8A4A99-30B2-4FAA-BA2E-051D0A4CFBCF}"/>
              </a:ext>
            </a:extLst>
          </p:cNvPr>
          <p:cNvSpPr txBox="1"/>
          <p:nvPr/>
        </p:nvSpPr>
        <p:spPr>
          <a:xfrm>
            <a:off x="12838909" y="3345954"/>
            <a:ext cx="544188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장애인 </a:t>
            </a:r>
            <a:r>
              <a:rPr lang="ko-KR" altLang="en-US" sz="2000" b="1" dirty="0" err="1">
                <a:solidFill>
                  <a:schemeClr val="dk1"/>
                </a:solidFill>
                <a:highlight>
                  <a:srgbClr val="FFFFFF"/>
                </a:highlight>
              </a:rPr>
              <a:t>주차칸</a:t>
            </a:r>
            <a:r>
              <a:rPr lang="ko-KR" altLang="en-US" sz="2000" b="1" dirty="0">
                <a:solidFill>
                  <a:schemeClr val="dk1"/>
                </a:solidFill>
                <a:highlight>
                  <a:srgbClr val="FFFFFF"/>
                </a:highlight>
              </a:rPr>
              <a:t> 여부 분석 기준</a:t>
            </a:r>
            <a:endParaRPr lang="en-US" altLang="ko-KR" sz="20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  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노외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주차장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lang="en-US" altLang="ko-KR" sz="20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Tx/>
              <a:buChar char="-"/>
            </a:pPr>
            <a:r>
              <a:rPr lang="ko-KR" altLang="en-US" sz="20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노상 주차장 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00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ko-KR" altLang="en-US" sz="200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lang="en-US" altLang="ko-KR" sz="20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Tx/>
              <a:buChar char="-"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부설 주차장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59;g116e0694cf1_0_0">
            <a:extLst>
              <a:ext uri="{FF2B5EF4-FFF2-40B4-BE49-F238E27FC236}">
                <a16:creationId xmlns:a16="http://schemas.microsoft.com/office/drawing/2014/main" id="{B435CC0A-CE2D-4227-B182-82D887AB809D}"/>
              </a:ext>
            </a:extLst>
          </p:cNvPr>
          <p:cNvSpPr txBox="1"/>
          <p:nvPr/>
        </p:nvSpPr>
        <p:spPr>
          <a:xfrm>
            <a:off x="7177527" y="9894647"/>
            <a:ext cx="533364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hlinkClick r:id="rId7"/>
              </a:rPr>
              <a:t>http://parking.seoul.go.kr/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*</a:t>
            </a:r>
            <a:r>
              <a:rPr lang="ko-KR" altLang="en-US" sz="16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크롤링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데이터</a:t>
            </a:r>
            <a:endParaRPr lang="en-US" altLang="ko-KR" sz="160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4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6e0694cf1_0_0"/>
          <p:cNvSpPr txBox="1"/>
          <p:nvPr/>
        </p:nvSpPr>
        <p:spPr>
          <a:xfrm>
            <a:off x="1186695" y="512725"/>
            <a:ext cx="617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/>
              <a:t>향후 개선사항 | 기대효과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6e0694cf1_0_0"/>
          <p:cNvSpPr txBox="1"/>
          <p:nvPr/>
        </p:nvSpPr>
        <p:spPr>
          <a:xfrm>
            <a:off x="1202145" y="1158025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콜택시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16e0694cf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AC4CC4-98E1-4DD2-B2EE-CE6FBB676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25" y="2264943"/>
            <a:ext cx="9070561" cy="48176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F7A40A-AB03-49AB-A443-F57AAD781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8580" y="2264943"/>
            <a:ext cx="9182684" cy="4817695"/>
          </a:xfrm>
          <a:prstGeom prst="rect">
            <a:avLst/>
          </a:prstGeom>
        </p:spPr>
      </p:pic>
      <p:pic>
        <p:nvPicPr>
          <p:cNvPr id="17" name="Google Shape;258;g116e0694cf1_0_0">
            <a:extLst>
              <a:ext uri="{FF2B5EF4-FFF2-40B4-BE49-F238E27FC236}">
                <a16:creationId xmlns:a16="http://schemas.microsoft.com/office/drawing/2014/main" id="{7E61F7A0-7A59-48A9-AD3C-34277DF5AC3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4024" y="7517054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259;g116e0694cf1_0_0">
            <a:extLst>
              <a:ext uri="{FF2B5EF4-FFF2-40B4-BE49-F238E27FC236}">
                <a16:creationId xmlns:a16="http://schemas.microsoft.com/office/drawing/2014/main" id="{7C69A795-E051-4E39-9133-F8EF66A96BA8}"/>
              </a:ext>
            </a:extLst>
          </p:cNvPr>
          <p:cNvSpPr txBox="1"/>
          <p:nvPr/>
        </p:nvSpPr>
        <p:spPr>
          <a:xfrm>
            <a:off x="1281759" y="7473512"/>
            <a:ext cx="1240653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이용 횟수가 평균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(2,568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회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보다 많은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06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시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~16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시에 보다 많은 장애인 콜택시를 배치하여 수요를 충족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58;g116e0694cf1_0_0">
            <a:extLst>
              <a:ext uri="{FF2B5EF4-FFF2-40B4-BE49-F238E27FC236}">
                <a16:creationId xmlns:a16="http://schemas.microsoft.com/office/drawing/2014/main" id="{B8718F92-F8FD-450E-A5C7-37A065EB195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4024" y="8194122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59;g116e0694cf1_0_0">
            <a:extLst>
              <a:ext uri="{FF2B5EF4-FFF2-40B4-BE49-F238E27FC236}">
                <a16:creationId xmlns:a16="http://schemas.microsoft.com/office/drawing/2014/main" id="{87F48ABB-6890-46D1-9D6A-B2305F14B909}"/>
              </a:ext>
            </a:extLst>
          </p:cNvPr>
          <p:cNvSpPr txBox="1"/>
          <p:nvPr/>
        </p:nvSpPr>
        <p:spPr>
          <a:xfrm>
            <a:off x="1281759" y="8150580"/>
            <a:ext cx="124065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주말보다 이용 횟수가 많은 평일 아침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/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점심 시간대에 장애인 콜택시를 배치하여 수요를 충족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58;g116e0694cf1_0_0">
            <a:extLst>
              <a:ext uri="{FF2B5EF4-FFF2-40B4-BE49-F238E27FC236}">
                <a16:creationId xmlns:a16="http://schemas.microsoft.com/office/drawing/2014/main" id="{5536C92A-52D4-4EF8-8738-E5891DB6C5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4024" y="8914732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59;g116e0694cf1_0_0">
            <a:extLst>
              <a:ext uri="{FF2B5EF4-FFF2-40B4-BE49-F238E27FC236}">
                <a16:creationId xmlns:a16="http://schemas.microsoft.com/office/drawing/2014/main" id="{3431609E-1D0F-46BB-B50A-555D279A2CAB}"/>
              </a:ext>
            </a:extLst>
          </p:cNvPr>
          <p:cNvSpPr txBox="1"/>
          <p:nvPr/>
        </p:nvSpPr>
        <p:spPr>
          <a:xfrm>
            <a:off x="1281758" y="8871190"/>
            <a:ext cx="140552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장애인 수요 예측 시스템을 도입하여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요일 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/ 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Calibri"/>
              </a:rPr>
              <a:t>시간대별 수요를 보다 정확하게 예측해 업무의 효율성이 향상될 것으로 사료됨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75;g1148855853d_0_4">
            <a:extLst>
              <a:ext uri="{FF2B5EF4-FFF2-40B4-BE49-F238E27FC236}">
                <a16:creationId xmlns:a16="http://schemas.microsoft.com/office/drawing/2014/main" id="{C15F9485-93CC-45B7-8B6C-AAA8C549D7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539" y="2272145"/>
            <a:ext cx="10141527" cy="619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73111BD-111E-4267-A4CA-DB72EF3F2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27" y="2505892"/>
            <a:ext cx="9516018" cy="5723627"/>
          </a:xfrm>
          <a:prstGeom prst="rect">
            <a:avLst/>
          </a:prstGeom>
        </p:spPr>
      </p:pic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116e0694cf1_0_0"/>
          <p:cNvSpPr txBox="1"/>
          <p:nvPr/>
        </p:nvSpPr>
        <p:spPr>
          <a:xfrm>
            <a:off x="1186695" y="512725"/>
            <a:ext cx="617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000" b="1"/>
              <a:t>향후 개선사항 | 기대효과</a:t>
            </a:r>
            <a:endParaRPr sz="3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6e0694cf1_0_0"/>
          <p:cNvSpPr txBox="1"/>
          <p:nvPr/>
        </p:nvSpPr>
        <p:spPr>
          <a:xfrm>
            <a:off x="1202145" y="1158025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주차장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77;g1148855853d_0_4">
            <a:extLst>
              <a:ext uri="{FF2B5EF4-FFF2-40B4-BE49-F238E27FC236}">
                <a16:creationId xmlns:a16="http://schemas.microsoft.com/office/drawing/2014/main" id="{B030C65F-002B-4F05-88AD-E1201D773A20}"/>
              </a:ext>
            </a:extLst>
          </p:cNvPr>
          <p:cNvGrpSpPr/>
          <p:nvPr/>
        </p:nvGrpSpPr>
        <p:grpSpPr>
          <a:xfrm>
            <a:off x="10553044" y="2815069"/>
            <a:ext cx="327736" cy="1539861"/>
            <a:chOff x="9542857" y="5900686"/>
            <a:chExt cx="327736" cy="1539861"/>
          </a:xfrm>
        </p:grpSpPr>
        <p:pic>
          <p:nvPicPr>
            <p:cNvPr id="26" name="Google Shape;278;g1148855853d_0_4">
              <a:extLst>
                <a:ext uri="{FF2B5EF4-FFF2-40B4-BE49-F238E27FC236}">
                  <a16:creationId xmlns:a16="http://schemas.microsoft.com/office/drawing/2014/main" id="{172CB96E-7865-4897-A63D-56393C7B24F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42857" y="590068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9;g1148855853d_0_4">
              <a:extLst>
                <a:ext uri="{FF2B5EF4-FFF2-40B4-BE49-F238E27FC236}">
                  <a16:creationId xmlns:a16="http://schemas.microsoft.com/office/drawing/2014/main" id="{F0F68812-F5EE-4EBA-828C-7E346F04204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42858" y="7112812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0;g1148855853d_0_4">
            <a:extLst>
              <a:ext uri="{FF2B5EF4-FFF2-40B4-BE49-F238E27FC236}">
                <a16:creationId xmlns:a16="http://schemas.microsoft.com/office/drawing/2014/main" id="{2FE00F61-9B64-404B-B7E0-6B6B5538FD10}"/>
              </a:ext>
            </a:extLst>
          </p:cNvPr>
          <p:cNvSpPr txBox="1"/>
          <p:nvPr/>
        </p:nvSpPr>
        <p:spPr>
          <a:xfrm>
            <a:off x="10880779" y="2757877"/>
            <a:ext cx="78285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법령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주차장법 시행규칙 에 따라 공영주차장에 법령 적용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민영주차장을 제외하고 공영주차장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</a:rPr>
              <a:t>노외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노상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부설</a:t>
            </a:r>
            <a:r>
              <a:rPr lang="en-US" altLang="ko-KR" sz="20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에 대해 적용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altLang="ko-KR"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동작구를 제외한 모든 구에서 장애인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주차칸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비율이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50% ↑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동작구 내 장애인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</a:rPr>
              <a:t>주차칸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 추가 증설이 필요할 것으로 사료됨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281;g1148855853d_0_4">
            <a:extLst>
              <a:ext uri="{FF2B5EF4-FFF2-40B4-BE49-F238E27FC236}">
                <a16:creationId xmlns:a16="http://schemas.microsoft.com/office/drawing/2014/main" id="{93CD0FE9-795E-459A-93CC-F18AC4100CF3}"/>
              </a:ext>
            </a:extLst>
          </p:cNvPr>
          <p:cNvGrpSpPr/>
          <p:nvPr/>
        </p:nvGrpSpPr>
        <p:grpSpPr>
          <a:xfrm>
            <a:off x="10553044" y="6208369"/>
            <a:ext cx="327736" cy="1539861"/>
            <a:chOff x="9542857" y="5900686"/>
            <a:chExt cx="327736" cy="1539861"/>
          </a:xfrm>
        </p:grpSpPr>
        <p:pic>
          <p:nvPicPr>
            <p:cNvPr id="30" name="Google Shape;282;g1148855853d_0_4">
              <a:extLst>
                <a:ext uri="{FF2B5EF4-FFF2-40B4-BE49-F238E27FC236}">
                  <a16:creationId xmlns:a16="http://schemas.microsoft.com/office/drawing/2014/main" id="{F0E4418D-70F8-41DB-9303-9A23CDB3B32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42857" y="590068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283;g1148855853d_0_4">
              <a:extLst>
                <a:ext uri="{FF2B5EF4-FFF2-40B4-BE49-F238E27FC236}">
                  <a16:creationId xmlns:a16="http://schemas.microsoft.com/office/drawing/2014/main" id="{8EA5E940-1A12-4F1C-B151-A97F41EF60D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542858" y="7112812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284;g1148855853d_0_4">
            <a:extLst>
              <a:ext uri="{FF2B5EF4-FFF2-40B4-BE49-F238E27FC236}">
                <a16:creationId xmlns:a16="http://schemas.microsoft.com/office/drawing/2014/main" id="{2AA4CCCF-C651-4C8B-9448-B361A72430B8}"/>
              </a:ext>
            </a:extLst>
          </p:cNvPr>
          <p:cNvSpPr txBox="1"/>
          <p:nvPr/>
        </p:nvSpPr>
        <p:spPr>
          <a:xfrm>
            <a:off x="10880779" y="6158631"/>
            <a:ext cx="782850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장애인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주차칸에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대한 엄격한 조례 적용 필요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민영주차장에 대해서도 최소한의 장애인 </a:t>
            </a:r>
            <a:r>
              <a:rPr lang="ko-KR" altLang="en-US" sz="2000" dirty="0" err="1">
                <a:solidFill>
                  <a:schemeClr val="dk1"/>
                </a:solidFill>
                <a:highlight>
                  <a:srgbClr val="FFFFFF"/>
                </a:highlight>
              </a:rPr>
              <a:t>주차칸</a:t>
            </a:r>
            <a:r>
              <a:rPr lang="ko-KR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 법령 필요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각 주차장에 대해 정확한 장애인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주차칸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개수 파악 어려움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장애인 </a:t>
            </a:r>
            <a:r>
              <a:rPr lang="ko-KR" altLang="en-US" sz="20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주차칸에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IoT 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센서를 장착하여 실시간 관리 필요</a:t>
            </a:r>
            <a:endParaRPr lang="en-US" altLang="ko-KR"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주차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교통</a:t>
            </a:r>
            <a:r>
              <a:rPr lang="en-US" altLang="ko-KR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에 대한 효율적인 관리로 인한 편의시설 개선효과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13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429</Words>
  <Application>Microsoft Office PowerPoint</Application>
  <PresentationFormat>사용자 지정</PresentationFormat>
  <Paragraphs>70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558</cp:lastModifiedBy>
  <cp:revision>49</cp:revision>
  <dcterms:created xsi:type="dcterms:W3CDTF">2022-02-18T23:00:57Z</dcterms:created>
  <dcterms:modified xsi:type="dcterms:W3CDTF">2022-02-23T08:47:56Z</dcterms:modified>
</cp:coreProperties>
</file>