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69" r:id="rId3"/>
    <p:sldId id="262" r:id="rId4"/>
    <p:sldId id="270" r:id="rId5"/>
    <p:sldId id="261" r:id="rId6"/>
    <p:sldId id="271" r:id="rId7"/>
    <p:sldId id="272" r:id="rId8"/>
    <p:sldId id="263" r:id="rId9"/>
    <p:sldId id="265" r:id="rId10"/>
  </p:sldIdLst>
  <p:sldSz cx="18288000" cy="10287000"/>
  <p:notesSz cx="10287000" cy="1828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tEUdSrGeG/E5jUilvbnsfzUe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BB6"/>
    <a:srgbClr val="55A6D8"/>
    <a:srgbClr val="FF0000"/>
    <a:srgbClr val="FE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>
      <p:cViewPr>
        <p:scale>
          <a:sx n="66" d="100"/>
          <a:sy n="66" d="100"/>
        </p:scale>
        <p:origin x="101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14825" y="1371600"/>
            <a:ext cx="6858325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5d0871472_0_8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115d0871472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79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5d0871472_0_3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g115d087147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77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976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5d0871472_0_105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15d087147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2105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d0871472_0_13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115d087147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d0871472_0_48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15d087147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�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�"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�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�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�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�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�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�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�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�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/>
        </p:nvSpPr>
        <p:spPr>
          <a:xfrm>
            <a:off x="927810" y="1250768"/>
            <a:ext cx="677927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기획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배경</a:t>
            </a:r>
            <a:r>
              <a:rPr lang="en-US" sz="8200" i="0" u="none" strike="noStrike" cap="none" spc="3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en-US" sz="8200" i="0" u="none" strike="noStrike" cap="none" spc="3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  <a:endParaRPr sz="1800" i="0" u="none" strike="noStrike" cap="none" spc="3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938603" y="5197670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4"/>
          <p:cNvSpPr txBox="1"/>
          <p:nvPr/>
        </p:nvSpPr>
        <p:spPr>
          <a:xfrm>
            <a:off x="927811" y="5506233"/>
            <a:ext cx="55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01.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사회적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문제</a:t>
            </a:r>
            <a:r>
              <a:rPr lang="en-US" sz="2300" dirty="0">
                <a:solidFill>
                  <a:schemeClr val="dk1"/>
                </a:solidFill>
                <a:highlight>
                  <a:schemeClr val="lt1"/>
                </a:highlight>
              </a:rPr>
              <a:t> 및 </a:t>
            </a:r>
            <a:r>
              <a:rPr lang="en-US" sz="2300" dirty="0" err="1">
                <a:solidFill>
                  <a:schemeClr val="dk1"/>
                </a:solidFill>
                <a:highlight>
                  <a:schemeClr val="lt1"/>
                </a:highlight>
              </a:rPr>
              <a:t>현황</a:t>
            </a:r>
            <a:endParaRPr sz="23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927812" y="6038539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02.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장애인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관련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-US" sz="2300" dirty="0" err="1">
                <a:solidFill>
                  <a:schemeClr val="dk1"/>
                </a:solidFill>
                <a:highlight>
                  <a:srgbClr val="FFFFFF"/>
                </a:highlight>
              </a:rPr>
              <a:t>법률</a:t>
            </a:r>
            <a:r>
              <a:rPr 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 /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권고사항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6868603" y="615896"/>
            <a:ext cx="63704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4"/>
          <p:cNvGrpSpPr/>
          <p:nvPr/>
        </p:nvGrpSpPr>
        <p:grpSpPr>
          <a:xfrm>
            <a:off x="6624682" y="2806996"/>
            <a:ext cx="327736" cy="854061"/>
            <a:chOff x="4059346" y="2715397"/>
            <a:chExt cx="327736" cy="854061"/>
          </a:xfrm>
        </p:grpSpPr>
        <p:pic>
          <p:nvPicPr>
            <p:cNvPr id="161" name="Google Shape;16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4"/>
          <p:cNvSpPr txBox="1"/>
          <p:nvPr/>
        </p:nvSpPr>
        <p:spPr>
          <a:xfrm>
            <a:off x="10390643" y="4571429"/>
            <a:ext cx="6171429" cy="41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4800" y="1206588"/>
            <a:ext cx="9546750" cy="799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8;p4">
            <a:extLst>
              <a:ext uri="{FF2B5EF4-FFF2-40B4-BE49-F238E27FC236}">
                <a16:creationId xmlns:a16="http://schemas.microsoft.com/office/drawing/2014/main" id="{1866599E-8CA7-4A45-8788-AE98FF057189}"/>
              </a:ext>
            </a:extLst>
          </p:cNvPr>
          <p:cNvSpPr txBox="1"/>
          <p:nvPr/>
        </p:nvSpPr>
        <p:spPr>
          <a:xfrm>
            <a:off x="927812" y="6570680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03.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분석 흐름 및 주요 내용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4" name="Google Shape;158;p4">
            <a:extLst>
              <a:ext uri="{FF2B5EF4-FFF2-40B4-BE49-F238E27FC236}">
                <a16:creationId xmlns:a16="http://schemas.microsoft.com/office/drawing/2014/main" id="{3F3324EB-791E-4883-9A17-5CA85F821255}"/>
              </a:ext>
            </a:extLst>
          </p:cNvPr>
          <p:cNvSpPr txBox="1"/>
          <p:nvPr/>
        </p:nvSpPr>
        <p:spPr>
          <a:xfrm>
            <a:off x="938602" y="7102822"/>
            <a:ext cx="51888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dirty="0">
                <a:solidFill>
                  <a:schemeClr val="dk1"/>
                </a:solidFill>
                <a:highlight>
                  <a:srgbClr val="FFFFFF"/>
                </a:highlight>
              </a:rPr>
              <a:t>04. </a:t>
            </a:r>
            <a:r>
              <a:rPr lang="ko-KR" altLang="en-US" sz="2300" dirty="0">
                <a:solidFill>
                  <a:schemeClr val="dk1"/>
                </a:solidFill>
                <a:highlight>
                  <a:srgbClr val="FFFFFF"/>
                </a:highlight>
              </a:rPr>
              <a:t>프로젝트 목표</a:t>
            </a:r>
            <a:endParaRPr sz="23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64;p4">
            <a:extLst>
              <a:ext uri="{FF2B5EF4-FFF2-40B4-BE49-F238E27FC236}">
                <a16:creationId xmlns:a16="http://schemas.microsoft.com/office/drawing/2014/main" id="{75BA3560-171E-4C67-B12A-C2AA7EA9BB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4838" y="2362338"/>
            <a:ext cx="5617324" cy="557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15d0871472_0_81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15d0871472_0_81"/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dirty="0"/>
              <a:t>사회적 문제 및 현황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115d0871472_0_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68;g116e0694cf1_0_0">
            <a:extLst>
              <a:ext uri="{FF2B5EF4-FFF2-40B4-BE49-F238E27FC236}">
                <a16:creationId xmlns:a16="http://schemas.microsoft.com/office/drawing/2014/main" id="{C1A9B2F5-DC0C-4BBA-B078-B6574A8325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689BB8-7221-4D0F-9E16-6DE4955DCE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97404" y="6429856"/>
            <a:ext cx="3023043" cy="34759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49604AE-5E8D-4190-9783-81E3FCD50F8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729805" y="5433546"/>
            <a:ext cx="887367" cy="892087"/>
          </a:xfrm>
          <a:prstGeom prst="rect">
            <a:avLst/>
          </a:prstGeom>
        </p:spPr>
      </p:pic>
      <p:sp>
        <p:nvSpPr>
          <p:cNvPr id="35" name="Google Shape;212;g115d0871472_0_138">
            <a:extLst>
              <a:ext uri="{FF2B5EF4-FFF2-40B4-BE49-F238E27FC236}">
                <a16:creationId xmlns:a16="http://schemas.microsoft.com/office/drawing/2014/main" id="{2A1EE030-0604-495E-A2E1-732A8477B4A8}"/>
              </a:ext>
            </a:extLst>
          </p:cNvPr>
          <p:cNvSpPr txBox="1"/>
          <p:nvPr/>
        </p:nvSpPr>
        <p:spPr>
          <a:xfrm>
            <a:off x="430072" y="2079590"/>
            <a:ext cx="5408249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01. </a:t>
            </a:r>
            <a:r>
              <a:rPr lang="en-US" altLang="ko-KR" sz="2300" b="1" dirty="0"/>
              <a:t>‘</a:t>
            </a:r>
            <a:r>
              <a:rPr lang="ko-KR" altLang="en-US" sz="2300" b="1" dirty="0"/>
              <a:t>장애인</a:t>
            </a:r>
            <a:r>
              <a:rPr lang="en-US" altLang="ko-KR" sz="2300" b="1" dirty="0"/>
              <a:t>’ </a:t>
            </a:r>
            <a:r>
              <a:rPr lang="ko-KR" altLang="en-US" sz="2300" b="1" dirty="0"/>
              <a:t>키워드에 대한 트렌드 분석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F50576-303E-4B2F-9C23-DB73A05F864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</a:blip>
          <a:stretch>
            <a:fillRect/>
          </a:stretch>
        </p:blipFill>
        <p:spPr>
          <a:xfrm>
            <a:off x="3028049" y="5433546"/>
            <a:ext cx="2037361" cy="933791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A8BEEB21-9DF6-491B-8597-8AAB104F0F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325" y="2525826"/>
            <a:ext cx="5273448" cy="5273448"/>
          </a:xfrm>
          <a:prstGeom prst="rect">
            <a:avLst/>
          </a:prstGeom>
        </p:spPr>
      </p:pic>
      <p:sp>
        <p:nvSpPr>
          <p:cNvPr id="57" name="Google Shape;259;g116e0694cf1_0_0">
            <a:extLst>
              <a:ext uri="{FF2B5EF4-FFF2-40B4-BE49-F238E27FC236}">
                <a16:creationId xmlns:a16="http://schemas.microsoft.com/office/drawing/2014/main" id="{2CDE4449-6896-4CAF-93CE-15D31ABF1BDC}"/>
              </a:ext>
            </a:extLst>
          </p:cNvPr>
          <p:cNvSpPr txBox="1"/>
          <p:nvPr/>
        </p:nvSpPr>
        <p:spPr>
          <a:xfrm>
            <a:off x="6527249" y="8008788"/>
            <a:ext cx="52725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2017~202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1 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키워드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:</a:t>
            </a:r>
            <a:r>
              <a:rPr lang="ko-KR" altLang="en-US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장애인 관련 뉴스에 대한 주제 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(</a:t>
            </a:r>
            <a:r>
              <a:rPr lang="ko-KR" altLang="en-US" b="1" dirty="0" err="1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워드클라우드</a:t>
            </a:r>
            <a:r>
              <a:rPr lang="en-US" altLang="ko-KR" b="1" dirty="0">
                <a:solidFill>
                  <a:srgbClr val="333333"/>
                </a:solidFill>
                <a:latin typeface="Calibri" panose="020F0502020204030204" pitchFamily="34" charset="0"/>
                <a:ea typeface="Malgun Gothic" panose="020B0503020000020004" pitchFamily="50" charset="-127"/>
                <a:cs typeface="Calibri" panose="020F0502020204030204" pitchFamily="34" charset="0"/>
                <a:sym typeface="Calibri"/>
              </a:rPr>
              <a:t>)</a:t>
            </a:r>
            <a:endParaRPr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57DDCC4-68F2-49A6-A3FA-78E71143D2EE}"/>
              </a:ext>
            </a:extLst>
          </p:cNvPr>
          <p:cNvCxnSpPr>
            <a:cxnSpLocks/>
          </p:cNvCxnSpPr>
          <p:nvPr/>
        </p:nvCxnSpPr>
        <p:spPr>
          <a:xfrm>
            <a:off x="5797248" y="3724294"/>
            <a:ext cx="713947" cy="609225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oogle Shape;179;g115d0871472_0_81">
            <a:extLst>
              <a:ext uri="{FF2B5EF4-FFF2-40B4-BE49-F238E27FC236}">
                <a16:creationId xmlns:a16="http://schemas.microsoft.com/office/drawing/2014/main" id="{E4C1D1F7-4909-4BCF-B2A9-823F01179F85}"/>
              </a:ext>
            </a:extLst>
          </p:cNvPr>
          <p:cNvSpPr txBox="1"/>
          <p:nvPr/>
        </p:nvSpPr>
        <p:spPr>
          <a:xfrm>
            <a:off x="415131" y="2597635"/>
            <a:ext cx="542319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최근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 간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키워드에 대한 뉴스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분야의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60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 해당하는 뉴스 키워드 분석</a:t>
            </a:r>
            <a:endParaRPr lang="en-US" altLang="ko-K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-&gt;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서울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’, ‘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편의시설</a:t>
            </a:r>
            <a:r>
              <a:rPr lang="en-US" altLang="ko-KR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과 관련된 키워드 多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212;g115d0871472_0_138">
            <a:extLst>
              <a:ext uri="{FF2B5EF4-FFF2-40B4-BE49-F238E27FC236}">
                <a16:creationId xmlns:a16="http://schemas.microsoft.com/office/drawing/2014/main" id="{DB32102D-CB2A-4E9B-B5A2-4E283984E56C}"/>
              </a:ext>
            </a:extLst>
          </p:cNvPr>
          <p:cNvSpPr txBox="1"/>
          <p:nvPr/>
        </p:nvSpPr>
        <p:spPr>
          <a:xfrm>
            <a:off x="415131" y="4803848"/>
            <a:ext cx="5617324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2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02. </a:t>
            </a:r>
            <a:r>
              <a:rPr lang="ko-KR" altLang="en-US" sz="2300" b="1" dirty="0"/>
              <a:t>장애인을 위한 서비스 앱</a:t>
            </a:r>
            <a:r>
              <a:rPr lang="en-US" altLang="ko-KR" sz="2300" b="1" dirty="0"/>
              <a:t>/</a:t>
            </a:r>
            <a:r>
              <a:rPr lang="ko-KR" altLang="en-US" sz="2300" b="1" dirty="0"/>
              <a:t>사이트 부재</a:t>
            </a:r>
            <a:endParaRPr sz="23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79;g115d0871472_0_81">
            <a:extLst>
              <a:ext uri="{FF2B5EF4-FFF2-40B4-BE49-F238E27FC236}">
                <a16:creationId xmlns:a16="http://schemas.microsoft.com/office/drawing/2014/main" id="{9025FD3A-4FD8-4DEF-86CD-579CE8D5AA3B}"/>
              </a:ext>
            </a:extLst>
          </p:cNvPr>
          <p:cNvSpPr txBox="1"/>
          <p:nvPr/>
        </p:nvSpPr>
        <p:spPr>
          <a:xfrm>
            <a:off x="430072" y="7023882"/>
            <a:ext cx="541918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서울특별시 주차정보안내시스템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＇</a:t>
            </a:r>
            <a:r>
              <a:rPr lang="ko-KR" altLang="en-US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의 경우</a:t>
            </a:r>
            <a:r>
              <a:rPr lang="en-US" altLang="ko-KR" sz="18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장애인들을 위한 충분한 설명 부족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서울 전체가 아닌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특정 구에서만 </a:t>
            </a:r>
            <a:r>
              <a:rPr lang="ko-KR" altLang="en-US" sz="1800" u="sng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사용가능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하거나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‘</a:t>
            </a:r>
            <a:r>
              <a:rPr lang="ko-KR" alt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천안애놀자</a:t>
            </a:r>
            <a:r>
              <a:rPr lang="en-US" altLang="ko-KR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’ </a:t>
            </a:r>
            <a:r>
              <a:rPr lang="ko-KR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앱처럼 로딩 속도가 굉장히 느려 </a:t>
            </a:r>
            <a:r>
              <a:rPr lang="ko-KR" altLang="en-US" sz="18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서비스의 이용가치가 낮음</a:t>
            </a:r>
            <a:endParaRPr lang="en-US" altLang="ko-KR" sz="1800" u="sng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장애인이 편하게 이용할 수 있는 서비스가 없음</a:t>
            </a:r>
            <a:endParaRPr lang="en-US" altLang="ko-KR" sz="1800" b="1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D09E055-266C-465B-877C-BA6348DAA32D}"/>
              </a:ext>
            </a:extLst>
          </p:cNvPr>
          <p:cNvCxnSpPr>
            <a:cxnSpLocks/>
          </p:cNvCxnSpPr>
          <p:nvPr/>
        </p:nvCxnSpPr>
        <p:spPr>
          <a:xfrm flipV="1">
            <a:off x="5708088" y="6147314"/>
            <a:ext cx="803107" cy="479206"/>
          </a:xfrm>
          <a:prstGeom prst="line">
            <a:avLst/>
          </a:prstGeom>
          <a:ln w="76200">
            <a:solidFill>
              <a:srgbClr val="FEEB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7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d0871472_0_34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g115d0871472_0_34"/>
          <p:cNvGrpSpPr/>
          <p:nvPr/>
        </p:nvGrpSpPr>
        <p:grpSpPr>
          <a:xfrm>
            <a:off x="4076796" y="2796267"/>
            <a:ext cx="327736" cy="854061"/>
            <a:chOff x="4059346" y="2715397"/>
            <a:chExt cx="327736" cy="854061"/>
          </a:xfrm>
        </p:grpSpPr>
        <p:pic>
          <p:nvPicPr>
            <p:cNvPr id="199" name="Google Shape;199;g115d0871472_0_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g115d0871472_0_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1" name="Google Shape;201;g115d0871472_0_34"/>
          <p:cNvSpPr txBox="1"/>
          <p:nvPr/>
        </p:nvSpPr>
        <p:spPr>
          <a:xfrm>
            <a:off x="10390643" y="4571429"/>
            <a:ext cx="6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115d0871472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938603" y="5045273"/>
            <a:ext cx="4006132" cy="1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115d0871472_0_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40095" y="1206600"/>
            <a:ext cx="8769454" cy="79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54;p4">
            <a:extLst>
              <a:ext uri="{FF2B5EF4-FFF2-40B4-BE49-F238E27FC236}">
                <a16:creationId xmlns:a16="http://schemas.microsoft.com/office/drawing/2014/main" id="{CFDDF7C9-783A-4BA3-A752-8D1041BE297E}"/>
              </a:ext>
            </a:extLst>
          </p:cNvPr>
          <p:cNvSpPr txBox="1"/>
          <p:nvPr/>
        </p:nvSpPr>
        <p:spPr>
          <a:xfrm>
            <a:off x="927810" y="1250768"/>
            <a:ext cx="6779276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 및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i="0" u="none" strike="noStrike" cap="none" spc="3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endParaRPr sz="1800" i="0" u="none" strike="noStrike" cap="none" spc="3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g115d0871472_0_105"/>
          <p:cNvGrpSpPr/>
          <p:nvPr/>
        </p:nvGrpSpPr>
        <p:grpSpPr>
          <a:xfrm>
            <a:off x="958043" y="4729983"/>
            <a:ext cx="327736" cy="1235061"/>
            <a:chOff x="9542857" y="5900686"/>
            <a:chExt cx="327736" cy="1235061"/>
          </a:xfrm>
        </p:grpSpPr>
        <p:pic>
          <p:nvPicPr>
            <p:cNvPr id="189" name="Google Shape;189;g115d0871472_0_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42857" y="5900686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g115d0871472_0_10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42858" y="6808012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g115d0871472_0_105"/>
          <p:cNvSpPr txBox="1"/>
          <p:nvPr/>
        </p:nvSpPr>
        <p:spPr>
          <a:xfrm>
            <a:off x="1548503" y="4720447"/>
            <a:ext cx="15320100" cy="17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Lorem Ipsum has been the industry's standard dummy text ever since the 1500s, when an unknown printer took a galley of type and scrambled it to make a type specimen book.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It has survived not only five centuries, but also the leap into electronic typesetting, remaining essentially unchanged.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활용데이터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64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115d0871472_0_105"/>
          <p:cNvSpPr txBox="1"/>
          <p:nvPr/>
        </p:nvSpPr>
        <p:spPr>
          <a:xfrm>
            <a:off x="1068696" y="3048790"/>
            <a:ext cx="763987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장애인 수가 얼마나 되는지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그리고 어떤 분포를 가지고 있는지 확인하기 위해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folium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활용하여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형태로 시각화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노원구에 장애인 등록자 수가 많고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은평구가 뒤를 이음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86;g115d0871472_0_105">
            <a:extLst>
              <a:ext uri="{FF2B5EF4-FFF2-40B4-BE49-F238E27FC236}">
                <a16:creationId xmlns:a16="http://schemas.microsoft.com/office/drawing/2014/main" id="{0EE1555E-638B-419C-B749-19D4CA7E9C36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1;g115d0871472_0_105">
            <a:extLst>
              <a:ext uri="{FF2B5EF4-FFF2-40B4-BE49-F238E27FC236}">
                <a16:creationId xmlns:a16="http://schemas.microsoft.com/office/drawing/2014/main" id="{D48D2FD7-6F1E-4070-8988-C0ECBD6C7ECE}"/>
              </a:ext>
            </a:extLst>
          </p:cNvPr>
          <p:cNvSpPr txBox="1"/>
          <p:nvPr/>
        </p:nvSpPr>
        <p:spPr>
          <a:xfrm>
            <a:off x="1068696" y="2549063"/>
            <a:ext cx="56877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1.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 수 맵핑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91;g115d0871472_0_105">
            <a:extLst>
              <a:ext uri="{FF2B5EF4-FFF2-40B4-BE49-F238E27FC236}">
                <a16:creationId xmlns:a16="http://schemas.microsoft.com/office/drawing/2014/main" id="{EC431725-60F5-407C-A32C-E3873CC9E550}"/>
              </a:ext>
            </a:extLst>
          </p:cNvPr>
          <p:cNvSpPr txBox="1"/>
          <p:nvPr/>
        </p:nvSpPr>
        <p:spPr>
          <a:xfrm>
            <a:off x="9295574" y="2535415"/>
            <a:ext cx="64721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2.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 수 이상치 확인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91;g115d0871472_0_105">
            <a:extLst>
              <a:ext uri="{FF2B5EF4-FFF2-40B4-BE49-F238E27FC236}">
                <a16:creationId xmlns:a16="http://schemas.microsoft.com/office/drawing/2014/main" id="{D1F43676-632F-48F3-A0C4-A98FC088E8A5}"/>
              </a:ext>
            </a:extLst>
          </p:cNvPr>
          <p:cNvSpPr txBox="1"/>
          <p:nvPr/>
        </p:nvSpPr>
        <p:spPr>
          <a:xfrm>
            <a:off x="9295574" y="3049159"/>
            <a:ext cx="7639876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장애인 수가 유독 많은 구가 어딘지 확인하기 위해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box-plot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사용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두 개의 구에서 이상치 확인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후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해당하는 데이터 인덱스를 구한 결과 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27,312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명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28,727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명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임을 확인함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1E5EC0D1-A08D-4EF8-8777-674CB5E6F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66"/>
          <a:stretch/>
        </p:blipFill>
        <p:spPr>
          <a:xfrm>
            <a:off x="1391640" y="4622098"/>
            <a:ext cx="6945086" cy="41930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D06AA6F-3340-4AAC-A528-DC5690AA3CC1}"/>
              </a:ext>
            </a:extLst>
          </p:cNvPr>
          <p:cNvSpPr/>
          <p:nvPr/>
        </p:nvSpPr>
        <p:spPr>
          <a:xfrm>
            <a:off x="1504049" y="4766500"/>
            <a:ext cx="1524000" cy="562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장애인 등록자수 </a:t>
            </a:r>
            <a:r>
              <a:rPr lang="en-US" altLang="ko-KR" sz="1300" dirty="0">
                <a:solidFill>
                  <a:schemeClr val="tx1"/>
                </a:solidFill>
              </a:rPr>
              <a:t>(6</a:t>
            </a:r>
            <a:r>
              <a:rPr lang="ko-KR" altLang="en-US" sz="1300" dirty="0">
                <a:solidFill>
                  <a:schemeClr val="tx1"/>
                </a:solidFill>
              </a:rPr>
              <a:t>구간 표시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1F5A9D-EA1F-4418-90AB-018E1293A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8543" y="4622098"/>
            <a:ext cx="5551465" cy="3795653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3FD710F3-D206-427D-9902-55BFA8B51C08}"/>
              </a:ext>
            </a:extLst>
          </p:cNvPr>
          <p:cNvSpPr/>
          <p:nvPr/>
        </p:nvSpPr>
        <p:spPr>
          <a:xfrm>
            <a:off x="12824210" y="4978818"/>
            <a:ext cx="559559" cy="656799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4F613C-A3CE-4DF4-9400-D31B171C7741}"/>
              </a:ext>
            </a:extLst>
          </p:cNvPr>
          <p:cNvSpPr/>
          <p:nvPr/>
        </p:nvSpPr>
        <p:spPr>
          <a:xfrm>
            <a:off x="13682178" y="5160368"/>
            <a:ext cx="2594049" cy="656798"/>
          </a:xfrm>
          <a:prstGeom prst="rect">
            <a:avLst/>
          </a:prstGeom>
          <a:solidFill>
            <a:srgbClr val="55A6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특별히 장애인 등록자 수가 높을 것으로 예상되는 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86;g115d0871472_0_105">
            <a:extLst>
              <a:ext uri="{FF2B5EF4-FFF2-40B4-BE49-F238E27FC236}">
                <a16:creationId xmlns:a16="http://schemas.microsoft.com/office/drawing/2014/main" id="{2ED27E86-0FCD-429E-9CB7-DCE630AD2302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38974D57-F9F3-4266-A95B-6FB77CAEB7D1}"/>
              </a:ext>
            </a:extLst>
          </p:cNvPr>
          <p:cNvSpPr txBox="1"/>
          <p:nvPr/>
        </p:nvSpPr>
        <p:spPr>
          <a:xfrm>
            <a:off x="752415" y="2508165"/>
            <a:ext cx="868698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3.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이상치에 해당하는 구의 총 편의시설 </a:t>
            </a:r>
            <a:r>
              <a:rPr lang="ko-KR" altLang="en-US" sz="23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분포량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91;g115d0871472_0_105">
            <a:extLst>
              <a:ext uri="{FF2B5EF4-FFF2-40B4-BE49-F238E27FC236}">
                <a16:creationId xmlns:a16="http://schemas.microsoft.com/office/drawing/2014/main" id="{0CBCACE2-311E-474E-A1D0-185A991B6EE3}"/>
              </a:ext>
            </a:extLst>
          </p:cNvPr>
          <p:cNvSpPr txBox="1"/>
          <p:nvPr/>
        </p:nvSpPr>
        <p:spPr>
          <a:xfrm>
            <a:off x="746446" y="3095665"/>
            <a:ext cx="7639875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편의시설은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지하철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관광편의시설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도서관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전처리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주차장은 장애인이 주차할 수 있는 곳만 포함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강남구에 총 편의시설 개수가 가장 많음</a:t>
            </a:r>
            <a:r>
              <a:rPr lang="ko-KR" altLang="en-US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을 확인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 descr="지도이(가) 표시된 사진&#10;&#10;자동 생성된 설명">
            <a:extLst>
              <a:ext uri="{FF2B5EF4-FFF2-40B4-BE49-F238E27FC236}">
                <a16:creationId xmlns:a16="http://schemas.microsoft.com/office/drawing/2014/main" id="{AB03D97E-AD8E-4699-9A1A-2D951097CC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60"/>
          <a:stretch/>
        </p:blipFill>
        <p:spPr>
          <a:xfrm>
            <a:off x="1106110" y="4616661"/>
            <a:ext cx="6927015" cy="41441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Google Shape;191;g115d0871472_0_105">
            <a:extLst>
              <a:ext uri="{FF2B5EF4-FFF2-40B4-BE49-F238E27FC236}">
                <a16:creationId xmlns:a16="http://schemas.microsoft.com/office/drawing/2014/main" id="{2CEE66C4-C349-4333-825A-43080C28097B}"/>
              </a:ext>
            </a:extLst>
          </p:cNvPr>
          <p:cNvSpPr txBox="1"/>
          <p:nvPr/>
        </p:nvSpPr>
        <p:spPr>
          <a:xfrm>
            <a:off x="8851366" y="2494517"/>
            <a:ext cx="8331887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4.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구 별 장애인 등록자 수가 많을수록 편의시설도 많은가</a:t>
            </a:r>
            <a:r>
              <a:rPr lang="en-US" altLang="ko-KR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?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91;g115d0871472_0_105">
            <a:extLst>
              <a:ext uri="{FF2B5EF4-FFF2-40B4-BE49-F238E27FC236}">
                <a16:creationId xmlns:a16="http://schemas.microsoft.com/office/drawing/2014/main" id="{61567798-90FC-43E7-8CD3-41F5EF791C58}"/>
              </a:ext>
            </a:extLst>
          </p:cNvPr>
          <p:cNvSpPr txBox="1"/>
          <p:nvPr/>
        </p:nvSpPr>
        <p:spPr>
          <a:xfrm>
            <a:off x="8851366" y="3074021"/>
            <a:ext cx="7639875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 개수를 바탕으로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앞서 구했던 이상치에 해당하는 구의 장애인 인구수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편의시설 수를 서울 전체의 평균치와 비교함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결과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 이상치에 해당하는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노원구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‘, ‘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강서구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의 장애인 인구수는 다른 자치구에 비해 많지만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그만큼 장애인 편의시설 개수도 많다는 것을 확인할 수 있음</a:t>
            </a:r>
            <a:endParaRPr lang="en-US" altLang="ko-KR" sz="18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BAA188-6163-45DE-B273-E2991D10F1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02"/>
          <a:stretch/>
        </p:blipFill>
        <p:spPr>
          <a:xfrm>
            <a:off x="8919606" y="5492120"/>
            <a:ext cx="4183682" cy="241016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60938-E6DD-40F9-84D2-F8EF1FD8BB9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213"/>
          <a:stretch/>
        </p:blipFill>
        <p:spPr>
          <a:xfrm>
            <a:off x="13059281" y="5471462"/>
            <a:ext cx="4082729" cy="238073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3A824D-5A52-4B75-A5B4-C34E862F950B}"/>
              </a:ext>
            </a:extLst>
          </p:cNvPr>
          <p:cNvSpPr/>
          <p:nvPr/>
        </p:nvSpPr>
        <p:spPr>
          <a:xfrm>
            <a:off x="1242587" y="4757925"/>
            <a:ext cx="1524000" cy="5623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총 편의시설 개수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(6</a:t>
            </a:r>
            <a:r>
              <a:rPr lang="ko-KR" altLang="en-US" sz="1300" dirty="0">
                <a:solidFill>
                  <a:schemeClr val="tx1"/>
                </a:solidFill>
              </a:rPr>
              <a:t>구간 표시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DE85F4C-8D75-4E26-99E2-8A63B3D29806}"/>
              </a:ext>
            </a:extLst>
          </p:cNvPr>
          <p:cNvSpPr/>
          <p:nvPr/>
        </p:nvSpPr>
        <p:spPr>
          <a:xfrm>
            <a:off x="10646909" y="8150597"/>
            <a:ext cx="1400310" cy="3852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인구 수 비교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A7E7EC-591F-454B-98CC-03B1F93FFE48}"/>
              </a:ext>
            </a:extLst>
          </p:cNvPr>
          <p:cNvSpPr/>
          <p:nvPr/>
        </p:nvSpPr>
        <p:spPr>
          <a:xfrm>
            <a:off x="14558403" y="8150597"/>
            <a:ext cx="1892626" cy="3852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총 편의시설 수 비교</a:t>
            </a:r>
          </a:p>
        </p:txBody>
      </p:sp>
    </p:spTree>
    <p:extLst>
      <p:ext uri="{BB962C8B-B14F-4D97-AF65-F5344CB8AC3E}">
        <p14:creationId xmlns:p14="http://schemas.microsoft.com/office/powerpoint/2010/main" val="72794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845A2A29-6A41-4A5A-92E0-848B865CC081}"/>
              </a:ext>
            </a:extLst>
          </p:cNvPr>
          <p:cNvSpPr/>
          <p:nvPr/>
        </p:nvSpPr>
        <p:spPr>
          <a:xfrm>
            <a:off x="940376" y="3105008"/>
            <a:ext cx="7818721" cy="98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Google Shape;185;g115d0871472_0_105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115d0871472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73;g115d0871472_0_81">
            <a:extLst>
              <a:ext uri="{FF2B5EF4-FFF2-40B4-BE49-F238E27FC236}">
                <a16:creationId xmlns:a16="http://schemas.microsoft.com/office/drawing/2014/main" id="{9C40350F-2C1F-483E-AF70-973A2E4BFF93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8;g116e0694cf1_0_0">
            <a:extLst>
              <a:ext uri="{FF2B5EF4-FFF2-40B4-BE49-F238E27FC236}">
                <a16:creationId xmlns:a16="http://schemas.microsoft.com/office/drawing/2014/main" id="{EB161F6D-E83F-4E20-8E02-2ACDF4BC57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1;g115d0871472_0_105">
            <a:extLst>
              <a:ext uri="{FF2B5EF4-FFF2-40B4-BE49-F238E27FC236}">
                <a16:creationId xmlns:a16="http://schemas.microsoft.com/office/drawing/2014/main" id="{2CEE66C4-C349-4333-825A-43080C28097B}"/>
              </a:ext>
            </a:extLst>
          </p:cNvPr>
          <p:cNvSpPr txBox="1"/>
          <p:nvPr/>
        </p:nvSpPr>
        <p:spPr>
          <a:xfrm>
            <a:off x="858488" y="2398721"/>
            <a:ext cx="8908433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STEP 5. </a:t>
            </a:r>
            <a:r>
              <a:rPr lang="ko-KR" altLang="en-US" sz="23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장애인 등록자 수와 편의시설 수 사이의 상관성 확인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91;g115d0871472_0_105">
            <a:extLst>
              <a:ext uri="{FF2B5EF4-FFF2-40B4-BE49-F238E27FC236}">
                <a16:creationId xmlns:a16="http://schemas.microsoft.com/office/drawing/2014/main" id="{61567798-90FC-43E7-8CD3-41F5EF791C58}"/>
              </a:ext>
            </a:extLst>
          </p:cNvPr>
          <p:cNvSpPr txBox="1"/>
          <p:nvPr/>
        </p:nvSpPr>
        <p:spPr>
          <a:xfrm>
            <a:off x="940376" y="3133821"/>
            <a:ext cx="781872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귀무가설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없다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대립가설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</a:t>
            </a:r>
            <a:r>
              <a:rPr lang="ko-KR" alt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있다</a:t>
            </a:r>
            <a:r>
              <a:rPr lang="en-US" altLang="ko-K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4F1C3-F29A-4A2E-9465-75166D478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799" y="2942161"/>
            <a:ext cx="5549667" cy="3996325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282A620-4C16-48F3-9D76-2455C2043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426" y="4900843"/>
            <a:ext cx="7232620" cy="15130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8B054D-74AF-477B-892D-7F73A57466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426" y="7805586"/>
            <a:ext cx="7232620" cy="1364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Google Shape;186;g115d0871472_0_105">
            <a:extLst>
              <a:ext uri="{FF2B5EF4-FFF2-40B4-BE49-F238E27FC236}">
                <a16:creationId xmlns:a16="http://schemas.microsoft.com/office/drawing/2014/main" id="{71FDBE63-8EBE-46B8-86A9-B486EA82B50B}"/>
              </a:ext>
            </a:extLst>
          </p:cNvPr>
          <p:cNvSpPr txBox="1"/>
          <p:nvPr/>
        </p:nvSpPr>
        <p:spPr>
          <a:xfrm>
            <a:off x="1068696" y="1389740"/>
            <a:ext cx="12101393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2500" dirty="0">
                <a:ea typeface="Calibri"/>
              </a:rPr>
              <a:t>가설 </a:t>
            </a:r>
            <a:r>
              <a:rPr lang="en-US" altLang="ko-KR" sz="2500" dirty="0">
                <a:ea typeface="Calibri"/>
              </a:rPr>
              <a:t>: </a:t>
            </a:r>
            <a:r>
              <a:rPr lang="ko-KR" altLang="en-US" sz="2500" dirty="0">
                <a:ea typeface="Calibri"/>
              </a:rPr>
              <a:t>구 별로 등록된 장애인 수가 많을수록 해당 구별 편의시설도 많을 것이다</a:t>
            </a:r>
            <a:endParaRPr sz="25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91;g115d0871472_0_105">
            <a:extLst>
              <a:ext uri="{FF2B5EF4-FFF2-40B4-BE49-F238E27FC236}">
                <a16:creationId xmlns:a16="http://schemas.microsoft.com/office/drawing/2014/main" id="{D02417D3-97D7-433D-B284-499E5BA1CBC2}"/>
              </a:ext>
            </a:extLst>
          </p:cNvPr>
          <p:cNvSpPr txBox="1"/>
          <p:nvPr/>
        </p:nvSpPr>
        <p:spPr>
          <a:xfrm>
            <a:off x="940376" y="4351993"/>
            <a:ext cx="85721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상관계수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0.2635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두 변수 사이의 상관관계가 낮다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3" name="Google Shape;191;g115d0871472_0_105">
            <a:extLst>
              <a:ext uri="{FF2B5EF4-FFF2-40B4-BE49-F238E27FC236}">
                <a16:creationId xmlns:a16="http://schemas.microsoft.com/office/drawing/2014/main" id="{1B234224-D0CD-4CE9-AFFB-54656DE57325}"/>
              </a:ext>
            </a:extLst>
          </p:cNvPr>
          <p:cNvSpPr txBox="1"/>
          <p:nvPr/>
        </p:nvSpPr>
        <p:spPr>
          <a:xfrm>
            <a:off x="10024209" y="7056561"/>
            <a:ext cx="755410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장애인 등록자 수와 총 편의시설 수 사이에는 상관관계가 없다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ü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 등록자 수가 많아도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편의시설 수가 부족할 수 있다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5" name="Google Shape;191;g115d0871472_0_105">
            <a:extLst>
              <a:ext uri="{FF2B5EF4-FFF2-40B4-BE49-F238E27FC236}">
                <a16:creationId xmlns:a16="http://schemas.microsoft.com/office/drawing/2014/main" id="{0CC72C39-4B0F-438A-B630-CF2CC0B0B240}"/>
              </a:ext>
            </a:extLst>
          </p:cNvPr>
          <p:cNvSpPr txBox="1"/>
          <p:nvPr/>
        </p:nvSpPr>
        <p:spPr>
          <a:xfrm>
            <a:off x="921989" y="6702738"/>
            <a:ext cx="723262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피어슨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상관계수 검정으로 유의성 검정을 한 결과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p-value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가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0.203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따라서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유의수준 </a:t>
            </a:r>
            <a:r>
              <a:rPr lang="en-US" altLang="ko-KR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0.05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보다 크므로 </a:t>
            </a:r>
            <a:r>
              <a:rPr lang="ko-KR" altLang="en-US" sz="18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귀무가설을</a:t>
            </a:r>
            <a:r>
              <a:rPr lang="ko-KR" altLang="en-US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기각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E3E70B1C-3B73-446D-9F19-289C979CF1C4}"/>
              </a:ext>
            </a:extLst>
          </p:cNvPr>
          <p:cNvSpPr/>
          <p:nvPr/>
        </p:nvSpPr>
        <p:spPr>
          <a:xfrm>
            <a:off x="8991113" y="5094202"/>
            <a:ext cx="1131624" cy="943030"/>
          </a:xfrm>
          <a:prstGeom prst="rightArrow">
            <a:avLst/>
          </a:prstGeom>
          <a:solidFill>
            <a:srgbClr val="55A6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05B7C0A-EC78-4FE2-8526-F70B3B91B7E8}"/>
              </a:ext>
            </a:extLst>
          </p:cNvPr>
          <p:cNvSpPr/>
          <p:nvPr/>
        </p:nvSpPr>
        <p:spPr>
          <a:xfrm>
            <a:off x="1192482" y="5868537"/>
            <a:ext cx="782108" cy="571728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66F2E15-E37A-4C07-AC1E-779E0FA72F4E}"/>
              </a:ext>
            </a:extLst>
          </p:cNvPr>
          <p:cNvSpPr/>
          <p:nvPr/>
        </p:nvSpPr>
        <p:spPr>
          <a:xfrm>
            <a:off x="3514876" y="8652340"/>
            <a:ext cx="782108" cy="571728"/>
          </a:xfrm>
          <a:prstGeom prst="ellipse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10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5d0871472_0_138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/>
              <a:t>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15d0871472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91624" y="9001124"/>
            <a:ext cx="2354124" cy="7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12;g115d0871472_0_138">
            <a:extLst>
              <a:ext uri="{FF2B5EF4-FFF2-40B4-BE49-F238E27FC236}">
                <a16:creationId xmlns:a16="http://schemas.microsoft.com/office/drawing/2014/main" id="{F392A522-1EB7-46CF-B75E-2607021B4390}"/>
              </a:ext>
            </a:extLst>
          </p:cNvPr>
          <p:cNvSpPr txBox="1"/>
          <p:nvPr/>
        </p:nvSpPr>
        <p:spPr>
          <a:xfrm>
            <a:off x="1068696" y="1349555"/>
            <a:ext cx="6171300" cy="477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교통 </a:t>
            </a:r>
            <a:r>
              <a:rPr lang="en-US" altLang="ko-KR" sz="2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2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저상버스</a:t>
            </a:r>
            <a:endParaRPr sz="2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268;g116e0694cf1_0_0">
            <a:extLst>
              <a:ext uri="{FF2B5EF4-FFF2-40B4-BE49-F238E27FC236}">
                <a16:creationId xmlns:a16="http://schemas.microsoft.com/office/drawing/2014/main" id="{4A4F12D6-D783-4CD8-9731-DFF141F01D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50725"/>
            <a:ext cx="954024" cy="4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73;g115d0871472_0_81">
            <a:extLst>
              <a:ext uri="{FF2B5EF4-FFF2-40B4-BE49-F238E27FC236}">
                <a16:creationId xmlns:a16="http://schemas.microsoft.com/office/drawing/2014/main" id="{965CCA4A-A26E-4DEE-B223-BFC638FFBB46}"/>
              </a:ext>
            </a:extLst>
          </p:cNvPr>
          <p:cNvSpPr txBox="1"/>
          <p:nvPr/>
        </p:nvSpPr>
        <p:spPr>
          <a:xfrm>
            <a:off x="1068696" y="550725"/>
            <a:ext cx="391870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분석 </a:t>
            </a:r>
            <a:r>
              <a:rPr lang="en-US" altLang="ko-KR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ko-KR" alt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시각화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1;g115d0871472_0_105">
            <a:extLst>
              <a:ext uri="{FF2B5EF4-FFF2-40B4-BE49-F238E27FC236}">
                <a16:creationId xmlns:a16="http://schemas.microsoft.com/office/drawing/2014/main" id="{44E988A8-3E31-4D1A-8D03-882EC9067B3B}"/>
              </a:ext>
            </a:extLst>
          </p:cNvPr>
          <p:cNvSpPr txBox="1"/>
          <p:nvPr/>
        </p:nvSpPr>
        <p:spPr>
          <a:xfrm>
            <a:off x="954024" y="2880771"/>
            <a:ext cx="859637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서울시 내 각 구별 장애인 수 현황 데이터와 서울특별시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저상버스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운행 노선수 및 운행대수를 통해 현재 장애인들의 이동에 영향을 주는지 확인한다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그 중에서도 총 버스의 대수와 장애인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만명 당 필요한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저상버스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수를 비교하여 적절한 양의 버스가 보급되고 있는지 확인했다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7" name="Google Shape;191;g115d0871472_0_105">
            <a:extLst>
              <a:ext uri="{FF2B5EF4-FFF2-40B4-BE49-F238E27FC236}">
                <a16:creationId xmlns:a16="http://schemas.microsoft.com/office/drawing/2014/main" id="{854956E1-1487-4F8B-A9D2-CB501252C1E7}"/>
              </a:ext>
            </a:extLst>
          </p:cNvPr>
          <p:cNvSpPr txBox="1"/>
          <p:nvPr/>
        </p:nvSpPr>
        <p:spPr>
          <a:xfrm>
            <a:off x="1388010" y="2216605"/>
            <a:ext cx="6171300" cy="44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장애인 </a:t>
            </a:r>
            <a:r>
              <a:rPr lang="en-US" altLang="ko-KR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1</a:t>
            </a: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만명 당 필요한 </a:t>
            </a:r>
            <a:r>
              <a:rPr lang="ko-KR" altLang="en-US" sz="2300" b="1" i="0" u="none" strike="noStrike" cap="none" dirty="0" err="1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저상버스</a:t>
            </a:r>
            <a:r>
              <a:rPr lang="ko-KR" altLang="en-US" sz="2300" b="1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 수 비교분석</a:t>
            </a:r>
            <a:endParaRPr sz="2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229EAA12-25A2-4C89-B22D-78DA20AF2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5513" y="2880771"/>
            <a:ext cx="5452958" cy="2104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0DDFB8-76D8-4048-B6D8-4C5FC0340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024" y="5143500"/>
            <a:ext cx="5144928" cy="3458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962C10-1B90-48A3-B57E-5683E9456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950" y="5126423"/>
            <a:ext cx="5342996" cy="3458066"/>
          </a:xfrm>
          <a:prstGeom prst="rect">
            <a:avLst/>
          </a:prstGeom>
        </p:spPr>
      </p:pic>
      <p:pic>
        <p:nvPicPr>
          <p:cNvPr id="25" name="Google Shape;262;g1148855853d_0_4">
            <a:extLst>
              <a:ext uri="{FF2B5EF4-FFF2-40B4-BE49-F238E27FC236}">
                <a16:creationId xmlns:a16="http://schemas.microsoft.com/office/drawing/2014/main" id="{B44B9AB2-ADD3-4F52-97A9-E0BB0DDE8EB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4024" y="2271338"/>
            <a:ext cx="327735" cy="3277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2F25F6-429C-4343-9A7A-4D1241FAD229}"/>
              </a:ext>
            </a:extLst>
          </p:cNvPr>
          <p:cNvSpPr/>
          <p:nvPr/>
        </p:nvSpPr>
        <p:spPr>
          <a:xfrm>
            <a:off x="12104914" y="2851743"/>
            <a:ext cx="2278743" cy="457515"/>
          </a:xfrm>
          <a:prstGeom prst="rect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2455D-CB2E-47AB-9C2E-E7012A6E8E0D}"/>
              </a:ext>
            </a:extLst>
          </p:cNvPr>
          <p:cNvSpPr/>
          <p:nvPr/>
        </p:nvSpPr>
        <p:spPr>
          <a:xfrm>
            <a:off x="12997575" y="1725793"/>
            <a:ext cx="3040711" cy="759800"/>
          </a:xfrm>
          <a:prstGeom prst="rect">
            <a:avLst/>
          </a:prstGeom>
          <a:solidFill>
            <a:srgbClr val="55A6D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각각 광역버스 중 </a:t>
            </a:r>
            <a:r>
              <a:rPr lang="ko-KR" altLang="en-US" b="1" dirty="0" err="1">
                <a:solidFill>
                  <a:schemeClr val="bg1"/>
                </a:solidFill>
              </a:rPr>
              <a:t>저상버스인</a:t>
            </a:r>
            <a:r>
              <a:rPr lang="ko-KR" altLang="en-US" b="1" dirty="0">
                <a:solidFill>
                  <a:schemeClr val="bg1"/>
                </a:solidFill>
              </a:rPr>
              <a:t> 것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시내 버스 중 </a:t>
            </a:r>
            <a:r>
              <a:rPr lang="ko-KR" altLang="en-US" b="1" dirty="0" err="1">
                <a:solidFill>
                  <a:schemeClr val="bg1"/>
                </a:solidFill>
              </a:rPr>
              <a:t>저상버스인</a:t>
            </a:r>
            <a:r>
              <a:rPr lang="ko-KR" altLang="en-US" b="1" dirty="0">
                <a:solidFill>
                  <a:schemeClr val="bg1"/>
                </a:solidFill>
              </a:rPr>
              <a:t> 것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1A173DD-2DEE-491E-A536-BA060BAC092C}"/>
              </a:ext>
            </a:extLst>
          </p:cNvPr>
          <p:cNvCxnSpPr>
            <a:cxnSpLocks/>
          </p:cNvCxnSpPr>
          <p:nvPr/>
        </p:nvCxnSpPr>
        <p:spPr>
          <a:xfrm flipH="1">
            <a:off x="13991771" y="2405507"/>
            <a:ext cx="391886" cy="446236"/>
          </a:xfrm>
          <a:prstGeom prst="line">
            <a:avLst/>
          </a:prstGeom>
          <a:ln w="38100">
            <a:solidFill>
              <a:srgbClr val="55A6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DEB6F5-DA63-4134-90C5-8E6977D81347}"/>
              </a:ext>
            </a:extLst>
          </p:cNvPr>
          <p:cNvSpPr/>
          <p:nvPr/>
        </p:nvSpPr>
        <p:spPr>
          <a:xfrm>
            <a:off x="11140100" y="2844487"/>
            <a:ext cx="906757" cy="457515"/>
          </a:xfrm>
          <a:prstGeom prst="rect">
            <a:avLst/>
          </a:prstGeom>
          <a:noFill/>
          <a:ln w="38100">
            <a:solidFill>
              <a:srgbClr val="55A6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Google Shape;191;g115d0871472_0_105">
            <a:extLst>
              <a:ext uri="{FF2B5EF4-FFF2-40B4-BE49-F238E27FC236}">
                <a16:creationId xmlns:a16="http://schemas.microsoft.com/office/drawing/2014/main" id="{B465E39A-A510-4C35-B699-68DEF5228CED}"/>
              </a:ext>
            </a:extLst>
          </p:cNvPr>
          <p:cNvSpPr txBox="1"/>
          <p:nvPr/>
        </p:nvSpPr>
        <p:spPr>
          <a:xfrm rot="10800000" flipV="1">
            <a:off x="954024" y="8725491"/>
            <a:ext cx="760659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기존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저상버스는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총 운행 대수의 절반 수치만 차지하고 있음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결국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장애인들은 버스를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번 타기 위해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버스 </a:t>
            </a:r>
            <a:r>
              <a:rPr lang="en-US" altLang="ko-K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대가 지나갈 시간을 기다려야함을 의미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장애인들의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이동권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보장을 위해서라도 </a:t>
            </a:r>
            <a:r>
              <a:rPr lang="ko-KR" alt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저상버스</a:t>
            </a:r>
            <a:r>
              <a:rPr lang="ko-KR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보급을 활성화해야 함</a:t>
            </a:r>
            <a:endParaRPr lang="en-US" altLang="ko-K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15d0871472_0_48"/>
          <p:cNvSpPr txBox="1"/>
          <p:nvPr/>
        </p:nvSpPr>
        <p:spPr>
          <a:xfrm>
            <a:off x="16868603" y="615896"/>
            <a:ext cx="636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/>
              <a:t>10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g115d0871472_0_48"/>
          <p:cNvGrpSpPr/>
          <p:nvPr/>
        </p:nvGrpSpPr>
        <p:grpSpPr>
          <a:xfrm>
            <a:off x="4973746" y="2769826"/>
            <a:ext cx="327736" cy="854061"/>
            <a:chOff x="4059346" y="2715397"/>
            <a:chExt cx="327736" cy="854061"/>
          </a:xfrm>
        </p:grpSpPr>
        <p:pic>
          <p:nvPicPr>
            <p:cNvPr id="244" name="Google Shape;244;g115d0871472_0_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6" y="2715397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g115d0871472_0_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59347" y="3241723"/>
              <a:ext cx="327735" cy="327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g115d0871472_0_48"/>
          <p:cNvSpPr txBox="1"/>
          <p:nvPr/>
        </p:nvSpPr>
        <p:spPr>
          <a:xfrm>
            <a:off x="10390643" y="4571429"/>
            <a:ext cx="6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이미지를 넣어 주세요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g115d0871472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81150" y="1206588"/>
            <a:ext cx="7990400" cy="79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115d0871472_0_4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938603" y="5045273"/>
            <a:ext cx="4006132" cy="1025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15d0871472_0_48"/>
          <p:cNvSpPr txBox="1"/>
          <p:nvPr/>
        </p:nvSpPr>
        <p:spPr>
          <a:xfrm>
            <a:off x="5317426" y="5007175"/>
            <a:ext cx="3427800" cy="41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장애인을 위한 서울시 편의시설 안내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 looked up one of the more obscure Latin words, consectetur, from a Lorem Ipsum passage, and going through the 1.10.32 and 1.10.33 of "de 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115d0871472_0_48"/>
          <p:cNvSpPr txBox="1"/>
          <p:nvPr/>
        </p:nvSpPr>
        <p:spPr>
          <a:xfrm>
            <a:off x="927812" y="5302420"/>
            <a:ext cx="5522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2022.02.20</a:t>
            </a:r>
            <a:endParaRPr sz="2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5d0871472_0_48"/>
          <p:cNvSpPr txBox="1"/>
          <p:nvPr/>
        </p:nvSpPr>
        <p:spPr>
          <a:xfrm>
            <a:off x="927812" y="5754163"/>
            <a:ext cx="5188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3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Where does it come from?</a:t>
            </a: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4;p4">
            <a:extLst>
              <a:ext uri="{FF2B5EF4-FFF2-40B4-BE49-F238E27FC236}">
                <a16:creationId xmlns:a16="http://schemas.microsoft.com/office/drawing/2014/main" id="{C4559102-CF6A-45ED-A185-A2E719C58910}"/>
              </a:ext>
            </a:extLst>
          </p:cNvPr>
          <p:cNvSpPr txBox="1"/>
          <p:nvPr/>
        </p:nvSpPr>
        <p:spPr>
          <a:xfrm>
            <a:off x="927809" y="1250768"/>
            <a:ext cx="7650133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00"/>
              <a:buFont typeface="Arial"/>
              <a:buNone/>
            </a:pPr>
            <a:r>
              <a:rPr lang="ko-KR" altLang="en-US" sz="8200" spc="3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향후 개선사항 및 기대효과</a:t>
            </a:r>
            <a:endParaRPr lang="en-US" altLang="ko-KR" sz="8200" spc="3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763</Words>
  <Application>Microsoft Office PowerPoint</Application>
  <PresentationFormat>사용자 지정</PresentationFormat>
  <Paragraphs>82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 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박혜인</cp:lastModifiedBy>
  <cp:revision>4</cp:revision>
  <dcterms:created xsi:type="dcterms:W3CDTF">2022-02-18T23:00:57Z</dcterms:created>
  <dcterms:modified xsi:type="dcterms:W3CDTF">2022-02-23T10:06:48Z</dcterms:modified>
</cp:coreProperties>
</file>