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9" r:id="rId2"/>
    <p:sldId id="269" r:id="rId3"/>
    <p:sldId id="262" r:id="rId4"/>
    <p:sldId id="270" r:id="rId5"/>
    <p:sldId id="276" r:id="rId6"/>
    <p:sldId id="261" r:id="rId7"/>
    <p:sldId id="271" r:id="rId8"/>
    <p:sldId id="272" r:id="rId9"/>
    <p:sldId id="273" r:id="rId10"/>
    <p:sldId id="263" r:id="rId11"/>
    <p:sldId id="275" r:id="rId12"/>
    <p:sldId id="265" r:id="rId13"/>
    <p:sldId id="266" r:id="rId14"/>
  </p:sldIdLst>
  <p:sldSz cx="18288000" cy="10287000"/>
  <p:notesSz cx="10287000" cy="1828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tEUdSrGeG/E5jUilvbnsfzUes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A6D8"/>
    <a:srgbClr val="C9E0EF"/>
    <a:srgbClr val="C6D9F1"/>
    <a:srgbClr val="FEEBB6"/>
    <a:srgbClr val="FF0000"/>
    <a:srgbClr val="FEF5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90" autoAdjust="0"/>
  </p:normalViewPr>
  <p:slideViewPr>
    <p:cSldViewPr snapToGrid="0">
      <p:cViewPr>
        <p:scale>
          <a:sx n="60" d="100"/>
          <a:sy n="60" d="100"/>
        </p:scale>
        <p:origin x="42" y="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5d0871472_0_138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09" name="Google Shape;209;g115d0871472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6e0694cf1_0_0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4" name="Google Shape;254;g116e0694c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96075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5d0871472_0_48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9" name="Google Shape;239;g115d087147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6e0694cf1_0_0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4" name="Google Shape;254;g116e0694c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5d0871472_0_8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g115d0871472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9798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5d0871472_0_34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4" name="Google Shape;194;g115d087147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5d0871472_0_105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" name="Google Shape;183;g115d0871472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7736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5d0871472_0_105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" name="Google Shape;183;g115d0871472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5973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5d0871472_0_105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" name="Google Shape;183;g115d0871472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5d0871472_0_105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" name="Google Shape;183;g115d0871472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79765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5d0871472_0_105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" name="Google Shape;183;g115d0871472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92105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6e0694cf1_0_0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4" name="Google Shape;254;g116e0694c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7063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parking.seoul.go.kr/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g"/><Relationship Id="rId5" Type="http://schemas.openxmlformats.org/officeDocument/2006/relationships/image" Target="../media/image3.pn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/>
          <p:nvPr/>
        </p:nvSpPr>
        <p:spPr>
          <a:xfrm>
            <a:off x="927810" y="1250768"/>
            <a:ext cx="6779276" cy="2616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</a:pPr>
            <a:r>
              <a:rPr lang="ko-KR" altLang="en-US" sz="82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기획</a:t>
            </a:r>
            <a:endParaRPr lang="en-US" altLang="ko-KR" sz="82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</a:pPr>
            <a:r>
              <a:rPr lang="en-US" sz="8200" i="0" u="none" strike="noStrike" cap="none" spc="3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배경</a:t>
            </a:r>
            <a:r>
              <a:rPr lang="en-US" sz="8200" i="0" u="none" strike="noStrike" cap="none" spc="3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및 </a:t>
            </a:r>
            <a:r>
              <a:rPr lang="en-US" sz="8200" i="0" u="none" strike="noStrike" cap="none" spc="3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목표</a:t>
            </a:r>
            <a:endParaRPr sz="1800" i="0" u="none" strike="noStrike" cap="none" spc="3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55" name="Google Shape;15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938603" y="5197670"/>
            <a:ext cx="4006132" cy="1025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4"/>
          <p:cNvSpPr txBox="1"/>
          <p:nvPr/>
        </p:nvSpPr>
        <p:spPr>
          <a:xfrm>
            <a:off x="927811" y="5506233"/>
            <a:ext cx="5522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300" dirty="0">
                <a:solidFill>
                  <a:schemeClr val="dk1"/>
                </a:solidFill>
                <a:highlight>
                  <a:schemeClr val="lt1"/>
                </a:highlight>
              </a:rPr>
              <a:t>01. </a:t>
            </a:r>
            <a:r>
              <a:rPr lang="en-US" sz="2300" dirty="0" err="1">
                <a:solidFill>
                  <a:schemeClr val="dk1"/>
                </a:solidFill>
                <a:highlight>
                  <a:schemeClr val="lt1"/>
                </a:highlight>
              </a:rPr>
              <a:t>사회적</a:t>
            </a:r>
            <a:r>
              <a:rPr lang="en-US" sz="2300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en-US" sz="2300" dirty="0" err="1">
                <a:solidFill>
                  <a:schemeClr val="dk1"/>
                </a:solidFill>
                <a:highlight>
                  <a:schemeClr val="lt1"/>
                </a:highlight>
              </a:rPr>
              <a:t>문제</a:t>
            </a:r>
            <a:r>
              <a:rPr lang="en-US" sz="2300" dirty="0">
                <a:solidFill>
                  <a:schemeClr val="dk1"/>
                </a:solidFill>
                <a:highlight>
                  <a:schemeClr val="lt1"/>
                </a:highlight>
              </a:rPr>
              <a:t> 및 </a:t>
            </a:r>
            <a:r>
              <a:rPr lang="en-US" sz="2300" dirty="0" err="1">
                <a:solidFill>
                  <a:schemeClr val="dk1"/>
                </a:solidFill>
                <a:highlight>
                  <a:schemeClr val="lt1"/>
                </a:highlight>
              </a:rPr>
              <a:t>현황</a:t>
            </a:r>
            <a:endParaRPr sz="23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4"/>
          <p:cNvSpPr txBox="1"/>
          <p:nvPr/>
        </p:nvSpPr>
        <p:spPr>
          <a:xfrm>
            <a:off x="927812" y="6038539"/>
            <a:ext cx="5188800" cy="44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300" dirty="0">
                <a:solidFill>
                  <a:schemeClr val="dk1"/>
                </a:solidFill>
                <a:highlight>
                  <a:srgbClr val="FFFFFF"/>
                </a:highlight>
              </a:rPr>
              <a:t>02. </a:t>
            </a:r>
            <a:r>
              <a:rPr lang="en-US" sz="2300" dirty="0" err="1">
                <a:solidFill>
                  <a:schemeClr val="dk1"/>
                </a:solidFill>
                <a:highlight>
                  <a:srgbClr val="FFFFFF"/>
                </a:highlight>
              </a:rPr>
              <a:t>장애인</a:t>
            </a:r>
            <a:r>
              <a:rPr lang="en-US" sz="23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2300" dirty="0" err="1">
                <a:solidFill>
                  <a:schemeClr val="dk1"/>
                </a:solidFill>
                <a:highlight>
                  <a:srgbClr val="FFFFFF"/>
                </a:highlight>
              </a:rPr>
              <a:t>관련</a:t>
            </a:r>
            <a:r>
              <a:rPr lang="en-US" sz="23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2300" dirty="0" err="1">
                <a:solidFill>
                  <a:schemeClr val="dk1"/>
                </a:solidFill>
                <a:highlight>
                  <a:srgbClr val="FFFFFF"/>
                </a:highlight>
              </a:rPr>
              <a:t>법률</a:t>
            </a:r>
            <a:r>
              <a:rPr lang="en-US" sz="2300" dirty="0">
                <a:solidFill>
                  <a:schemeClr val="dk1"/>
                </a:solidFill>
                <a:highlight>
                  <a:srgbClr val="FFFFFF"/>
                </a:highlight>
              </a:rPr>
              <a:t> / </a:t>
            </a:r>
            <a:r>
              <a:rPr lang="ko-KR" altLang="en-US" sz="2300" dirty="0">
                <a:solidFill>
                  <a:schemeClr val="dk1"/>
                </a:solidFill>
                <a:highlight>
                  <a:srgbClr val="FFFFFF"/>
                </a:highlight>
              </a:rPr>
              <a:t>권고사항</a:t>
            </a:r>
            <a:endParaRPr sz="23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59" name="Google Shape;159;p4"/>
          <p:cNvSpPr txBox="1"/>
          <p:nvPr/>
        </p:nvSpPr>
        <p:spPr>
          <a:xfrm>
            <a:off x="16868603" y="615896"/>
            <a:ext cx="637049" cy="41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0" name="Google Shape;160;p4"/>
          <p:cNvGrpSpPr/>
          <p:nvPr/>
        </p:nvGrpSpPr>
        <p:grpSpPr>
          <a:xfrm>
            <a:off x="6624682" y="2806996"/>
            <a:ext cx="327736" cy="854061"/>
            <a:chOff x="4059346" y="2715397"/>
            <a:chExt cx="327736" cy="854061"/>
          </a:xfrm>
        </p:grpSpPr>
        <p:pic>
          <p:nvPicPr>
            <p:cNvPr id="161" name="Google Shape;161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059346" y="2715397"/>
              <a:ext cx="327735" cy="3277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059347" y="3241723"/>
              <a:ext cx="327735" cy="3277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3" name="Google Shape;163;p4"/>
          <p:cNvSpPr txBox="1"/>
          <p:nvPr/>
        </p:nvSpPr>
        <p:spPr>
          <a:xfrm>
            <a:off x="10390643" y="4571429"/>
            <a:ext cx="6171429" cy="41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이미지를 넣어 주세요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24800" y="1206588"/>
            <a:ext cx="9546750" cy="799242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58;p4">
            <a:extLst>
              <a:ext uri="{FF2B5EF4-FFF2-40B4-BE49-F238E27FC236}">
                <a16:creationId xmlns:a16="http://schemas.microsoft.com/office/drawing/2014/main" id="{1866599E-8CA7-4A45-8788-AE98FF057189}"/>
              </a:ext>
            </a:extLst>
          </p:cNvPr>
          <p:cNvSpPr txBox="1"/>
          <p:nvPr/>
        </p:nvSpPr>
        <p:spPr>
          <a:xfrm>
            <a:off x="927812" y="6570680"/>
            <a:ext cx="5188800" cy="44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2300" dirty="0">
                <a:solidFill>
                  <a:schemeClr val="dk1"/>
                </a:solidFill>
                <a:highlight>
                  <a:srgbClr val="FFFFFF"/>
                </a:highlight>
              </a:rPr>
              <a:t>03. </a:t>
            </a:r>
            <a:r>
              <a:rPr lang="ko-KR" altLang="en-US" sz="2300" dirty="0">
                <a:solidFill>
                  <a:schemeClr val="dk1"/>
                </a:solidFill>
                <a:highlight>
                  <a:srgbClr val="FFFFFF"/>
                </a:highlight>
              </a:rPr>
              <a:t>프로젝트 분석 흐름 및 주요 내용</a:t>
            </a:r>
            <a:endParaRPr sz="23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4" name="Google Shape;158;p4">
            <a:extLst>
              <a:ext uri="{FF2B5EF4-FFF2-40B4-BE49-F238E27FC236}">
                <a16:creationId xmlns:a16="http://schemas.microsoft.com/office/drawing/2014/main" id="{3F3324EB-791E-4883-9A17-5CA85F821255}"/>
              </a:ext>
            </a:extLst>
          </p:cNvPr>
          <p:cNvSpPr txBox="1"/>
          <p:nvPr/>
        </p:nvSpPr>
        <p:spPr>
          <a:xfrm>
            <a:off x="938602" y="7102822"/>
            <a:ext cx="5188800" cy="44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2300" dirty="0">
                <a:solidFill>
                  <a:schemeClr val="dk1"/>
                </a:solidFill>
                <a:highlight>
                  <a:srgbClr val="FFFFFF"/>
                </a:highlight>
              </a:rPr>
              <a:t>04. </a:t>
            </a:r>
            <a:r>
              <a:rPr lang="ko-KR" altLang="en-US" sz="2300" dirty="0">
                <a:solidFill>
                  <a:schemeClr val="dk1"/>
                </a:solidFill>
                <a:highlight>
                  <a:srgbClr val="FFFFFF"/>
                </a:highlight>
              </a:rPr>
              <a:t>프로젝트 목표</a:t>
            </a:r>
            <a:endParaRPr sz="23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BC14819-24C0-499B-8275-B259A57D7729}"/>
              </a:ext>
            </a:extLst>
          </p:cNvPr>
          <p:cNvSpPr/>
          <p:nvPr/>
        </p:nvSpPr>
        <p:spPr>
          <a:xfrm>
            <a:off x="9307774" y="6332293"/>
            <a:ext cx="8126286" cy="1599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Google Shape;211;g115d0871472_0_138"/>
          <p:cNvSpPr txBox="1"/>
          <p:nvPr/>
        </p:nvSpPr>
        <p:spPr>
          <a:xfrm>
            <a:off x="16868603" y="615896"/>
            <a:ext cx="63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/>
              <a:t>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g115d0871472_0_1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91624" y="9001124"/>
            <a:ext cx="2354124" cy="7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12;g115d0871472_0_138">
            <a:extLst>
              <a:ext uri="{FF2B5EF4-FFF2-40B4-BE49-F238E27FC236}">
                <a16:creationId xmlns:a16="http://schemas.microsoft.com/office/drawing/2014/main" id="{F392A522-1EB7-46CF-B75E-2607021B4390}"/>
              </a:ext>
            </a:extLst>
          </p:cNvPr>
          <p:cNvSpPr txBox="1"/>
          <p:nvPr/>
        </p:nvSpPr>
        <p:spPr>
          <a:xfrm>
            <a:off x="1068696" y="1377691"/>
            <a:ext cx="6171300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2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교통 </a:t>
            </a:r>
            <a:r>
              <a:rPr lang="en-US" altLang="ko-KR" sz="2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25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저상</a:t>
            </a:r>
            <a:r>
              <a:rPr lang="ko-KR" altLang="en-US" sz="2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버스</a:t>
            </a:r>
            <a:endParaRPr sz="2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91;g115d0871472_0_105">
            <a:extLst>
              <a:ext uri="{FF2B5EF4-FFF2-40B4-BE49-F238E27FC236}">
                <a16:creationId xmlns:a16="http://schemas.microsoft.com/office/drawing/2014/main" id="{44E988A8-3E31-4D1A-8D03-882EC9067B3B}"/>
              </a:ext>
            </a:extLst>
          </p:cNvPr>
          <p:cNvSpPr txBox="1"/>
          <p:nvPr/>
        </p:nvSpPr>
        <p:spPr>
          <a:xfrm>
            <a:off x="982219" y="3205417"/>
            <a:ext cx="7562169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총 버스 대수와 현재 운행중인 </a:t>
            </a:r>
            <a:r>
              <a:rPr lang="ko-KR" alt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저상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버스의 노선 수와 운행대수를 비교</a:t>
            </a:r>
            <a:endParaRPr lang="en-US" altLang="ko-K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장애인 수에 비례하여 적절한 양의 </a:t>
            </a:r>
            <a:r>
              <a:rPr lang="ko-KR" alt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저상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버스를 보유하고 있는지 확인</a:t>
            </a:r>
            <a:endParaRPr lang="en-US" altLang="ko-K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91;g115d0871472_0_105">
            <a:extLst>
              <a:ext uri="{FF2B5EF4-FFF2-40B4-BE49-F238E27FC236}">
                <a16:creationId xmlns:a16="http://schemas.microsoft.com/office/drawing/2014/main" id="{854956E1-1487-4F8B-A9D2-CB501252C1E7}"/>
              </a:ext>
            </a:extLst>
          </p:cNvPr>
          <p:cNvSpPr txBox="1"/>
          <p:nvPr/>
        </p:nvSpPr>
        <p:spPr>
          <a:xfrm>
            <a:off x="1402078" y="2325789"/>
            <a:ext cx="6171300" cy="44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altLang="en-US" sz="2300" b="1" i="0" u="none" strike="noStrike" cap="none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장애인 </a:t>
            </a:r>
            <a:r>
              <a:rPr lang="en-US" altLang="ko-KR" sz="2300" b="1" i="0" u="none" strike="noStrike" cap="none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1</a:t>
            </a:r>
            <a:r>
              <a:rPr lang="ko-KR" altLang="en-US" sz="2300" b="1" i="0" u="none" strike="noStrike" cap="none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만명 당 필요한 </a:t>
            </a:r>
            <a:r>
              <a:rPr lang="ko-KR" altLang="en-US" sz="2300" b="1" i="0" u="none" strike="noStrike" cap="none" dirty="0" err="1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저상</a:t>
            </a:r>
            <a:r>
              <a:rPr lang="ko-KR" altLang="en-US" sz="2300" b="1" i="0" u="none" strike="noStrike" cap="none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 버스 수 비교분석</a:t>
            </a:r>
            <a:endParaRPr sz="23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229EAA12-25A2-4C89-B22D-78DA20AF2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772" y="5628694"/>
            <a:ext cx="5452958" cy="21046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90DDFB8-76D8-4048-B6D8-4C5FC03408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3475" y="3079378"/>
            <a:ext cx="3702811" cy="24887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E962C10-1B90-48A3-B57E-5683E94566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11432" y="3079378"/>
            <a:ext cx="3803151" cy="2461456"/>
          </a:xfrm>
          <a:prstGeom prst="rect">
            <a:avLst/>
          </a:prstGeom>
        </p:spPr>
      </p:pic>
      <p:pic>
        <p:nvPicPr>
          <p:cNvPr id="25" name="Google Shape;262;g1148855853d_0_4">
            <a:extLst>
              <a:ext uri="{FF2B5EF4-FFF2-40B4-BE49-F238E27FC236}">
                <a16:creationId xmlns:a16="http://schemas.microsoft.com/office/drawing/2014/main" id="{B44B9AB2-ADD3-4F52-97A9-E0BB0DDE8EBE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96228" y="2380522"/>
            <a:ext cx="327735" cy="32773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C2F25F6-429C-4343-9A7A-4D1241FAD229}"/>
              </a:ext>
            </a:extLst>
          </p:cNvPr>
          <p:cNvSpPr/>
          <p:nvPr/>
        </p:nvSpPr>
        <p:spPr>
          <a:xfrm>
            <a:off x="3800173" y="5599666"/>
            <a:ext cx="2278743" cy="457515"/>
          </a:xfrm>
          <a:prstGeom prst="rect">
            <a:avLst/>
          </a:prstGeom>
          <a:noFill/>
          <a:ln w="38100">
            <a:solidFill>
              <a:srgbClr val="55A6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42455D-CB2E-47AB-9C2E-E7012A6E8E0D}"/>
              </a:ext>
            </a:extLst>
          </p:cNvPr>
          <p:cNvSpPr/>
          <p:nvPr/>
        </p:nvSpPr>
        <p:spPr>
          <a:xfrm>
            <a:off x="4692834" y="4473716"/>
            <a:ext cx="3040711" cy="759800"/>
          </a:xfrm>
          <a:prstGeom prst="rect">
            <a:avLst/>
          </a:prstGeom>
          <a:solidFill>
            <a:srgbClr val="55A6D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각각 광역버스 중 </a:t>
            </a:r>
            <a:r>
              <a:rPr lang="ko-KR" altLang="en-US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저상</a:t>
            </a:r>
            <a:r>
              <a:rPr lang="ko-KR" alt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버스의 수</a:t>
            </a:r>
            <a:endParaRPr lang="en-US" altLang="ko-KR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시내 버스 중 </a:t>
            </a:r>
            <a:r>
              <a:rPr lang="ko-KR" altLang="en-US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저상</a:t>
            </a:r>
            <a:r>
              <a:rPr lang="ko-KR" alt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버스의 수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1A173DD-2DEE-491E-A536-BA060BAC092C}"/>
              </a:ext>
            </a:extLst>
          </p:cNvPr>
          <p:cNvCxnSpPr>
            <a:cxnSpLocks/>
          </p:cNvCxnSpPr>
          <p:nvPr/>
        </p:nvCxnSpPr>
        <p:spPr>
          <a:xfrm flipH="1">
            <a:off x="5687030" y="5153430"/>
            <a:ext cx="391886" cy="446236"/>
          </a:xfrm>
          <a:prstGeom prst="line">
            <a:avLst/>
          </a:prstGeom>
          <a:ln w="38100">
            <a:solidFill>
              <a:srgbClr val="55A6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BDEB6F5-DA63-4134-90C5-8E6977D81347}"/>
              </a:ext>
            </a:extLst>
          </p:cNvPr>
          <p:cNvSpPr/>
          <p:nvPr/>
        </p:nvSpPr>
        <p:spPr>
          <a:xfrm>
            <a:off x="2835359" y="5592410"/>
            <a:ext cx="906757" cy="457515"/>
          </a:xfrm>
          <a:prstGeom prst="rect">
            <a:avLst/>
          </a:prstGeom>
          <a:noFill/>
          <a:ln w="38100">
            <a:solidFill>
              <a:srgbClr val="55A6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Google Shape;173;g115d0871472_0_81">
            <a:extLst>
              <a:ext uri="{FF2B5EF4-FFF2-40B4-BE49-F238E27FC236}">
                <a16:creationId xmlns:a16="http://schemas.microsoft.com/office/drawing/2014/main" id="{9C2EFC13-D6F7-448B-B97C-9369767542C4}"/>
              </a:ext>
            </a:extLst>
          </p:cNvPr>
          <p:cNvSpPr txBox="1"/>
          <p:nvPr/>
        </p:nvSpPr>
        <p:spPr>
          <a:xfrm>
            <a:off x="1068696" y="550725"/>
            <a:ext cx="391870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분석 </a:t>
            </a:r>
            <a:r>
              <a:rPr lang="en-US" altLang="ko-KR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ko-KR" alt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시각화</a:t>
            </a:r>
            <a:endParaRPr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268;g116e0694cf1_0_0">
            <a:extLst>
              <a:ext uri="{FF2B5EF4-FFF2-40B4-BE49-F238E27FC236}">
                <a16:creationId xmlns:a16="http://schemas.microsoft.com/office/drawing/2014/main" id="{819F4B00-2CE4-45C4-BF10-4E2C42262CD9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550725"/>
            <a:ext cx="954024" cy="47700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54E9E1-507D-4D03-84B0-68C07208C517}"/>
              </a:ext>
            </a:extLst>
          </p:cNvPr>
          <p:cNvSpPr/>
          <p:nvPr/>
        </p:nvSpPr>
        <p:spPr>
          <a:xfrm>
            <a:off x="1725570" y="4776456"/>
            <a:ext cx="2219577" cy="457516"/>
          </a:xfrm>
          <a:prstGeom prst="rect">
            <a:avLst/>
          </a:prstGeom>
          <a:solidFill>
            <a:srgbClr val="55A6D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서울시 내 총 버스 수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EBEE47B-43E0-4752-9260-D43093AB6ADD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835359" y="5233972"/>
            <a:ext cx="222992" cy="352125"/>
          </a:xfrm>
          <a:prstGeom prst="line">
            <a:avLst/>
          </a:prstGeom>
          <a:ln w="38100">
            <a:solidFill>
              <a:srgbClr val="55A6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oogle Shape;191;g115d0871472_0_105">
            <a:extLst>
              <a:ext uri="{FF2B5EF4-FFF2-40B4-BE49-F238E27FC236}">
                <a16:creationId xmlns:a16="http://schemas.microsoft.com/office/drawing/2014/main" id="{A03230F4-706C-4B21-9CFF-006E534E8A68}"/>
              </a:ext>
            </a:extLst>
          </p:cNvPr>
          <p:cNvSpPr txBox="1"/>
          <p:nvPr/>
        </p:nvSpPr>
        <p:spPr>
          <a:xfrm>
            <a:off x="9378681" y="6462796"/>
            <a:ext cx="8064233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ü"/>
            </a:pP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막대 그래프 상 평균 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대의 버스가 올 때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저상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버스는 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대가 옴</a:t>
            </a:r>
            <a:endParaRPr lang="en-US" altLang="ko-K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ko-KR" alt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장애인들은 버스를 </a:t>
            </a:r>
            <a:r>
              <a:rPr lang="en-US" altLang="ko-KR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번 타기 위해 버스 </a:t>
            </a:r>
            <a:r>
              <a:rPr lang="en-US" altLang="ko-KR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ko-KR" alt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대가 지나갈 시간을 기다려야 함</a:t>
            </a:r>
            <a:endParaRPr lang="en-US" altLang="ko-K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ü"/>
            </a:pP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즉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장애인들의 </a:t>
            </a:r>
            <a:r>
              <a:rPr lang="ko-KR" alt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이동권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보장을 위해서라도 </a:t>
            </a:r>
            <a:r>
              <a:rPr lang="ko-KR" altLang="en-US" sz="1800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저상</a:t>
            </a:r>
            <a:r>
              <a:rPr lang="ko-KR" alt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버스 보급을 확대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해야 함</a:t>
            </a:r>
            <a:endParaRPr lang="en-US" altLang="ko-K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91;g115d0871472_0_105">
            <a:extLst>
              <a:ext uri="{FF2B5EF4-FFF2-40B4-BE49-F238E27FC236}">
                <a16:creationId xmlns:a16="http://schemas.microsoft.com/office/drawing/2014/main" id="{DD4C1213-4E71-4421-92B6-4A67E75A1B68}"/>
              </a:ext>
            </a:extLst>
          </p:cNvPr>
          <p:cNvSpPr txBox="1"/>
          <p:nvPr/>
        </p:nvSpPr>
        <p:spPr>
          <a:xfrm>
            <a:off x="9881432" y="5702369"/>
            <a:ext cx="7301552" cy="39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ko-KR" sz="13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</a:t>
            </a:r>
            <a:r>
              <a:rPr lang="ko-KR" altLang="en-US" sz="13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현재 장애인 </a:t>
            </a:r>
            <a:r>
              <a:rPr lang="en-US" altLang="ko-KR" sz="13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en-US" sz="13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만명 당 운행되고 있는 </a:t>
            </a:r>
            <a:r>
              <a:rPr lang="ko-KR" altLang="en-US" sz="13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저상</a:t>
            </a:r>
            <a:r>
              <a:rPr lang="ko-KR" altLang="en-US" sz="13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버스의 노선 수와 운행대수</a:t>
            </a:r>
            <a:r>
              <a:rPr lang="en-US" altLang="ko-KR" sz="13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669D48C-6B13-46FA-ABE4-88D6EF18C0AE}"/>
              </a:ext>
            </a:extLst>
          </p:cNvPr>
          <p:cNvCxnSpPr/>
          <p:nvPr/>
        </p:nvCxnSpPr>
        <p:spPr>
          <a:xfrm>
            <a:off x="8789159" y="3020546"/>
            <a:ext cx="0" cy="504057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67E1B6F5-01EF-4B81-8DE8-F88BD33FDB2E}"/>
              </a:ext>
            </a:extLst>
          </p:cNvPr>
          <p:cNvSpPr/>
          <p:nvPr/>
        </p:nvSpPr>
        <p:spPr>
          <a:xfrm>
            <a:off x="11830745" y="7095718"/>
            <a:ext cx="943560" cy="4000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B38B8BE-860B-4F64-91CD-F4A7FD50595F}"/>
              </a:ext>
            </a:extLst>
          </p:cNvPr>
          <p:cNvSpPr/>
          <p:nvPr/>
        </p:nvSpPr>
        <p:spPr>
          <a:xfrm>
            <a:off x="11823533" y="5719293"/>
            <a:ext cx="950771" cy="4000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1819AEE-64B7-465E-A3B6-7F0F76C35F25}"/>
              </a:ext>
            </a:extLst>
          </p:cNvPr>
          <p:cNvSpPr/>
          <p:nvPr/>
        </p:nvSpPr>
        <p:spPr>
          <a:xfrm>
            <a:off x="11823533" y="3502361"/>
            <a:ext cx="3475607" cy="4000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Google Shape;256;g116e0694cf1_0_0"/>
          <p:cNvSpPr txBox="1"/>
          <p:nvPr/>
        </p:nvSpPr>
        <p:spPr>
          <a:xfrm>
            <a:off x="16868603" y="615896"/>
            <a:ext cx="63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g116e0694cf1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91624" y="9001124"/>
            <a:ext cx="2354124" cy="7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BB70E71-FECB-4E08-A316-BD162AECD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024" y="3099766"/>
            <a:ext cx="9985542" cy="6006033"/>
          </a:xfrm>
          <a:prstGeom prst="rect">
            <a:avLst/>
          </a:prstGeom>
        </p:spPr>
      </p:pic>
      <p:sp>
        <p:nvSpPr>
          <p:cNvPr id="22" name="Google Shape;259;g116e0694cf1_0_0">
            <a:extLst>
              <a:ext uri="{FF2B5EF4-FFF2-40B4-BE49-F238E27FC236}">
                <a16:creationId xmlns:a16="http://schemas.microsoft.com/office/drawing/2014/main" id="{EC8A4A99-30B2-4FAA-BA2E-051D0A4CFBCF}"/>
              </a:ext>
            </a:extLst>
          </p:cNvPr>
          <p:cNvSpPr txBox="1"/>
          <p:nvPr/>
        </p:nvSpPr>
        <p:spPr>
          <a:xfrm>
            <a:off x="11476038" y="3526349"/>
            <a:ext cx="402969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Wingdings" panose="05000000000000000000" pitchFamily="2" charset="2"/>
              <a:buChar char="u"/>
            </a:pPr>
            <a:r>
              <a:rPr lang="ko-KR" altLang="en-US" sz="2000" b="1" dirty="0">
                <a:solidFill>
                  <a:schemeClr val="dk1"/>
                </a:solidFill>
              </a:rPr>
              <a:t>장애인 </a:t>
            </a:r>
            <a:r>
              <a:rPr lang="ko-KR" altLang="en-US" sz="2000" b="1" dirty="0" err="1">
                <a:solidFill>
                  <a:schemeClr val="dk1"/>
                </a:solidFill>
              </a:rPr>
              <a:t>주차칸</a:t>
            </a:r>
            <a:r>
              <a:rPr lang="ko-KR" altLang="en-US" sz="2000" b="1" dirty="0">
                <a:solidFill>
                  <a:schemeClr val="dk1"/>
                </a:solidFill>
              </a:rPr>
              <a:t> 여부 분석 기준</a:t>
            </a:r>
            <a:endParaRPr lang="en-US" altLang="ko-KR" sz="2000" b="1" dirty="0">
              <a:solidFill>
                <a:schemeClr val="dk1"/>
              </a:solidFill>
            </a:endParaRPr>
          </a:p>
        </p:txBody>
      </p:sp>
      <p:sp>
        <p:nvSpPr>
          <p:cNvPr id="18" name="Google Shape;173;g115d0871472_0_81">
            <a:extLst>
              <a:ext uri="{FF2B5EF4-FFF2-40B4-BE49-F238E27FC236}">
                <a16:creationId xmlns:a16="http://schemas.microsoft.com/office/drawing/2014/main" id="{E6E63FE6-D3EF-460A-AFD8-6A953BFE8CCC}"/>
              </a:ext>
            </a:extLst>
          </p:cNvPr>
          <p:cNvSpPr txBox="1"/>
          <p:nvPr/>
        </p:nvSpPr>
        <p:spPr>
          <a:xfrm>
            <a:off x="1068696" y="550725"/>
            <a:ext cx="391870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분석 </a:t>
            </a:r>
            <a:r>
              <a:rPr lang="en-US" altLang="ko-KR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ko-KR" alt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시각화</a:t>
            </a:r>
            <a:endParaRPr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268;g116e0694cf1_0_0">
            <a:extLst>
              <a:ext uri="{FF2B5EF4-FFF2-40B4-BE49-F238E27FC236}">
                <a16:creationId xmlns:a16="http://schemas.microsoft.com/office/drawing/2014/main" id="{2760E9E1-D177-47E6-9C9C-78357022CF1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550725"/>
            <a:ext cx="954024" cy="47700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12;g115d0871472_0_138">
            <a:extLst>
              <a:ext uri="{FF2B5EF4-FFF2-40B4-BE49-F238E27FC236}">
                <a16:creationId xmlns:a16="http://schemas.microsoft.com/office/drawing/2014/main" id="{E7CA926D-797A-467D-8B66-9DC12A7AF5EF}"/>
              </a:ext>
            </a:extLst>
          </p:cNvPr>
          <p:cNvSpPr txBox="1"/>
          <p:nvPr/>
        </p:nvSpPr>
        <p:spPr>
          <a:xfrm>
            <a:off x="1068696" y="1377691"/>
            <a:ext cx="6171300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2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교통 </a:t>
            </a:r>
            <a:r>
              <a:rPr lang="en-US" altLang="ko-KR" sz="2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2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주차장</a:t>
            </a:r>
            <a:endParaRPr sz="2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91;g115d0871472_0_105">
            <a:extLst>
              <a:ext uri="{FF2B5EF4-FFF2-40B4-BE49-F238E27FC236}">
                <a16:creationId xmlns:a16="http://schemas.microsoft.com/office/drawing/2014/main" id="{33733EC7-177F-46A9-B8A8-7253D5E99C3F}"/>
              </a:ext>
            </a:extLst>
          </p:cNvPr>
          <p:cNvSpPr txBox="1"/>
          <p:nvPr/>
        </p:nvSpPr>
        <p:spPr>
          <a:xfrm>
            <a:off x="1402078" y="2325789"/>
            <a:ext cx="8779152" cy="44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altLang="en-US" sz="23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서울시 각 구별 공영 주차장 수</a:t>
            </a:r>
            <a:r>
              <a:rPr lang="en-US" altLang="ko-KR" sz="23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ko-KR" altLang="en-US" sz="23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및 장애인 </a:t>
            </a:r>
            <a:r>
              <a:rPr lang="ko-KR" altLang="en-US" sz="2300" b="1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주차칸</a:t>
            </a:r>
            <a:r>
              <a:rPr lang="ko-KR" altLang="en-US" sz="23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여부 확인 </a:t>
            </a:r>
            <a:r>
              <a:rPr lang="en-US" altLang="ko-KR" sz="23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(</a:t>
            </a:r>
            <a:r>
              <a:rPr lang="ko-KR" altLang="en-US" sz="2300" b="1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트리맵</a:t>
            </a:r>
            <a:r>
              <a:rPr lang="en-US" altLang="ko-KR" sz="23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)</a:t>
            </a:r>
            <a:endParaRPr sz="23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262;g1148855853d_0_4">
            <a:extLst>
              <a:ext uri="{FF2B5EF4-FFF2-40B4-BE49-F238E27FC236}">
                <a16:creationId xmlns:a16="http://schemas.microsoft.com/office/drawing/2014/main" id="{BD223351-0849-41F2-85D6-EBB24E5B9B9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6228" y="2380522"/>
            <a:ext cx="327735" cy="32773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191;g115d0871472_0_105">
            <a:extLst>
              <a:ext uri="{FF2B5EF4-FFF2-40B4-BE49-F238E27FC236}">
                <a16:creationId xmlns:a16="http://schemas.microsoft.com/office/drawing/2014/main" id="{82E11E8F-21F8-4766-BA4C-9E08364A8F1A}"/>
              </a:ext>
            </a:extLst>
          </p:cNvPr>
          <p:cNvSpPr txBox="1"/>
          <p:nvPr/>
        </p:nvSpPr>
        <p:spPr>
          <a:xfrm>
            <a:off x="11823533" y="3964054"/>
            <a:ext cx="3768091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노외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주차장 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주차면수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 이상</a:t>
            </a:r>
            <a:endParaRPr lang="en-US" altLang="ko-K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노상 주차장 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주차면수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 이상</a:t>
            </a:r>
            <a:endParaRPr lang="en-US" altLang="ko-K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부설 주차장 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주차면수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 이상</a:t>
            </a:r>
            <a:endParaRPr lang="en-US" altLang="ko-K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59;g116e0694cf1_0_0">
            <a:extLst>
              <a:ext uri="{FF2B5EF4-FFF2-40B4-BE49-F238E27FC236}">
                <a16:creationId xmlns:a16="http://schemas.microsoft.com/office/drawing/2014/main" id="{1C221CA1-1E46-4A68-90D4-8505ACD3FA20}"/>
              </a:ext>
            </a:extLst>
          </p:cNvPr>
          <p:cNvSpPr txBox="1"/>
          <p:nvPr/>
        </p:nvSpPr>
        <p:spPr>
          <a:xfrm>
            <a:off x="11483249" y="5739540"/>
            <a:ext cx="402969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Wingdings" panose="05000000000000000000" pitchFamily="2" charset="2"/>
              <a:buChar char="u"/>
            </a:pPr>
            <a:r>
              <a:rPr lang="ko-KR" altLang="en-US" sz="2000" b="1" dirty="0">
                <a:solidFill>
                  <a:schemeClr val="dk1"/>
                </a:solidFill>
              </a:rPr>
              <a:t>강남구</a:t>
            </a:r>
            <a:endParaRPr lang="en-US" altLang="ko-KR" sz="2000" b="1" dirty="0">
              <a:solidFill>
                <a:schemeClr val="dk1"/>
              </a:solidFill>
            </a:endParaRPr>
          </a:p>
        </p:txBody>
      </p:sp>
      <p:sp>
        <p:nvSpPr>
          <p:cNvPr id="29" name="Google Shape;191;g115d0871472_0_105">
            <a:extLst>
              <a:ext uri="{FF2B5EF4-FFF2-40B4-BE49-F238E27FC236}">
                <a16:creationId xmlns:a16="http://schemas.microsoft.com/office/drawing/2014/main" id="{DFF8DF07-3E73-4347-8B02-EE561DBB8207}"/>
              </a:ext>
            </a:extLst>
          </p:cNvPr>
          <p:cNvSpPr txBox="1"/>
          <p:nvPr/>
        </p:nvSpPr>
        <p:spPr>
          <a:xfrm>
            <a:off x="11830744" y="6177245"/>
            <a:ext cx="5037859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가장 많은 공영주차장과 장애인 </a:t>
            </a:r>
            <a:r>
              <a:rPr lang="ko-KR" alt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주차칸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보유</a:t>
            </a:r>
            <a:endParaRPr lang="en-US" altLang="ko-K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259;g116e0694cf1_0_0">
            <a:extLst>
              <a:ext uri="{FF2B5EF4-FFF2-40B4-BE49-F238E27FC236}">
                <a16:creationId xmlns:a16="http://schemas.microsoft.com/office/drawing/2014/main" id="{7636DAF1-843F-456C-9D4D-368277F5E4ED}"/>
              </a:ext>
            </a:extLst>
          </p:cNvPr>
          <p:cNvSpPr txBox="1"/>
          <p:nvPr/>
        </p:nvSpPr>
        <p:spPr>
          <a:xfrm>
            <a:off x="11483249" y="7115964"/>
            <a:ext cx="402969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Wingdings" panose="05000000000000000000" pitchFamily="2" charset="2"/>
              <a:buChar char="u"/>
            </a:pPr>
            <a:r>
              <a:rPr lang="ko-KR" altLang="en-US" sz="2000" b="1" dirty="0">
                <a:solidFill>
                  <a:schemeClr val="dk1"/>
                </a:solidFill>
              </a:rPr>
              <a:t>동작구</a:t>
            </a:r>
            <a:endParaRPr lang="en-US" altLang="ko-KR" sz="2000" b="1" dirty="0">
              <a:solidFill>
                <a:schemeClr val="dk1"/>
              </a:solidFill>
            </a:endParaRPr>
          </a:p>
        </p:txBody>
      </p:sp>
      <p:sp>
        <p:nvSpPr>
          <p:cNvPr id="31" name="Google Shape;191;g115d0871472_0_105">
            <a:extLst>
              <a:ext uri="{FF2B5EF4-FFF2-40B4-BE49-F238E27FC236}">
                <a16:creationId xmlns:a16="http://schemas.microsoft.com/office/drawing/2014/main" id="{CB7DD1B1-0690-4753-8690-6F24A648D2B2}"/>
              </a:ext>
            </a:extLst>
          </p:cNvPr>
          <p:cNvSpPr txBox="1"/>
          <p:nvPr/>
        </p:nvSpPr>
        <p:spPr>
          <a:xfrm>
            <a:off x="11830744" y="7553669"/>
            <a:ext cx="376809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장애인 주차 가능 비율 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40% 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불가능 비율 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60%</a:t>
            </a:r>
          </a:p>
        </p:txBody>
      </p:sp>
    </p:spTree>
    <p:extLst>
      <p:ext uri="{BB962C8B-B14F-4D97-AF65-F5344CB8AC3E}">
        <p14:creationId xmlns:p14="http://schemas.microsoft.com/office/powerpoint/2010/main" val="889145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5d0871472_0_48"/>
          <p:cNvSpPr txBox="1"/>
          <p:nvPr/>
        </p:nvSpPr>
        <p:spPr>
          <a:xfrm>
            <a:off x="16868603" y="615896"/>
            <a:ext cx="63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/>
              <a:t>10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" name="Google Shape;243;g115d0871472_0_48"/>
          <p:cNvGrpSpPr/>
          <p:nvPr/>
        </p:nvGrpSpPr>
        <p:grpSpPr>
          <a:xfrm>
            <a:off x="4987394" y="2769826"/>
            <a:ext cx="327736" cy="854061"/>
            <a:chOff x="4059346" y="2715397"/>
            <a:chExt cx="327736" cy="854061"/>
          </a:xfrm>
        </p:grpSpPr>
        <p:pic>
          <p:nvPicPr>
            <p:cNvPr id="244" name="Google Shape;244;g115d0871472_0_4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059346" y="2715397"/>
              <a:ext cx="327735" cy="3277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5" name="Google Shape;245;g115d0871472_0_4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059347" y="3241723"/>
              <a:ext cx="327735" cy="3277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6" name="Google Shape;246;g115d0871472_0_48"/>
          <p:cNvSpPr txBox="1"/>
          <p:nvPr/>
        </p:nvSpPr>
        <p:spPr>
          <a:xfrm>
            <a:off x="10390643" y="4571429"/>
            <a:ext cx="617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이미지를 넣어 주세요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g115d0871472_0_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81150" y="1206588"/>
            <a:ext cx="7990400" cy="799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115d0871472_0_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938603" y="5045273"/>
            <a:ext cx="4006132" cy="1025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54;p4">
            <a:extLst>
              <a:ext uri="{FF2B5EF4-FFF2-40B4-BE49-F238E27FC236}">
                <a16:creationId xmlns:a16="http://schemas.microsoft.com/office/drawing/2014/main" id="{C4559102-CF6A-45ED-A185-A2E719C58910}"/>
              </a:ext>
            </a:extLst>
          </p:cNvPr>
          <p:cNvSpPr txBox="1"/>
          <p:nvPr/>
        </p:nvSpPr>
        <p:spPr>
          <a:xfrm>
            <a:off x="927809" y="1250768"/>
            <a:ext cx="7650133" cy="2616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</a:pPr>
            <a:r>
              <a:rPr lang="ko-KR" altLang="en-US" sz="82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향후 개선사항 및 기대효과</a:t>
            </a:r>
            <a:endParaRPr lang="en-US" altLang="ko-KR" sz="82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47;g115d0871472_0_48">
            <a:extLst>
              <a:ext uri="{FF2B5EF4-FFF2-40B4-BE49-F238E27FC236}">
                <a16:creationId xmlns:a16="http://schemas.microsoft.com/office/drawing/2014/main" id="{C06C711E-890D-4617-8493-9149B6C3579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5952" y="2039640"/>
            <a:ext cx="5348800" cy="6686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7;g115d0871472_0_48">
            <a:extLst>
              <a:ext uri="{FF2B5EF4-FFF2-40B4-BE49-F238E27FC236}">
                <a16:creationId xmlns:a16="http://schemas.microsoft.com/office/drawing/2014/main" id="{2C401C01-A3F2-4917-AB69-3DA0BFEFF14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3732" y="2039640"/>
            <a:ext cx="5348800" cy="668669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53C9333-9937-4A77-84E7-4439FEFE9F77}"/>
              </a:ext>
            </a:extLst>
          </p:cNvPr>
          <p:cNvSpPr/>
          <p:nvPr/>
        </p:nvSpPr>
        <p:spPr>
          <a:xfrm>
            <a:off x="1036172" y="3031569"/>
            <a:ext cx="5083919" cy="5564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2A8342F-C442-4605-BEDA-871BFCF12E00}"/>
              </a:ext>
            </a:extLst>
          </p:cNvPr>
          <p:cNvSpPr/>
          <p:nvPr/>
        </p:nvSpPr>
        <p:spPr>
          <a:xfrm>
            <a:off x="6588389" y="3031570"/>
            <a:ext cx="5083919" cy="5564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6" name="Google Shape;256;g116e0694cf1_0_0"/>
          <p:cNvSpPr txBox="1"/>
          <p:nvPr/>
        </p:nvSpPr>
        <p:spPr>
          <a:xfrm>
            <a:off x="16868603" y="615896"/>
            <a:ext cx="63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g116e0694cf1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591624" y="9001124"/>
            <a:ext cx="2354124" cy="7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116e0694cf1_0_0"/>
          <p:cNvSpPr txBox="1"/>
          <p:nvPr/>
        </p:nvSpPr>
        <p:spPr>
          <a:xfrm>
            <a:off x="1528039" y="2312487"/>
            <a:ext cx="4100175" cy="44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2300" b="1" dirty="0"/>
              <a:t>01. </a:t>
            </a:r>
            <a:r>
              <a:rPr lang="ko-KR" altLang="en-US" sz="2300" b="1" dirty="0"/>
              <a:t>장애인 콜택시 추가 배치</a:t>
            </a:r>
            <a:endParaRPr sz="23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91;g115d0871472_0_105">
            <a:extLst>
              <a:ext uri="{FF2B5EF4-FFF2-40B4-BE49-F238E27FC236}">
                <a16:creationId xmlns:a16="http://schemas.microsoft.com/office/drawing/2014/main" id="{DAD1D460-6F9C-499B-A0C8-E11F4687E003}"/>
              </a:ext>
            </a:extLst>
          </p:cNvPr>
          <p:cNvSpPr txBox="1"/>
          <p:nvPr/>
        </p:nvSpPr>
        <p:spPr>
          <a:xfrm>
            <a:off x="1239592" y="3263720"/>
            <a:ext cx="4677076" cy="216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이용 횟수가 평균 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(2,568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보다 많은 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06~16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시에 추가로 배치하여 수요 충족</a:t>
            </a:r>
            <a:endParaRPr lang="en-US" altLang="ko-K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en-US" altLang="ko-K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주말보다 이용 횟수가 많은 평일 아침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점심 시간대에 추가 배치하여 수요 충족</a:t>
            </a:r>
            <a:endParaRPr lang="en-US" altLang="ko-K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B6795158-FCEA-4791-ADF8-827AF099AC8D}"/>
              </a:ext>
            </a:extLst>
          </p:cNvPr>
          <p:cNvSpPr/>
          <p:nvPr/>
        </p:nvSpPr>
        <p:spPr>
          <a:xfrm>
            <a:off x="3124894" y="5876842"/>
            <a:ext cx="906467" cy="720688"/>
          </a:xfrm>
          <a:prstGeom prst="downArrow">
            <a:avLst>
              <a:gd name="adj1" fmla="val 50000"/>
              <a:gd name="adj2" fmla="val 54028"/>
            </a:avLst>
          </a:prstGeom>
          <a:solidFill>
            <a:srgbClr val="55A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Google Shape;173;g115d0871472_0_81">
            <a:extLst>
              <a:ext uri="{FF2B5EF4-FFF2-40B4-BE49-F238E27FC236}">
                <a16:creationId xmlns:a16="http://schemas.microsoft.com/office/drawing/2014/main" id="{6CC13396-08C1-4457-A044-0D07092CE9EE}"/>
              </a:ext>
            </a:extLst>
          </p:cNvPr>
          <p:cNvSpPr txBox="1"/>
          <p:nvPr/>
        </p:nvSpPr>
        <p:spPr>
          <a:xfrm>
            <a:off x="1061442" y="630555"/>
            <a:ext cx="494149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향후 개선사항 </a:t>
            </a:r>
            <a:r>
              <a:rPr lang="en-US" altLang="ko-KR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ko-KR" alt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기대효과</a:t>
            </a:r>
            <a:endParaRPr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Google Shape;268;g116e0694cf1_0_0">
            <a:extLst>
              <a:ext uri="{FF2B5EF4-FFF2-40B4-BE49-F238E27FC236}">
                <a16:creationId xmlns:a16="http://schemas.microsoft.com/office/drawing/2014/main" id="{69AEC3AC-70F2-4A32-A2D5-33C0A60A000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254" y="688611"/>
            <a:ext cx="954024" cy="47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247;g115d0871472_0_48">
            <a:extLst>
              <a:ext uri="{FF2B5EF4-FFF2-40B4-BE49-F238E27FC236}">
                <a16:creationId xmlns:a16="http://schemas.microsoft.com/office/drawing/2014/main" id="{7574F6C4-20B5-49BA-AA41-D07293389D5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08172" y="2039639"/>
            <a:ext cx="5348800" cy="6686697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FAD9D9D2-EC2F-4697-87BC-F252D294D9C5}"/>
              </a:ext>
            </a:extLst>
          </p:cNvPr>
          <p:cNvSpPr/>
          <p:nvPr/>
        </p:nvSpPr>
        <p:spPr>
          <a:xfrm>
            <a:off x="12140612" y="3031569"/>
            <a:ext cx="5083919" cy="5564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Google Shape;191;g115d0871472_0_105">
            <a:extLst>
              <a:ext uri="{FF2B5EF4-FFF2-40B4-BE49-F238E27FC236}">
                <a16:creationId xmlns:a16="http://schemas.microsoft.com/office/drawing/2014/main" id="{E7F816F7-94FE-49AD-8897-1E2ECD1B7238}"/>
              </a:ext>
            </a:extLst>
          </p:cNvPr>
          <p:cNvSpPr txBox="1"/>
          <p:nvPr/>
        </p:nvSpPr>
        <p:spPr>
          <a:xfrm>
            <a:off x="1180002" y="7040868"/>
            <a:ext cx="4677076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ko-KR" alt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장애인 수요 예측 시스템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을 도입하여</a:t>
            </a:r>
            <a:endParaRPr lang="en-US" altLang="ko-K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ko-KR" alt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요일 </a:t>
            </a:r>
            <a:r>
              <a:rPr lang="en-US" altLang="ko-KR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/ </a:t>
            </a:r>
            <a:r>
              <a:rPr lang="ko-KR" alt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시간대별 수요를 정확하게 예측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하면 </a:t>
            </a:r>
            <a:r>
              <a:rPr lang="ko-KR" alt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업무의 효율성이 향상될 것으로 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사료됨</a:t>
            </a:r>
            <a:endParaRPr lang="en-US" altLang="ko-K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266;g116e0694cf1_0_0">
            <a:extLst>
              <a:ext uri="{FF2B5EF4-FFF2-40B4-BE49-F238E27FC236}">
                <a16:creationId xmlns:a16="http://schemas.microsoft.com/office/drawing/2014/main" id="{76A6032D-C51B-4BCA-A6F9-AC17B97221F7}"/>
              </a:ext>
            </a:extLst>
          </p:cNvPr>
          <p:cNvSpPr txBox="1"/>
          <p:nvPr/>
        </p:nvSpPr>
        <p:spPr>
          <a:xfrm>
            <a:off x="7023072" y="2313951"/>
            <a:ext cx="4303591" cy="44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2300" b="1" dirty="0"/>
              <a:t>02. </a:t>
            </a:r>
            <a:r>
              <a:rPr lang="ko-KR" altLang="en-US" sz="2300" b="1" dirty="0"/>
              <a:t>장애인 </a:t>
            </a:r>
            <a:r>
              <a:rPr lang="ko-KR" altLang="en-US" sz="2300" b="1" dirty="0" err="1"/>
              <a:t>주차칸</a:t>
            </a:r>
            <a:r>
              <a:rPr lang="ko-KR" altLang="en-US" sz="2300" b="1" dirty="0"/>
              <a:t> 증설 및 제언</a:t>
            </a:r>
            <a:endParaRPr sz="23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191;g115d0871472_0_105">
            <a:extLst>
              <a:ext uri="{FF2B5EF4-FFF2-40B4-BE49-F238E27FC236}">
                <a16:creationId xmlns:a16="http://schemas.microsoft.com/office/drawing/2014/main" id="{B9C17509-D5FA-4322-BBC0-75514BB7334E}"/>
              </a:ext>
            </a:extLst>
          </p:cNvPr>
          <p:cNvSpPr txBox="1"/>
          <p:nvPr/>
        </p:nvSpPr>
        <p:spPr>
          <a:xfrm>
            <a:off x="6702342" y="4651196"/>
            <a:ext cx="4974081" cy="3831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동작구 내 장애인 </a:t>
            </a:r>
            <a:r>
              <a:rPr lang="ko-KR" alt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주차칸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비율이 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50%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보다 ↓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동작구 내 장애인 </a:t>
            </a:r>
            <a:r>
              <a:rPr lang="ko-KR" altLang="en-US" sz="1800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주차칸</a:t>
            </a:r>
            <a:r>
              <a:rPr lang="ko-KR" alt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추가 증설 필요</a:t>
            </a:r>
            <a:endParaRPr lang="en-US" altLang="ko-KR" sz="1800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800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민영주차장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에 대해서도 최소한의 장애인 </a:t>
            </a:r>
            <a:r>
              <a:rPr lang="ko-KR" alt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주차칸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법령이 필요</a:t>
            </a:r>
            <a:endParaRPr lang="en-US" altLang="ko-K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800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주차장 별 장애인 </a:t>
            </a:r>
            <a:r>
              <a:rPr lang="ko-KR" alt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주차칸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개수 파악 어려움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ko-KR" alt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주차칸에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IoT </a:t>
            </a:r>
            <a:r>
              <a:rPr lang="ko-KR" alt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센서를 장착하여 실시간 관리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를 하면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주차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교통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에 대한 편의성 상승 기대</a:t>
            </a:r>
            <a:endParaRPr lang="en-US" altLang="ko-K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6A6A7F5-6D8B-4E61-BD8D-602C5977098D}"/>
              </a:ext>
            </a:extLst>
          </p:cNvPr>
          <p:cNvSpPr/>
          <p:nvPr/>
        </p:nvSpPr>
        <p:spPr>
          <a:xfrm>
            <a:off x="6702342" y="3181862"/>
            <a:ext cx="4856011" cy="1158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Google Shape;191;g115d0871472_0_105">
            <a:extLst>
              <a:ext uri="{FF2B5EF4-FFF2-40B4-BE49-F238E27FC236}">
                <a16:creationId xmlns:a16="http://schemas.microsoft.com/office/drawing/2014/main" id="{A509AE2D-2EE2-45AC-99A4-F1E393C99E40}"/>
              </a:ext>
            </a:extLst>
          </p:cNvPr>
          <p:cNvSpPr txBox="1"/>
          <p:nvPr/>
        </p:nvSpPr>
        <p:spPr>
          <a:xfrm>
            <a:off x="6878310" y="3264989"/>
            <a:ext cx="4504083" cy="992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ü"/>
            </a:pPr>
            <a:r>
              <a:rPr lang="ko-KR" altLang="en-US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법령 </a:t>
            </a:r>
            <a:r>
              <a:rPr lang="en-US" altLang="ko-KR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주차장법 시행 규칙에 따라 공영주차장에 법령 적용</a:t>
            </a:r>
            <a:r>
              <a:rPr lang="en-US" altLang="ko-KR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민영주차장을 제외하고 공영주차장 </a:t>
            </a:r>
            <a:r>
              <a:rPr lang="en-US" altLang="ko-KR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13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노외</a:t>
            </a:r>
            <a:r>
              <a:rPr lang="en-US" altLang="ko-KR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노상</a:t>
            </a:r>
            <a:r>
              <a:rPr lang="en-US" altLang="ko-KR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부설</a:t>
            </a:r>
            <a:r>
              <a:rPr lang="en-US" altLang="ko-KR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ko-KR" altLang="en-US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에 대해 적용</a:t>
            </a:r>
            <a:endParaRPr lang="en-US" altLang="ko-KR"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164;p4">
            <a:extLst>
              <a:ext uri="{FF2B5EF4-FFF2-40B4-BE49-F238E27FC236}">
                <a16:creationId xmlns:a16="http://schemas.microsoft.com/office/drawing/2014/main" id="{75BA3560-171E-4C67-B12A-C2AA7EA9BBC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4838" y="2362338"/>
            <a:ext cx="5617324" cy="557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15d0871472_0_81"/>
          <p:cNvSpPr txBox="1"/>
          <p:nvPr/>
        </p:nvSpPr>
        <p:spPr>
          <a:xfrm>
            <a:off x="16868603" y="615896"/>
            <a:ext cx="63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/>
              <a:t>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15d0871472_0_81"/>
          <p:cNvSpPr txBox="1"/>
          <p:nvPr/>
        </p:nvSpPr>
        <p:spPr>
          <a:xfrm>
            <a:off x="1068696" y="550725"/>
            <a:ext cx="391870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3200" b="1" dirty="0"/>
              <a:t>사회적 문제 및 현황</a:t>
            </a:r>
            <a:endParaRPr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g115d0871472_0_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591624" y="9001124"/>
            <a:ext cx="2354124" cy="7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68;g116e0694cf1_0_0">
            <a:extLst>
              <a:ext uri="{FF2B5EF4-FFF2-40B4-BE49-F238E27FC236}">
                <a16:creationId xmlns:a16="http://schemas.microsoft.com/office/drawing/2014/main" id="{C1A9B2F5-DC0C-4BBA-B078-B6574A83251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50725"/>
            <a:ext cx="954024" cy="47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B689BB8-7221-4D0F-9E16-6DE4955DCE1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1697404" y="6429856"/>
            <a:ext cx="3023043" cy="347597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749604AE-5E8D-4190-9783-81E3FCD50F80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</a:blip>
          <a:stretch>
            <a:fillRect/>
          </a:stretch>
        </p:blipFill>
        <p:spPr>
          <a:xfrm>
            <a:off x="1729805" y="5433546"/>
            <a:ext cx="887367" cy="892087"/>
          </a:xfrm>
          <a:prstGeom prst="rect">
            <a:avLst/>
          </a:prstGeom>
        </p:spPr>
      </p:pic>
      <p:sp>
        <p:nvSpPr>
          <p:cNvPr id="35" name="Google Shape;212;g115d0871472_0_138">
            <a:extLst>
              <a:ext uri="{FF2B5EF4-FFF2-40B4-BE49-F238E27FC236}">
                <a16:creationId xmlns:a16="http://schemas.microsoft.com/office/drawing/2014/main" id="{2A1EE030-0604-495E-A2E1-732A8477B4A8}"/>
              </a:ext>
            </a:extLst>
          </p:cNvPr>
          <p:cNvSpPr txBox="1"/>
          <p:nvPr/>
        </p:nvSpPr>
        <p:spPr>
          <a:xfrm>
            <a:off x="430072" y="2079590"/>
            <a:ext cx="5408249" cy="44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2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01. </a:t>
            </a:r>
            <a:r>
              <a:rPr lang="en-US" altLang="ko-KR" sz="2300" b="1" dirty="0"/>
              <a:t>‘</a:t>
            </a:r>
            <a:r>
              <a:rPr lang="ko-KR" altLang="en-US" sz="2300" b="1" dirty="0"/>
              <a:t>장애인</a:t>
            </a:r>
            <a:r>
              <a:rPr lang="en-US" altLang="ko-KR" sz="2300" b="1" dirty="0"/>
              <a:t>’ </a:t>
            </a:r>
            <a:r>
              <a:rPr lang="ko-KR" altLang="en-US" sz="2300" b="1" dirty="0"/>
              <a:t>키워드에 대한 트렌드 분석</a:t>
            </a:r>
            <a:endParaRPr sz="23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9F50576-303E-4B2F-9C23-DB73A05F8640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</a:blip>
          <a:stretch>
            <a:fillRect/>
          </a:stretch>
        </p:blipFill>
        <p:spPr>
          <a:xfrm>
            <a:off x="3028049" y="5433546"/>
            <a:ext cx="2037361" cy="933791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A8BEEB21-9DF6-491B-8597-8AAB104F0F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6325" y="2525826"/>
            <a:ext cx="5273448" cy="5273448"/>
          </a:xfrm>
          <a:prstGeom prst="rect">
            <a:avLst/>
          </a:prstGeom>
        </p:spPr>
      </p:pic>
      <p:sp>
        <p:nvSpPr>
          <p:cNvPr id="57" name="Google Shape;259;g116e0694cf1_0_0">
            <a:extLst>
              <a:ext uri="{FF2B5EF4-FFF2-40B4-BE49-F238E27FC236}">
                <a16:creationId xmlns:a16="http://schemas.microsoft.com/office/drawing/2014/main" id="{2CDE4449-6896-4CAF-93CE-15D31ABF1BDC}"/>
              </a:ext>
            </a:extLst>
          </p:cNvPr>
          <p:cNvSpPr txBox="1"/>
          <p:nvPr/>
        </p:nvSpPr>
        <p:spPr>
          <a:xfrm>
            <a:off x="6527249" y="8008788"/>
            <a:ext cx="527252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b="1" u="none" strike="noStrike" cap="none" dirty="0">
                <a:solidFill>
                  <a:srgbClr val="333333"/>
                </a:solidFill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  <a:sym typeface="Calibri"/>
              </a:rPr>
              <a:t>2017~202</a:t>
            </a:r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  <a:sym typeface="Calibri"/>
              </a:rPr>
              <a:t>1 </a:t>
            </a:r>
            <a:r>
              <a:rPr lang="ko-KR" altLang="en-US" b="1" dirty="0">
                <a:solidFill>
                  <a:srgbClr val="333333"/>
                </a:solidFill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  <a:sym typeface="Calibri"/>
              </a:rPr>
              <a:t>키워드</a:t>
            </a:r>
            <a:r>
              <a:rPr lang="en-US" altLang="ko-KR" b="1" dirty="0">
                <a:solidFill>
                  <a:srgbClr val="333333"/>
                </a:solidFill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  <a:sym typeface="Calibri"/>
              </a:rPr>
              <a:t>:</a:t>
            </a:r>
            <a:r>
              <a:rPr lang="ko-KR" altLang="en-US" b="1" dirty="0">
                <a:solidFill>
                  <a:srgbClr val="333333"/>
                </a:solidFill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  <a:sym typeface="Calibri"/>
              </a:rPr>
              <a:t>장애인 관련 뉴스에 대한 주제 </a:t>
            </a:r>
            <a:r>
              <a:rPr lang="en-US" altLang="ko-KR" b="1" dirty="0">
                <a:solidFill>
                  <a:srgbClr val="333333"/>
                </a:solidFill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  <a:sym typeface="Calibri"/>
              </a:rPr>
              <a:t>(</a:t>
            </a:r>
            <a:r>
              <a:rPr lang="ko-KR" altLang="en-US" b="1" dirty="0" err="1">
                <a:solidFill>
                  <a:srgbClr val="333333"/>
                </a:solidFill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  <a:sym typeface="Calibri"/>
              </a:rPr>
              <a:t>워드클라우드</a:t>
            </a:r>
            <a:r>
              <a:rPr lang="en-US" altLang="ko-KR" b="1" dirty="0">
                <a:solidFill>
                  <a:srgbClr val="333333"/>
                </a:solidFill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  <a:sym typeface="Calibri"/>
              </a:rPr>
              <a:t>)</a:t>
            </a:r>
            <a:endParaRPr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57DDCC4-68F2-49A6-A3FA-78E71143D2EE}"/>
              </a:ext>
            </a:extLst>
          </p:cNvPr>
          <p:cNvCxnSpPr>
            <a:cxnSpLocks/>
          </p:cNvCxnSpPr>
          <p:nvPr/>
        </p:nvCxnSpPr>
        <p:spPr>
          <a:xfrm>
            <a:off x="5797248" y="3724294"/>
            <a:ext cx="713947" cy="609225"/>
          </a:xfrm>
          <a:prstGeom prst="line">
            <a:avLst/>
          </a:prstGeom>
          <a:ln w="76200">
            <a:solidFill>
              <a:srgbClr val="FEEB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Google Shape;179;g115d0871472_0_81">
            <a:extLst>
              <a:ext uri="{FF2B5EF4-FFF2-40B4-BE49-F238E27FC236}">
                <a16:creationId xmlns:a16="http://schemas.microsoft.com/office/drawing/2014/main" id="{E4C1D1F7-4909-4BCF-B2A9-823F01179F85}"/>
              </a:ext>
            </a:extLst>
          </p:cNvPr>
          <p:cNvSpPr txBox="1"/>
          <p:nvPr/>
        </p:nvSpPr>
        <p:spPr>
          <a:xfrm>
            <a:off x="415131" y="2597635"/>
            <a:ext cx="5423190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최근 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년 간 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장애인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키워드에 대한 뉴스 분석</a:t>
            </a:r>
            <a:endParaRPr lang="en-US" altLang="ko-KR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복지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분야의 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60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에 해당하는 뉴스 키워드 분석</a:t>
            </a:r>
            <a:endParaRPr lang="en-US" altLang="ko-KR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-&gt;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lang="ko-KR" altLang="en-U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서울</a:t>
            </a:r>
            <a:r>
              <a:rPr lang="en-US" altLang="ko-KR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’, ‘</a:t>
            </a:r>
            <a:r>
              <a:rPr lang="ko-KR" altLang="en-U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편의시설</a:t>
            </a:r>
            <a:r>
              <a:rPr lang="en-US" altLang="ko-KR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＇</a:t>
            </a:r>
            <a:r>
              <a:rPr lang="ko-KR" altLang="en-U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과 관련된 키워드 多</a:t>
            </a:r>
            <a:endParaRPr lang="en-US" altLang="ko-KR" sz="18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212;g115d0871472_0_138">
            <a:extLst>
              <a:ext uri="{FF2B5EF4-FFF2-40B4-BE49-F238E27FC236}">
                <a16:creationId xmlns:a16="http://schemas.microsoft.com/office/drawing/2014/main" id="{DB32102D-CB2A-4E9B-B5A2-4E283984E56C}"/>
              </a:ext>
            </a:extLst>
          </p:cNvPr>
          <p:cNvSpPr txBox="1"/>
          <p:nvPr/>
        </p:nvSpPr>
        <p:spPr>
          <a:xfrm>
            <a:off x="415131" y="4803848"/>
            <a:ext cx="5617324" cy="44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2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02. </a:t>
            </a:r>
            <a:r>
              <a:rPr lang="ko-KR" altLang="en-US" sz="2300" b="1" dirty="0"/>
              <a:t>장애인을 위한 서비스 앱</a:t>
            </a:r>
            <a:r>
              <a:rPr lang="en-US" altLang="ko-KR" sz="2300" b="1" dirty="0"/>
              <a:t>/</a:t>
            </a:r>
            <a:r>
              <a:rPr lang="ko-KR" altLang="en-US" sz="2300" b="1" dirty="0"/>
              <a:t>사이트 부재</a:t>
            </a:r>
            <a:endParaRPr sz="23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179;g115d0871472_0_81">
            <a:extLst>
              <a:ext uri="{FF2B5EF4-FFF2-40B4-BE49-F238E27FC236}">
                <a16:creationId xmlns:a16="http://schemas.microsoft.com/office/drawing/2014/main" id="{9025FD3A-4FD8-4DEF-86CD-579CE8D5AA3B}"/>
              </a:ext>
            </a:extLst>
          </p:cNvPr>
          <p:cNvSpPr txBox="1"/>
          <p:nvPr/>
        </p:nvSpPr>
        <p:spPr>
          <a:xfrm>
            <a:off x="430072" y="7023882"/>
            <a:ext cx="5419185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lang="ko-KR" altLang="en-US" sz="1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서울특별시 주차정보안내시스템</a:t>
            </a:r>
            <a:r>
              <a:rPr lang="en-US" altLang="ko-KR" sz="1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＇</a:t>
            </a:r>
            <a:r>
              <a:rPr lang="ko-KR" altLang="en-US" sz="1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의 경우</a:t>
            </a:r>
            <a:r>
              <a:rPr lang="en-US" altLang="ko-KR" sz="1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8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장애인들을 위한 충분한 설명 부족</a:t>
            </a:r>
            <a:endParaRPr lang="en-US" altLang="ko-KR" sz="1800" u="sng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서울 전체가 아닌 </a:t>
            </a:r>
            <a:r>
              <a:rPr lang="ko-KR" altLang="en-US" sz="18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특정 구에서만 </a:t>
            </a:r>
            <a:r>
              <a:rPr lang="ko-KR" altLang="en-US" sz="1800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사용가능</a:t>
            </a:r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하거나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‘</a:t>
            </a:r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천안애놀자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’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앱처럼 로딩 속도가 굉장히 느려 </a:t>
            </a:r>
            <a:r>
              <a:rPr lang="ko-KR" altLang="en-US" sz="18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서비스의 이용가치가 낮음</a:t>
            </a:r>
            <a:endParaRPr lang="en-US" altLang="ko-KR" sz="1800" u="sng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ko-KR" alt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장애인이 편하게 이용할 수 있는 서비스가 없음</a:t>
            </a:r>
            <a:endParaRPr lang="en-US" altLang="ko-KR" sz="18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6D09E055-266C-465B-877C-BA6348DAA32D}"/>
              </a:ext>
            </a:extLst>
          </p:cNvPr>
          <p:cNvCxnSpPr>
            <a:cxnSpLocks/>
          </p:cNvCxnSpPr>
          <p:nvPr/>
        </p:nvCxnSpPr>
        <p:spPr>
          <a:xfrm flipV="1">
            <a:off x="5708088" y="6147314"/>
            <a:ext cx="803107" cy="479206"/>
          </a:xfrm>
          <a:prstGeom prst="line">
            <a:avLst/>
          </a:prstGeom>
          <a:ln w="76200">
            <a:solidFill>
              <a:srgbClr val="FEEB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77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5d0871472_0_34"/>
          <p:cNvSpPr txBox="1"/>
          <p:nvPr/>
        </p:nvSpPr>
        <p:spPr>
          <a:xfrm>
            <a:off x="16868603" y="615896"/>
            <a:ext cx="63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/>
              <a:t>7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8" name="Google Shape;198;g115d0871472_0_34"/>
          <p:cNvGrpSpPr/>
          <p:nvPr/>
        </p:nvGrpSpPr>
        <p:grpSpPr>
          <a:xfrm>
            <a:off x="4076796" y="2796267"/>
            <a:ext cx="327736" cy="854061"/>
            <a:chOff x="4059346" y="2715397"/>
            <a:chExt cx="327736" cy="854061"/>
          </a:xfrm>
        </p:grpSpPr>
        <p:pic>
          <p:nvPicPr>
            <p:cNvPr id="199" name="Google Shape;199;g115d0871472_0_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059346" y="2715397"/>
              <a:ext cx="327735" cy="3277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" name="Google Shape;200;g115d0871472_0_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059347" y="3241723"/>
              <a:ext cx="327735" cy="3277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1" name="Google Shape;201;g115d0871472_0_34"/>
          <p:cNvSpPr txBox="1"/>
          <p:nvPr/>
        </p:nvSpPr>
        <p:spPr>
          <a:xfrm>
            <a:off x="10390643" y="4571429"/>
            <a:ext cx="617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이미지를 넣어 주세요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g115d0871472_0_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938603" y="5061602"/>
            <a:ext cx="4006132" cy="10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115d0871472_0_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40095" y="1206600"/>
            <a:ext cx="8769454" cy="79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54;p4">
            <a:extLst>
              <a:ext uri="{FF2B5EF4-FFF2-40B4-BE49-F238E27FC236}">
                <a16:creationId xmlns:a16="http://schemas.microsoft.com/office/drawing/2014/main" id="{CFDDF7C9-783A-4BA3-A752-8D1041BE297E}"/>
              </a:ext>
            </a:extLst>
          </p:cNvPr>
          <p:cNvSpPr txBox="1"/>
          <p:nvPr/>
        </p:nvSpPr>
        <p:spPr>
          <a:xfrm>
            <a:off x="927810" y="1250768"/>
            <a:ext cx="6779276" cy="2616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</a:pPr>
            <a:r>
              <a:rPr lang="ko-KR" altLang="en-US" sz="82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분석 및</a:t>
            </a:r>
            <a:endParaRPr lang="en-US" altLang="ko-KR" sz="82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</a:pPr>
            <a:r>
              <a:rPr lang="ko-KR" altLang="en-US" sz="8200" i="0" u="none" strike="noStrike" cap="none" spc="3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시각화</a:t>
            </a:r>
            <a:endParaRPr sz="1800" i="0" u="none" strike="noStrike" cap="none" spc="3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Google Shape;157;p4">
            <a:extLst>
              <a:ext uri="{FF2B5EF4-FFF2-40B4-BE49-F238E27FC236}">
                <a16:creationId xmlns:a16="http://schemas.microsoft.com/office/drawing/2014/main" id="{770CA386-781A-477F-A362-1B51F194BB97}"/>
              </a:ext>
            </a:extLst>
          </p:cNvPr>
          <p:cNvSpPr txBox="1"/>
          <p:nvPr/>
        </p:nvSpPr>
        <p:spPr>
          <a:xfrm>
            <a:off x="927810" y="5601769"/>
            <a:ext cx="6109803" cy="115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300" dirty="0">
                <a:solidFill>
                  <a:schemeClr val="dk1"/>
                </a:solidFill>
                <a:highlight>
                  <a:schemeClr val="lt1"/>
                </a:highlight>
              </a:rPr>
              <a:t>01. </a:t>
            </a:r>
            <a:r>
              <a:rPr lang="ko-KR" altLang="en-US" sz="2300" dirty="0">
                <a:solidFill>
                  <a:schemeClr val="dk1"/>
                </a:solidFill>
                <a:highlight>
                  <a:schemeClr val="lt1"/>
                </a:highlight>
              </a:rPr>
              <a:t>장애인 등록자 수와 총 편의시설 개수와의 </a:t>
            </a:r>
            <a:endParaRPr lang="en-US" altLang="ko-KR" sz="2300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altLang="en-US" sz="2300" dirty="0">
                <a:solidFill>
                  <a:schemeClr val="dk1"/>
                </a:solidFill>
                <a:highlight>
                  <a:schemeClr val="lt1"/>
                </a:highlight>
              </a:rPr>
              <a:t>      상관관계 분석</a:t>
            </a:r>
            <a:endParaRPr sz="23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58;p4">
            <a:extLst>
              <a:ext uri="{FF2B5EF4-FFF2-40B4-BE49-F238E27FC236}">
                <a16:creationId xmlns:a16="http://schemas.microsoft.com/office/drawing/2014/main" id="{902D5CF5-5C25-4422-BA5C-4C63CF577900}"/>
              </a:ext>
            </a:extLst>
          </p:cNvPr>
          <p:cNvSpPr txBox="1"/>
          <p:nvPr/>
        </p:nvSpPr>
        <p:spPr>
          <a:xfrm>
            <a:off x="927810" y="6806799"/>
            <a:ext cx="5188800" cy="44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300" dirty="0">
                <a:solidFill>
                  <a:schemeClr val="dk1"/>
                </a:solidFill>
                <a:highlight>
                  <a:srgbClr val="FFFFFF"/>
                </a:highlight>
              </a:rPr>
              <a:t>02. </a:t>
            </a:r>
            <a:r>
              <a:rPr lang="ko-KR" altLang="en-US" sz="2300" dirty="0">
                <a:solidFill>
                  <a:schemeClr val="dk1"/>
                </a:solidFill>
                <a:highlight>
                  <a:srgbClr val="FFFFFF"/>
                </a:highlight>
              </a:rPr>
              <a:t>장애인 편의시설 중 </a:t>
            </a:r>
            <a:r>
              <a:rPr lang="en-US" altLang="ko-KR" sz="2300" dirty="0">
                <a:solidFill>
                  <a:schemeClr val="dk1"/>
                </a:solidFill>
                <a:highlight>
                  <a:srgbClr val="FFFFFF"/>
                </a:highlight>
              </a:rPr>
              <a:t>‘</a:t>
            </a:r>
            <a:r>
              <a:rPr lang="ko-KR" altLang="en-US" sz="2300" dirty="0">
                <a:solidFill>
                  <a:schemeClr val="dk1"/>
                </a:solidFill>
                <a:highlight>
                  <a:srgbClr val="FFFFFF"/>
                </a:highlight>
              </a:rPr>
              <a:t>교통</a:t>
            </a:r>
            <a:r>
              <a:rPr lang="en-US" altLang="ko-KR" sz="2300" dirty="0">
                <a:solidFill>
                  <a:schemeClr val="dk1"/>
                </a:solidFill>
                <a:highlight>
                  <a:srgbClr val="FFFFFF"/>
                </a:highlight>
              </a:rPr>
              <a:t>’ </a:t>
            </a:r>
            <a:r>
              <a:rPr lang="ko-KR" altLang="en-US" sz="2300" dirty="0">
                <a:solidFill>
                  <a:schemeClr val="dk1"/>
                </a:solidFill>
                <a:highlight>
                  <a:srgbClr val="FFFFFF"/>
                </a:highlight>
              </a:rPr>
              <a:t>부분 </a:t>
            </a:r>
            <a:r>
              <a:rPr lang="en-US" altLang="ko-KR" sz="2300" dirty="0">
                <a:solidFill>
                  <a:schemeClr val="dk1"/>
                </a:solidFill>
                <a:highlight>
                  <a:srgbClr val="FFFFFF"/>
                </a:highlight>
              </a:rPr>
              <a:t>?</a:t>
            </a:r>
            <a:endParaRPr sz="23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2" name="Google Shape;158;p4">
            <a:extLst>
              <a:ext uri="{FF2B5EF4-FFF2-40B4-BE49-F238E27FC236}">
                <a16:creationId xmlns:a16="http://schemas.microsoft.com/office/drawing/2014/main" id="{ABC6E6AD-6B15-426B-A26E-96F07BA688A3}"/>
              </a:ext>
            </a:extLst>
          </p:cNvPr>
          <p:cNvSpPr txBox="1"/>
          <p:nvPr/>
        </p:nvSpPr>
        <p:spPr>
          <a:xfrm>
            <a:off x="927810" y="7338940"/>
            <a:ext cx="5188800" cy="44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2300" dirty="0">
                <a:solidFill>
                  <a:schemeClr val="dk1"/>
                </a:solidFill>
                <a:highlight>
                  <a:srgbClr val="FFFFFF"/>
                </a:highlight>
              </a:rPr>
              <a:t>03. </a:t>
            </a:r>
            <a:r>
              <a:rPr lang="ko-KR" altLang="en-US" sz="2300" dirty="0">
                <a:solidFill>
                  <a:schemeClr val="dk1"/>
                </a:solidFill>
                <a:highlight>
                  <a:srgbClr val="FFFFFF"/>
                </a:highlight>
              </a:rPr>
              <a:t>프로젝트 분석 흐름 및 주요 내용</a:t>
            </a:r>
            <a:endParaRPr sz="23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4" name="Google Shape;158;p4">
            <a:extLst>
              <a:ext uri="{FF2B5EF4-FFF2-40B4-BE49-F238E27FC236}">
                <a16:creationId xmlns:a16="http://schemas.microsoft.com/office/drawing/2014/main" id="{6814CF53-370E-41C6-973C-9C8F12CFFE1A}"/>
              </a:ext>
            </a:extLst>
          </p:cNvPr>
          <p:cNvSpPr txBox="1"/>
          <p:nvPr/>
        </p:nvSpPr>
        <p:spPr>
          <a:xfrm>
            <a:off x="938602" y="5218302"/>
            <a:ext cx="5188800" cy="44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2300" dirty="0">
                <a:solidFill>
                  <a:schemeClr val="dk1"/>
                </a:solidFill>
                <a:highlight>
                  <a:srgbClr val="FFFFFF"/>
                </a:highlight>
              </a:rPr>
              <a:t>01. </a:t>
            </a:r>
            <a:r>
              <a:rPr lang="ko-KR" altLang="en-US" sz="2300" dirty="0">
                <a:solidFill>
                  <a:schemeClr val="dk1"/>
                </a:solidFill>
                <a:highlight>
                  <a:srgbClr val="FFFFFF"/>
                </a:highlight>
              </a:rPr>
              <a:t>활용데이터 소개</a:t>
            </a:r>
            <a:endParaRPr sz="23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5" name="Google Shape;158;p4">
            <a:extLst>
              <a:ext uri="{FF2B5EF4-FFF2-40B4-BE49-F238E27FC236}">
                <a16:creationId xmlns:a16="http://schemas.microsoft.com/office/drawing/2014/main" id="{A89E4BA6-459E-4735-879F-6197726634F6}"/>
              </a:ext>
            </a:extLst>
          </p:cNvPr>
          <p:cNvSpPr txBox="1"/>
          <p:nvPr/>
        </p:nvSpPr>
        <p:spPr>
          <a:xfrm>
            <a:off x="8482402" y="5680396"/>
            <a:ext cx="5188800" cy="44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Tx/>
              <a:buChar char="-"/>
            </a:pPr>
            <a:r>
              <a:rPr lang="ko-KR" altLang="en-US" sz="2300" dirty="0">
                <a:solidFill>
                  <a:schemeClr val="dk1"/>
                </a:solidFill>
                <a:highlight>
                  <a:srgbClr val="FFFFFF"/>
                </a:highlight>
              </a:rPr>
              <a:t>목차 수정 해야 함 </a:t>
            </a:r>
            <a:r>
              <a:rPr lang="en-US" altLang="ko-KR" sz="2300" dirty="0">
                <a:solidFill>
                  <a:schemeClr val="dk1"/>
                </a:solidFill>
                <a:highlight>
                  <a:srgbClr val="FFFFFF"/>
                </a:highlight>
              </a:rPr>
              <a:t>! (</a:t>
            </a:r>
            <a:r>
              <a:rPr lang="ko-KR" altLang="en-US" sz="2300" dirty="0">
                <a:solidFill>
                  <a:schemeClr val="dk1"/>
                </a:solidFill>
                <a:highlight>
                  <a:srgbClr val="FFFFFF"/>
                </a:highlight>
              </a:rPr>
              <a:t>개선사항도</a:t>
            </a:r>
            <a:r>
              <a:rPr lang="en-US" altLang="ko-KR" sz="2300" dirty="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5d0871472_0_105"/>
          <p:cNvSpPr txBox="1"/>
          <p:nvPr/>
        </p:nvSpPr>
        <p:spPr>
          <a:xfrm>
            <a:off x="16868603" y="615896"/>
            <a:ext cx="63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/>
              <a:t>6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g115d0871472_0_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91624" y="9001124"/>
            <a:ext cx="2354124" cy="7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73;g115d0871472_0_81">
            <a:extLst>
              <a:ext uri="{FF2B5EF4-FFF2-40B4-BE49-F238E27FC236}">
                <a16:creationId xmlns:a16="http://schemas.microsoft.com/office/drawing/2014/main" id="{9C40350F-2C1F-483E-AF70-973A2E4BFF93}"/>
              </a:ext>
            </a:extLst>
          </p:cNvPr>
          <p:cNvSpPr txBox="1"/>
          <p:nvPr/>
        </p:nvSpPr>
        <p:spPr>
          <a:xfrm>
            <a:off x="1068696" y="550725"/>
            <a:ext cx="391870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활용데이터 소개</a:t>
            </a:r>
            <a:endParaRPr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268;g116e0694cf1_0_0">
            <a:extLst>
              <a:ext uri="{FF2B5EF4-FFF2-40B4-BE49-F238E27FC236}">
                <a16:creationId xmlns:a16="http://schemas.microsoft.com/office/drawing/2014/main" id="{EB161F6D-E83F-4E20-8E02-2ACDF4BC57F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50725"/>
            <a:ext cx="954024" cy="477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259;g116e0694cf1_0_0">
            <a:extLst>
              <a:ext uri="{FF2B5EF4-FFF2-40B4-BE49-F238E27FC236}">
                <a16:creationId xmlns:a16="http://schemas.microsoft.com/office/drawing/2014/main" id="{8C674E90-BA2C-43F6-B354-1AA8EC008B4B}"/>
              </a:ext>
            </a:extLst>
          </p:cNvPr>
          <p:cNvSpPr txBox="1"/>
          <p:nvPr/>
        </p:nvSpPr>
        <p:spPr>
          <a:xfrm>
            <a:off x="10257977" y="9468556"/>
            <a:ext cx="533364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altLang="en-US" sz="1600" dirty="0">
                <a:solidFill>
                  <a:srgbClr val="333333"/>
                </a:solidFill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</a:rPr>
              <a:t>서울 장애인 등록자 수 데이터 어디</a:t>
            </a:r>
            <a:r>
              <a:rPr lang="en-US" altLang="ko-KR" sz="1600" dirty="0">
                <a:solidFill>
                  <a:srgbClr val="333333"/>
                </a:solidFill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</a:rPr>
              <a:t>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lang="en-US" altLang="ko-KR" sz="1600" i="0" dirty="0">
              <a:solidFill>
                <a:srgbClr val="333333"/>
              </a:solidFill>
              <a:effectLst/>
              <a:latin typeface="Calibri" panose="020F0502020204030204" pitchFamily="34" charset="0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724F0CA-782F-4289-8043-EB472FCA2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278997"/>
              </p:ext>
            </p:extLst>
          </p:nvPr>
        </p:nvGraphicFramePr>
        <p:xfrm>
          <a:off x="1186710" y="2532462"/>
          <a:ext cx="15914580" cy="3458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199">
                  <a:extLst>
                    <a:ext uri="{9D8B030D-6E8A-4147-A177-3AD203B41FA5}">
                      <a16:colId xmlns:a16="http://schemas.microsoft.com/office/drawing/2014/main" val="4153120179"/>
                    </a:ext>
                  </a:extLst>
                </a:gridCol>
                <a:gridCol w="6433249">
                  <a:extLst>
                    <a:ext uri="{9D8B030D-6E8A-4147-A177-3AD203B41FA5}">
                      <a16:colId xmlns:a16="http://schemas.microsoft.com/office/drawing/2014/main" val="2614128578"/>
                    </a:ext>
                  </a:extLst>
                </a:gridCol>
                <a:gridCol w="1347537">
                  <a:extLst>
                    <a:ext uri="{9D8B030D-6E8A-4147-A177-3AD203B41FA5}">
                      <a16:colId xmlns:a16="http://schemas.microsoft.com/office/drawing/2014/main" val="2482392324"/>
                    </a:ext>
                  </a:extLst>
                </a:gridCol>
                <a:gridCol w="6930595">
                  <a:extLst>
                    <a:ext uri="{9D8B030D-6E8A-4147-A177-3AD203B41FA5}">
                      <a16:colId xmlns:a16="http://schemas.microsoft.com/office/drawing/2014/main" val="1413895843"/>
                    </a:ext>
                  </a:extLst>
                </a:gridCol>
              </a:tblGrid>
              <a:tr h="4940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출처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A6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자료원</a:t>
                      </a:r>
                      <a:r>
                        <a:rPr lang="ko-KR" altLang="en-US" sz="1800" dirty="0"/>
                        <a:t>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A6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연도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A6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산출지표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A6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716440"/>
                  </a:ext>
                </a:extLst>
              </a:tr>
              <a:tr h="494093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공공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데이터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포털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A6D8">
                        <a:alpha val="3568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서울특별시</a:t>
                      </a:r>
                      <a:r>
                        <a:rPr lang="en-US" altLang="ko-KR" sz="1800" dirty="0"/>
                        <a:t>_</a:t>
                      </a:r>
                      <a:r>
                        <a:rPr lang="ko-KR" altLang="en-US" sz="1800" dirty="0"/>
                        <a:t>공영주차장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A6D8">
                        <a:alpha val="1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2021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A6D8">
                        <a:alpha val="1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A6D8">
                        <a:alpha val="1411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756355"/>
                  </a:ext>
                </a:extLst>
              </a:tr>
              <a:tr h="49409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서울교통공사</a:t>
                      </a:r>
                      <a:r>
                        <a:rPr lang="en-US" altLang="ko-KR" sz="1800" dirty="0"/>
                        <a:t>_</a:t>
                      </a:r>
                      <a:r>
                        <a:rPr lang="ko-KR" altLang="en-US" sz="1800" dirty="0"/>
                        <a:t>전동휠체어 급속충전기 운영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A6D8">
                        <a:alpha val="1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2021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A6D8">
                        <a:alpha val="1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A6D8">
                        <a:alpha val="1411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788105"/>
                  </a:ext>
                </a:extLst>
              </a:tr>
              <a:tr h="49409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서울특별시</a:t>
                      </a:r>
                      <a:r>
                        <a:rPr lang="en-US" altLang="ko-KR" sz="1800" dirty="0"/>
                        <a:t>_</a:t>
                      </a:r>
                      <a:r>
                        <a:rPr lang="ko-KR" altLang="en-US" sz="1800" dirty="0"/>
                        <a:t>장애인 관광편의시설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A6D8">
                        <a:alpha val="1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2021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A6D8">
                        <a:alpha val="1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A6D8">
                        <a:alpha val="1411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511841"/>
                  </a:ext>
                </a:extLst>
              </a:tr>
              <a:tr h="49409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서울교통공사</a:t>
                      </a:r>
                      <a:r>
                        <a:rPr lang="en-US" altLang="ko-KR" sz="1800" dirty="0"/>
                        <a:t>_</a:t>
                      </a:r>
                      <a:r>
                        <a:rPr lang="ko-KR" altLang="en-US" sz="1800" dirty="0"/>
                        <a:t>교통약자</a:t>
                      </a:r>
                      <a:r>
                        <a:rPr lang="en-US" altLang="ko-KR" sz="1800" dirty="0"/>
                        <a:t>_</a:t>
                      </a:r>
                      <a:r>
                        <a:rPr lang="ko-KR" altLang="en-US" sz="1800" dirty="0"/>
                        <a:t>이용시설</a:t>
                      </a:r>
                      <a:r>
                        <a:rPr lang="en-US" altLang="ko-KR" sz="1800" dirty="0"/>
                        <a:t>_</a:t>
                      </a:r>
                      <a:r>
                        <a:rPr lang="ko-KR" altLang="en-US" sz="1800" dirty="0"/>
                        <a:t>승강기</a:t>
                      </a:r>
                      <a:r>
                        <a:rPr lang="en-US" altLang="ko-KR" sz="1800" dirty="0"/>
                        <a:t>_</a:t>
                      </a:r>
                      <a:r>
                        <a:rPr lang="ko-KR" altLang="en-US" sz="1800" dirty="0"/>
                        <a:t>가동현황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A6D8">
                        <a:alpha val="1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2020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A6D8">
                        <a:alpha val="1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A6D8">
                        <a:alpha val="1411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586013"/>
                  </a:ext>
                </a:extLst>
              </a:tr>
              <a:tr h="4940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서울특별시</a:t>
                      </a:r>
                      <a:r>
                        <a:rPr lang="en-US" altLang="ko-KR" sz="1800" dirty="0"/>
                        <a:t>_</a:t>
                      </a:r>
                      <a:r>
                        <a:rPr lang="ko-KR" altLang="en-US" sz="1800" dirty="0"/>
                        <a:t>장애인 도서관 현황정보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A6D8">
                        <a:alpha val="1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2021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A6D8">
                        <a:alpha val="1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A6D8">
                        <a:alpha val="1411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038011"/>
                  </a:ext>
                </a:extLst>
              </a:tr>
              <a:tr h="49409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서울특별시</a:t>
                      </a:r>
                      <a:r>
                        <a:rPr lang="en-US" altLang="ko-KR" sz="1800" dirty="0"/>
                        <a:t>_IoT </a:t>
                      </a:r>
                      <a:r>
                        <a:rPr lang="ko-KR" altLang="en-US" sz="1800" dirty="0"/>
                        <a:t>도시데이터 </a:t>
                      </a:r>
                      <a:r>
                        <a:rPr lang="ko-KR" altLang="en-US" sz="1800" dirty="0" err="1"/>
                        <a:t>장애인콜택시</a:t>
                      </a:r>
                      <a:r>
                        <a:rPr lang="ko-KR" altLang="en-US" sz="1800" dirty="0"/>
                        <a:t>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A6D8">
                        <a:alpha val="1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2021</a:t>
                      </a:r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A6D8">
                        <a:alpha val="1411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A6D8">
                        <a:alpha val="1411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983304"/>
                  </a:ext>
                </a:extLst>
              </a:tr>
            </a:tbl>
          </a:graphicData>
        </a:graphic>
      </p:graphicFrame>
      <p:sp>
        <p:nvSpPr>
          <p:cNvPr id="13" name="Google Shape;191;g115d0871472_0_105">
            <a:extLst>
              <a:ext uri="{FF2B5EF4-FFF2-40B4-BE49-F238E27FC236}">
                <a16:creationId xmlns:a16="http://schemas.microsoft.com/office/drawing/2014/main" id="{34317B37-B811-4048-9B8A-34C0D152A614}"/>
              </a:ext>
            </a:extLst>
          </p:cNvPr>
          <p:cNvSpPr txBox="1"/>
          <p:nvPr/>
        </p:nvSpPr>
        <p:spPr>
          <a:xfrm>
            <a:off x="1379922" y="1796319"/>
            <a:ext cx="5687733" cy="44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altLang="en-US" sz="2300" b="1" i="0" u="none" strike="noStrike" cap="none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다운 받은 데이터</a:t>
            </a:r>
            <a:endParaRPr sz="23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262;g1148855853d_0_4">
            <a:extLst>
              <a:ext uri="{FF2B5EF4-FFF2-40B4-BE49-F238E27FC236}">
                <a16:creationId xmlns:a16="http://schemas.microsoft.com/office/drawing/2014/main" id="{E0BE9A2D-769B-4A6E-8835-D8CD2281458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4024" y="1855570"/>
            <a:ext cx="327735" cy="32773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91;g115d0871472_0_105">
            <a:extLst>
              <a:ext uri="{FF2B5EF4-FFF2-40B4-BE49-F238E27FC236}">
                <a16:creationId xmlns:a16="http://schemas.microsoft.com/office/drawing/2014/main" id="{3D827B62-0FA5-4E0A-97A7-D62A580E3BB0}"/>
              </a:ext>
            </a:extLst>
          </p:cNvPr>
          <p:cNvSpPr txBox="1"/>
          <p:nvPr/>
        </p:nvSpPr>
        <p:spPr>
          <a:xfrm>
            <a:off x="1379922" y="6637636"/>
            <a:ext cx="5687733" cy="44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altLang="en-US" sz="2300" b="1" i="0" u="none" strike="noStrike" cap="none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웹에서 참고한 데이터</a:t>
            </a:r>
            <a:endParaRPr sz="23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262;g1148855853d_0_4">
            <a:extLst>
              <a:ext uri="{FF2B5EF4-FFF2-40B4-BE49-F238E27FC236}">
                <a16:creationId xmlns:a16="http://schemas.microsoft.com/office/drawing/2014/main" id="{EFE54045-52B1-4B04-BC75-ECAAC4BECF5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4024" y="6696887"/>
            <a:ext cx="327735" cy="32773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91;g115d0871472_0_105">
            <a:extLst>
              <a:ext uri="{FF2B5EF4-FFF2-40B4-BE49-F238E27FC236}">
                <a16:creationId xmlns:a16="http://schemas.microsoft.com/office/drawing/2014/main" id="{75D4CD30-E44B-45C6-B906-FCD0B6F3C496}"/>
              </a:ext>
            </a:extLst>
          </p:cNvPr>
          <p:cNvSpPr txBox="1"/>
          <p:nvPr/>
        </p:nvSpPr>
        <p:spPr>
          <a:xfrm>
            <a:off x="1117891" y="7151893"/>
            <a:ext cx="12164972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서울특별시 주차장 전체목록은 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서울특별시 주차정보안내시스템 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altLang="ko-KR" sz="180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  <a:hlinkClick r:id="rId6"/>
              </a:rPr>
              <a:t>http://parking.seoul.go.kr/</a:t>
            </a:r>
            <a:r>
              <a:rPr lang="en-US" altLang="ko-KR" sz="180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</a:rPr>
              <a:t>)’</a:t>
            </a:r>
            <a:r>
              <a:rPr lang="ko-KR" altLang="en-US" sz="180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</a:rPr>
              <a:t>에서 </a:t>
            </a:r>
            <a:r>
              <a:rPr lang="ko-KR" altLang="en-US" sz="180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</a:rPr>
              <a:t>크롤링</a:t>
            </a:r>
            <a:r>
              <a:rPr lang="ko-KR" altLang="en-US" sz="180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</a:rPr>
              <a:t> 진행</a:t>
            </a:r>
            <a:endParaRPr lang="en-US" altLang="ko-KR" sz="1800" i="0" dirty="0">
              <a:solidFill>
                <a:srgbClr val="333333"/>
              </a:solidFill>
              <a:effectLst/>
              <a:latin typeface="Calibri" panose="020F0502020204030204" pitchFamily="34" charset="0"/>
              <a:ea typeface="Malgun Gothic" panose="020B0503020000020004" pitchFamily="50" charset="-127"/>
              <a:cs typeface="Calibri" panose="020F0502020204030204" pitchFamily="34" charset="0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소셜 빅데이터 </a:t>
            </a:r>
            <a:r>
              <a:rPr lang="ko-KR" altLang="en-US" sz="1800" dirty="0">
                <a:solidFill>
                  <a:schemeClr val="dk1"/>
                </a:solidFill>
                <a:highlight>
                  <a:schemeClr val="lt1"/>
                </a:highlight>
              </a:rPr>
              <a:t>기반 보건복지 이슈 및 동향 분석</a:t>
            </a:r>
            <a:r>
              <a:rPr lang="en-US" altLang="ko-KR" sz="1800" dirty="0">
                <a:solidFill>
                  <a:schemeClr val="dk1"/>
                </a:solidFill>
                <a:highlight>
                  <a:schemeClr val="lt1"/>
                </a:highlight>
              </a:rPr>
              <a:t>(</a:t>
            </a:r>
            <a:r>
              <a:rPr lang="ko-KR" altLang="en-US" sz="1800" dirty="0" err="1">
                <a:solidFill>
                  <a:schemeClr val="dk1"/>
                </a:solidFill>
                <a:highlight>
                  <a:schemeClr val="lt1"/>
                </a:highlight>
              </a:rPr>
              <a:t>빅카인즈</a:t>
            </a:r>
            <a:r>
              <a:rPr lang="en-US" altLang="ko-KR" sz="1800" dirty="0">
                <a:solidFill>
                  <a:schemeClr val="dk1"/>
                </a:solidFill>
                <a:highlight>
                  <a:schemeClr val="lt1"/>
                </a:highlight>
              </a:rPr>
              <a:t>) </a:t>
            </a:r>
            <a:r>
              <a:rPr lang="ko-KR" altLang="en-US" sz="1800" dirty="0">
                <a:solidFill>
                  <a:schemeClr val="dk1"/>
                </a:solidFill>
                <a:highlight>
                  <a:schemeClr val="lt1"/>
                </a:highlight>
              </a:rPr>
              <a:t>내에 있는 키워드 데이터 활용</a:t>
            </a:r>
            <a:endParaRPr lang="en-US" altLang="ko-KR" sz="1800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764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5d0871472_0_105"/>
          <p:cNvSpPr txBox="1"/>
          <p:nvPr/>
        </p:nvSpPr>
        <p:spPr>
          <a:xfrm>
            <a:off x="16868603" y="615896"/>
            <a:ext cx="63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/>
              <a:t>6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g115d0871472_0_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91624" y="9001124"/>
            <a:ext cx="2354124" cy="7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73;g115d0871472_0_81">
            <a:extLst>
              <a:ext uri="{FF2B5EF4-FFF2-40B4-BE49-F238E27FC236}">
                <a16:creationId xmlns:a16="http://schemas.microsoft.com/office/drawing/2014/main" id="{9C40350F-2C1F-483E-AF70-973A2E4BFF93}"/>
              </a:ext>
            </a:extLst>
          </p:cNvPr>
          <p:cNvSpPr txBox="1"/>
          <p:nvPr/>
        </p:nvSpPr>
        <p:spPr>
          <a:xfrm>
            <a:off x="1068696" y="550725"/>
            <a:ext cx="391870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</a:t>
            </a:r>
            <a:r>
              <a:rPr lang="ko-KR" altLang="en-US" sz="32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전처리</a:t>
            </a:r>
            <a:r>
              <a:rPr lang="ko-KR" alt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과정</a:t>
            </a:r>
            <a:endParaRPr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268;g116e0694cf1_0_0">
            <a:extLst>
              <a:ext uri="{FF2B5EF4-FFF2-40B4-BE49-F238E27FC236}">
                <a16:creationId xmlns:a16="http://schemas.microsoft.com/office/drawing/2014/main" id="{EB161F6D-E83F-4E20-8E02-2ACDF4BC57F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50725"/>
            <a:ext cx="954024" cy="477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91;g115d0871472_0_105">
            <a:extLst>
              <a:ext uri="{FF2B5EF4-FFF2-40B4-BE49-F238E27FC236}">
                <a16:creationId xmlns:a16="http://schemas.microsoft.com/office/drawing/2014/main" id="{34317B37-B811-4048-9B8A-34C0D152A614}"/>
              </a:ext>
            </a:extLst>
          </p:cNvPr>
          <p:cNvSpPr txBox="1"/>
          <p:nvPr/>
        </p:nvSpPr>
        <p:spPr>
          <a:xfrm>
            <a:off x="1379922" y="1796319"/>
            <a:ext cx="5687733" cy="44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altLang="en-US" sz="2300" b="1" i="0" u="none" strike="noStrike" cap="none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다운 받은 데이터</a:t>
            </a:r>
            <a:endParaRPr sz="23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262;g1148855853d_0_4">
            <a:extLst>
              <a:ext uri="{FF2B5EF4-FFF2-40B4-BE49-F238E27FC236}">
                <a16:creationId xmlns:a16="http://schemas.microsoft.com/office/drawing/2014/main" id="{E0BE9A2D-769B-4A6E-8835-D8CD2281458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4024" y="1855570"/>
            <a:ext cx="327735" cy="32773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91;g115d0871472_0_105">
            <a:extLst>
              <a:ext uri="{FF2B5EF4-FFF2-40B4-BE49-F238E27FC236}">
                <a16:creationId xmlns:a16="http://schemas.microsoft.com/office/drawing/2014/main" id="{3D827B62-0FA5-4E0A-97A7-D62A580E3BB0}"/>
              </a:ext>
            </a:extLst>
          </p:cNvPr>
          <p:cNvSpPr txBox="1"/>
          <p:nvPr/>
        </p:nvSpPr>
        <p:spPr>
          <a:xfrm>
            <a:off x="969748" y="4576150"/>
            <a:ext cx="5687733" cy="44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altLang="en-US" sz="2300" b="1" i="0" u="none" strike="noStrike" cap="none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크롤링한 데이터</a:t>
            </a:r>
            <a:endParaRPr sz="23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262;g1148855853d_0_4">
            <a:extLst>
              <a:ext uri="{FF2B5EF4-FFF2-40B4-BE49-F238E27FC236}">
                <a16:creationId xmlns:a16="http://schemas.microsoft.com/office/drawing/2014/main" id="{EFE54045-52B1-4B04-BC75-ECAAC4BECF5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4024" y="6254651"/>
            <a:ext cx="327735" cy="3277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2849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5d0871472_0_105"/>
          <p:cNvSpPr txBox="1"/>
          <p:nvPr/>
        </p:nvSpPr>
        <p:spPr>
          <a:xfrm>
            <a:off x="16868603" y="615896"/>
            <a:ext cx="63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/>
              <a:t>6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g115d0871472_0_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91624" y="9001124"/>
            <a:ext cx="2354124" cy="7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115d0871472_0_105"/>
          <p:cNvSpPr txBox="1"/>
          <p:nvPr/>
        </p:nvSpPr>
        <p:spPr>
          <a:xfrm>
            <a:off x="1068696" y="3048790"/>
            <a:ext cx="7639875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등록된 장애인 수가 얼마나 되는지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그리고 어떤 분포를 가지고 있는지 확인하기 위해 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folium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을 활용하여 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형태로 시각화</a:t>
            </a:r>
            <a:endParaRPr lang="en-US" altLang="ko-K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ko-KR" alt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강서구</a:t>
            </a:r>
            <a:r>
              <a:rPr lang="en-US" altLang="ko-KR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노원구에 장애인 등록자 수가 많고</a:t>
            </a:r>
            <a:r>
              <a:rPr lang="en-US" altLang="ko-KR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은평구가 뒤를 이음</a:t>
            </a:r>
            <a:endParaRPr lang="en-US" altLang="ko-KR" sz="1800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73;g115d0871472_0_81">
            <a:extLst>
              <a:ext uri="{FF2B5EF4-FFF2-40B4-BE49-F238E27FC236}">
                <a16:creationId xmlns:a16="http://schemas.microsoft.com/office/drawing/2014/main" id="{9C40350F-2C1F-483E-AF70-973A2E4BFF93}"/>
              </a:ext>
            </a:extLst>
          </p:cNvPr>
          <p:cNvSpPr txBox="1"/>
          <p:nvPr/>
        </p:nvSpPr>
        <p:spPr>
          <a:xfrm>
            <a:off x="1068696" y="550725"/>
            <a:ext cx="391870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분석 </a:t>
            </a:r>
            <a:r>
              <a:rPr lang="en-US" altLang="ko-KR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ko-KR" alt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시각화</a:t>
            </a:r>
            <a:endParaRPr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268;g116e0694cf1_0_0">
            <a:extLst>
              <a:ext uri="{FF2B5EF4-FFF2-40B4-BE49-F238E27FC236}">
                <a16:creationId xmlns:a16="http://schemas.microsoft.com/office/drawing/2014/main" id="{EB161F6D-E83F-4E20-8E02-2ACDF4BC57F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50725"/>
            <a:ext cx="954024" cy="477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86;g115d0871472_0_105">
            <a:extLst>
              <a:ext uri="{FF2B5EF4-FFF2-40B4-BE49-F238E27FC236}">
                <a16:creationId xmlns:a16="http://schemas.microsoft.com/office/drawing/2014/main" id="{0EE1555E-638B-419C-B749-19D4CA7E9C36}"/>
              </a:ext>
            </a:extLst>
          </p:cNvPr>
          <p:cNvSpPr txBox="1"/>
          <p:nvPr/>
        </p:nvSpPr>
        <p:spPr>
          <a:xfrm>
            <a:off x="1068696" y="1389740"/>
            <a:ext cx="12101393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ü"/>
            </a:pPr>
            <a:r>
              <a:rPr lang="ko-KR" altLang="en-US" sz="2500" dirty="0">
                <a:ea typeface="Calibri"/>
              </a:rPr>
              <a:t>가설 </a:t>
            </a:r>
            <a:r>
              <a:rPr lang="en-US" altLang="ko-KR" sz="2500" dirty="0">
                <a:ea typeface="Calibri"/>
              </a:rPr>
              <a:t>: </a:t>
            </a:r>
            <a:r>
              <a:rPr lang="ko-KR" altLang="en-US" sz="2500" dirty="0">
                <a:ea typeface="Calibri"/>
              </a:rPr>
              <a:t>구 별로 등록된 장애인 수가 많을수록 해당 구별 편의시설도 많을 것이다</a:t>
            </a:r>
            <a:endParaRPr sz="25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91;g115d0871472_0_105">
            <a:extLst>
              <a:ext uri="{FF2B5EF4-FFF2-40B4-BE49-F238E27FC236}">
                <a16:creationId xmlns:a16="http://schemas.microsoft.com/office/drawing/2014/main" id="{D48D2FD7-6F1E-4070-8988-C0ECBD6C7ECE}"/>
              </a:ext>
            </a:extLst>
          </p:cNvPr>
          <p:cNvSpPr txBox="1"/>
          <p:nvPr/>
        </p:nvSpPr>
        <p:spPr>
          <a:xfrm>
            <a:off x="1068696" y="2549063"/>
            <a:ext cx="5687733" cy="44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23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STEP 1. </a:t>
            </a:r>
            <a:r>
              <a:rPr lang="ko-KR" altLang="en-US" sz="23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구 별 장애인 등록자  수 맵핑</a:t>
            </a:r>
            <a:endParaRPr sz="23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91;g115d0871472_0_105">
            <a:extLst>
              <a:ext uri="{FF2B5EF4-FFF2-40B4-BE49-F238E27FC236}">
                <a16:creationId xmlns:a16="http://schemas.microsoft.com/office/drawing/2014/main" id="{EC431725-60F5-407C-A32C-E3873CC9E550}"/>
              </a:ext>
            </a:extLst>
          </p:cNvPr>
          <p:cNvSpPr txBox="1"/>
          <p:nvPr/>
        </p:nvSpPr>
        <p:spPr>
          <a:xfrm>
            <a:off x="9295574" y="2535415"/>
            <a:ext cx="6472100" cy="44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23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STEP 2. </a:t>
            </a:r>
            <a:r>
              <a:rPr lang="ko-KR" altLang="en-US" sz="23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구 별 장애인 등록자  수 이상치 확인</a:t>
            </a:r>
            <a:endParaRPr sz="23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91;g115d0871472_0_105">
            <a:extLst>
              <a:ext uri="{FF2B5EF4-FFF2-40B4-BE49-F238E27FC236}">
                <a16:creationId xmlns:a16="http://schemas.microsoft.com/office/drawing/2014/main" id="{D1F43676-632F-48F3-A0C4-A98FC088E8A5}"/>
              </a:ext>
            </a:extLst>
          </p:cNvPr>
          <p:cNvSpPr txBox="1"/>
          <p:nvPr/>
        </p:nvSpPr>
        <p:spPr>
          <a:xfrm>
            <a:off x="9295574" y="3049159"/>
            <a:ext cx="7639876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등록된 장애인 수가 유독 많은 구가 어딘지 확인하기 위해 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box-plot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사용</a:t>
            </a:r>
            <a:endParaRPr lang="en-US" altLang="ko-K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두 개의 구에서 이상치 확인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후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해당하는 데이터 인덱스를 구한 결과 </a:t>
            </a:r>
            <a:endParaRPr lang="en-US" altLang="ko-K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ko-KR" alt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노원구 </a:t>
            </a:r>
            <a:r>
              <a:rPr lang="en-US" altLang="ko-KR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27,312</a:t>
            </a:r>
            <a:r>
              <a:rPr lang="ko-KR" alt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명</a:t>
            </a:r>
            <a:r>
              <a:rPr lang="en-US" altLang="ko-KR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강서구 </a:t>
            </a:r>
            <a:r>
              <a:rPr lang="en-US" altLang="ko-KR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28,727</a:t>
            </a:r>
            <a:r>
              <a:rPr lang="ko-KR" alt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명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임을 확인함</a:t>
            </a:r>
            <a:endParaRPr lang="en-US" altLang="ko-K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그림 4" descr="지도이(가) 표시된 사진&#10;&#10;자동 생성된 설명">
            <a:extLst>
              <a:ext uri="{FF2B5EF4-FFF2-40B4-BE49-F238E27FC236}">
                <a16:creationId xmlns:a16="http://schemas.microsoft.com/office/drawing/2014/main" id="{1E5EC0D1-A08D-4EF8-8777-674CB5E6F5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66"/>
          <a:stretch/>
        </p:blipFill>
        <p:spPr>
          <a:xfrm>
            <a:off x="1391640" y="4622098"/>
            <a:ext cx="6945086" cy="419301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D06AA6F-3340-4AAC-A528-DC5690AA3CC1}"/>
              </a:ext>
            </a:extLst>
          </p:cNvPr>
          <p:cNvSpPr/>
          <p:nvPr/>
        </p:nvSpPr>
        <p:spPr>
          <a:xfrm>
            <a:off x="1504049" y="4766500"/>
            <a:ext cx="1524000" cy="5623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장애인 등록자수 </a:t>
            </a:r>
            <a:r>
              <a:rPr lang="en-US" altLang="ko-KR" sz="1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(6</a:t>
            </a:r>
            <a:r>
              <a:rPr lang="ko-KR" altLang="en-US" sz="1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구간 표시</a:t>
            </a:r>
            <a:r>
              <a:rPr lang="en-US" altLang="ko-KR" sz="1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ko-KR" altLang="en-US" sz="1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1F5A9D-EA1F-4418-90AB-018E1293A8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8543" y="4622098"/>
            <a:ext cx="5551465" cy="3795653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3FD710F3-D206-427D-9902-55BFA8B51C08}"/>
              </a:ext>
            </a:extLst>
          </p:cNvPr>
          <p:cNvSpPr/>
          <p:nvPr/>
        </p:nvSpPr>
        <p:spPr>
          <a:xfrm>
            <a:off x="12824210" y="4978818"/>
            <a:ext cx="559559" cy="656799"/>
          </a:xfrm>
          <a:prstGeom prst="ellipse">
            <a:avLst/>
          </a:prstGeom>
          <a:noFill/>
          <a:ln w="38100">
            <a:solidFill>
              <a:srgbClr val="55A6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4F613C-A3CE-4DF4-9400-D31B171C7741}"/>
              </a:ext>
            </a:extLst>
          </p:cNvPr>
          <p:cNvSpPr/>
          <p:nvPr/>
        </p:nvSpPr>
        <p:spPr>
          <a:xfrm>
            <a:off x="13682178" y="5160368"/>
            <a:ext cx="2594049" cy="656798"/>
          </a:xfrm>
          <a:prstGeom prst="rect">
            <a:avLst/>
          </a:prstGeom>
          <a:solidFill>
            <a:srgbClr val="55A6D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특별히 장애인 등록자 수가 높을 것으로 예상되는 곳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5d0871472_0_105"/>
          <p:cNvSpPr txBox="1"/>
          <p:nvPr/>
        </p:nvSpPr>
        <p:spPr>
          <a:xfrm>
            <a:off x="16868603" y="615896"/>
            <a:ext cx="63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/>
              <a:t>6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g115d0871472_0_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91624" y="9001124"/>
            <a:ext cx="2354124" cy="7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73;g115d0871472_0_81">
            <a:extLst>
              <a:ext uri="{FF2B5EF4-FFF2-40B4-BE49-F238E27FC236}">
                <a16:creationId xmlns:a16="http://schemas.microsoft.com/office/drawing/2014/main" id="{9C40350F-2C1F-483E-AF70-973A2E4BFF93}"/>
              </a:ext>
            </a:extLst>
          </p:cNvPr>
          <p:cNvSpPr txBox="1"/>
          <p:nvPr/>
        </p:nvSpPr>
        <p:spPr>
          <a:xfrm>
            <a:off x="1068696" y="550725"/>
            <a:ext cx="391870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분석 </a:t>
            </a:r>
            <a:r>
              <a:rPr lang="en-US" altLang="ko-KR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ko-KR" alt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시각화</a:t>
            </a:r>
            <a:endParaRPr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268;g116e0694cf1_0_0">
            <a:extLst>
              <a:ext uri="{FF2B5EF4-FFF2-40B4-BE49-F238E27FC236}">
                <a16:creationId xmlns:a16="http://schemas.microsoft.com/office/drawing/2014/main" id="{EB161F6D-E83F-4E20-8E02-2ACDF4BC57F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50725"/>
            <a:ext cx="954024" cy="47700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186;g115d0871472_0_105">
            <a:extLst>
              <a:ext uri="{FF2B5EF4-FFF2-40B4-BE49-F238E27FC236}">
                <a16:creationId xmlns:a16="http://schemas.microsoft.com/office/drawing/2014/main" id="{2ED27E86-0FCD-429E-9CB7-DCE630AD2302}"/>
              </a:ext>
            </a:extLst>
          </p:cNvPr>
          <p:cNvSpPr txBox="1"/>
          <p:nvPr/>
        </p:nvSpPr>
        <p:spPr>
          <a:xfrm>
            <a:off x="1068696" y="1389740"/>
            <a:ext cx="12101393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ü"/>
            </a:pPr>
            <a:r>
              <a:rPr lang="ko-KR" altLang="en-US" sz="2500" dirty="0">
                <a:ea typeface="Calibri"/>
              </a:rPr>
              <a:t>가설 </a:t>
            </a:r>
            <a:r>
              <a:rPr lang="en-US" altLang="ko-KR" sz="2500" dirty="0">
                <a:ea typeface="Calibri"/>
              </a:rPr>
              <a:t>: </a:t>
            </a:r>
            <a:r>
              <a:rPr lang="ko-KR" altLang="en-US" sz="2500" dirty="0">
                <a:ea typeface="Calibri"/>
              </a:rPr>
              <a:t>구 별로 등록된 장애인 수가 많을수록 해당 구별 편의시설도 많을 것이다</a:t>
            </a:r>
            <a:endParaRPr sz="25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91;g115d0871472_0_105">
            <a:extLst>
              <a:ext uri="{FF2B5EF4-FFF2-40B4-BE49-F238E27FC236}">
                <a16:creationId xmlns:a16="http://schemas.microsoft.com/office/drawing/2014/main" id="{38974D57-F9F3-4266-A95B-6FB77CAEB7D1}"/>
              </a:ext>
            </a:extLst>
          </p:cNvPr>
          <p:cNvSpPr txBox="1"/>
          <p:nvPr/>
        </p:nvSpPr>
        <p:spPr>
          <a:xfrm>
            <a:off x="752415" y="2508165"/>
            <a:ext cx="8686983" cy="44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23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STEP 3. </a:t>
            </a:r>
            <a:r>
              <a:rPr lang="ko-KR" altLang="en-US" sz="23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이상치에 해당하는 구의 총 편의시설 </a:t>
            </a:r>
            <a:r>
              <a:rPr lang="ko-KR" altLang="en-US" sz="2300" b="1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분포량</a:t>
            </a:r>
            <a:endParaRPr sz="23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91;g115d0871472_0_105">
            <a:extLst>
              <a:ext uri="{FF2B5EF4-FFF2-40B4-BE49-F238E27FC236}">
                <a16:creationId xmlns:a16="http://schemas.microsoft.com/office/drawing/2014/main" id="{0CBCACE2-311E-474E-A1D0-185A991B6EE3}"/>
              </a:ext>
            </a:extLst>
          </p:cNvPr>
          <p:cNvSpPr txBox="1"/>
          <p:nvPr/>
        </p:nvSpPr>
        <p:spPr>
          <a:xfrm>
            <a:off x="746446" y="3095665"/>
            <a:ext cx="7639875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총 편의시설은 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주차장 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지하철 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관광편의시설 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장애인 도서관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으로 </a:t>
            </a:r>
            <a:r>
              <a:rPr lang="ko-KR" alt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전처리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주차장은 장애인이 주차할 수 있는 곳만 포함</a:t>
            </a:r>
            <a:endParaRPr lang="en-US" altLang="ko-K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ko-KR" alt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강남구에 총 편의시설 개수가 가장 많음</a:t>
            </a:r>
            <a:r>
              <a:rPr lang="ko-KR" alt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을 확인</a:t>
            </a:r>
            <a:endParaRPr lang="en-US" altLang="ko-K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그림 2" descr="지도이(가) 표시된 사진&#10;&#10;자동 생성된 설명">
            <a:extLst>
              <a:ext uri="{FF2B5EF4-FFF2-40B4-BE49-F238E27FC236}">
                <a16:creationId xmlns:a16="http://schemas.microsoft.com/office/drawing/2014/main" id="{AB03D97E-AD8E-4699-9A1A-2D951097CC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60"/>
          <a:stretch/>
        </p:blipFill>
        <p:spPr>
          <a:xfrm>
            <a:off x="1106110" y="4616661"/>
            <a:ext cx="6927015" cy="414412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Google Shape;191;g115d0871472_0_105">
            <a:extLst>
              <a:ext uri="{FF2B5EF4-FFF2-40B4-BE49-F238E27FC236}">
                <a16:creationId xmlns:a16="http://schemas.microsoft.com/office/drawing/2014/main" id="{2CEE66C4-C349-4333-825A-43080C28097B}"/>
              </a:ext>
            </a:extLst>
          </p:cNvPr>
          <p:cNvSpPr txBox="1"/>
          <p:nvPr/>
        </p:nvSpPr>
        <p:spPr>
          <a:xfrm>
            <a:off x="8851366" y="2494517"/>
            <a:ext cx="8331887" cy="44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23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STEP 4. </a:t>
            </a:r>
            <a:r>
              <a:rPr lang="ko-KR" altLang="en-US" sz="23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구 별 장애인 등록자 수가 많을수록 편의시설도 많은가</a:t>
            </a:r>
            <a:r>
              <a:rPr lang="en-US" altLang="ko-KR" sz="23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?</a:t>
            </a:r>
            <a:endParaRPr sz="23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91;g115d0871472_0_105">
            <a:extLst>
              <a:ext uri="{FF2B5EF4-FFF2-40B4-BE49-F238E27FC236}">
                <a16:creationId xmlns:a16="http://schemas.microsoft.com/office/drawing/2014/main" id="{61567798-90FC-43E7-8CD3-41F5EF791C58}"/>
              </a:ext>
            </a:extLst>
          </p:cNvPr>
          <p:cNvSpPr txBox="1"/>
          <p:nvPr/>
        </p:nvSpPr>
        <p:spPr>
          <a:xfrm>
            <a:off x="8851366" y="3074021"/>
            <a:ext cx="7639875" cy="216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총 편의시설 개수를 바탕으로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앞서 구했던 이상치에 해당하는 구의 장애인 인구수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총 편의시설 수를 서울 전체의 평균치와 비교함</a:t>
            </a:r>
            <a:endParaRPr lang="en-US" altLang="ko-K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그 결과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장애인 등록자 수 이상치에 해당하는 </a:t>
            </a:r>
            <a:r>
              <a:rPr lang="en-US" altLang="ko-KR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lang="ko-KR" alt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노원구</a:t>
            </a:r>
            <a:r>
              <a:rPr lang="en-US" altLang="ko-KR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‘, ‘</a:t>
            </a:r>
            <a:r>
              <a:rPr lang="ko-KR" alt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강서구</a:t>
            </a:r>
            <a:r>
              <a:rPr lang="en-US" altLang="ko-KR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lang="ko-KR" alt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의 장애인 인구수는 다른 자치구에 비해 많지만</a:t>
            </a:r>
            <a:r>
              <a:rPr lang="en-US" altLang="ko-KR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그만큼 장애인 편의시설 개수도 많다는 것을 확인할 수 있음</a:t>
            </a:r>
            <a:endParaRPr lang="en-US" altLang="ko-KR" sz="1800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BAA188-6163-45DE-B273-E2991D10F1C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902"/>
          <a:stretch/>
        </p:blipFill>
        <p:spPr>
          <a:xfrm>
            <a:off x="8919606" y="5492120"/>
            <a:ext cx="4183682" cy="241016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760938-E6DD-40F9-84D2-F8EF1FD8BB9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213"/>
          <a:stretch/>
        </p:blipFill>
        <p:spPr>
          <a:xfrm>
            <a:off x="13059281" y="5471462"/>
            <a:ext cx="4082729" cy="238073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FF3A824D-5A52-4B75-A5B4-C34E862F950B}"/>
              </a:ext>
            </a:extLst>
          </p:cNvPr>
          <p:cNvSpPr/>
          <p:nvPr/>
        </p:nvSpPr>
        <p:spPr>
          <a:xfrm>
            <a:off x="1242587" y="4757925"/>
            <a:ext cx="1524000" cy="5623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총 편의시설 개수</a:t>
            </a:r>
            <a:endParaRPr lang="en-US" altLang="ko-KR" sz="13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ko-KR" sz="1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(6</a:t>
            </a:r>
            <a:r>
              <a:rPr lang="ko-KR" altLang="en-US" sz="1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구간 표시</a:t>
            </a:r>
            <a:r>
              <a:rPr lang="en-US" altLang="ko-KR" sz="1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ko-KR" altLang="en-US" sz="1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DE85F4C-8D75-4E26-99E2-8A63B3D29806}"/>
              </a:ext>
            </a:extLst>
          </p:cNvPr>
          <p:cNvSpPr/>
          <p:nvPr/>
        </p:nvSpPr>
        <p:spPr>
          <a:xfrm>
            <a:off x="10646909" y="8150597"/>
            <a:ext cx="1400310" cy="38528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인구 수 비교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9A7E7EC-591F-454B-98CC-03B1F93FFE48}"/>
              </a:ext>
            </a:extLst>
          </p:cNvPr>
          <p:cNvSpPr/>
          <p:nvPr/>
        </p:nvSpPr>
        <p:spPr>
          <a:xfrm>
            <a:off x="14558403" y="8150597"/>
            <a:ext cx="1892626" cy="38528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총 편의시설 수 비교</a:t>
            </a:r>
          </a:p>
        </p:txBody>
      </p:sp>
    </p:spTree>
    <p:extLst>
      <p:ext uri="{BB962C8B-B14F-4D97-AF65-F5344CB8AC3E}">
        <p14:creationId xmlns:p14="http://schemas.microsoft.com/office/powerpoint/2010/main" val="727948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845A2A29-6A41-4A5A-92E0-848B865CC081}"/>
              </a:ext>
            </a:extLst>
          </p:cNvPr>
          <p:cNvSpPr/>
          <p:nvPr/>
        </p:nvSpPr>
        <p:spPr>
          <a:xfrm>
            <a:off x="940376" y="3105008"/>
            <a:ext cx="7818721" cy="987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Google Shape;185;g115d0871472_0_105"/>
          <p:cNvSpPr txBox="1"/>
          <p:nvPr/>
        </p:nvSpPr>
        <p:spPr>
          <a:xfrm>
            <a:off x="16868603" y="615896"/>
            <a:ext cx="63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/>
              <a:t>6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g115d0871472_0_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91624" y="9001124"/>
            <a:ext cx="2354124" cy="7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73;g115d0871472_0_81">
            <a:extLst>
              <a:ext uri="{FF2B5EF4-FFF2-40B4-BE49-F238E27FC236}">
                <a16:creationId xmlns:a16="http://schemas.microsoft.com/office/drawing/2014/main" id="{9C40350F-2C1F-483E-AF70-973A2E4BFF93}"/>
              </a:ext>
            </a:extLst>
          </p:cNvPr>
          <p:cNvSpPr txBox="1"/>
          <p:nvPr/>
        </p:nvSpPr>
        <p:spPr>
          <a:xfrm>
            <a:off x="1068696" y="550725"/>
            <a:ext cx="391870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분석 </a:t>
            </a:r>
            <a:r>
              <a:rPr lang="en-US" altLang="ko-KR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ko-KR" alt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시각화</a:t>
            </a:r>
            <a:endParaRPr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268;g116e0694cf1_0_0">
            <a:extLst>
              <a:ext uri="{FF2B5EF4-FFF2-40B4-BE49-F238E27FC236}">
                <a16:creationId xmlns:a16="http://schemas.microsoft.com/office/drawing/2014/main" id="{EB161F6D-E83F-4E20-8E02-2ACDF4BC57F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50725"/>
            <a:ext cx="954024" cy="477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1;g115d0871472_0_105">
            <a:extLst>
              <a:ext uri="{FF2B5EF4-FFF2-40B4-BE49-F238E27FC236}">
                <a16:creationId xmlns:a16="http://schemas.microsoft.com/office/drawing/2014/main" id="{2CEE66C4-C349-4333-825A-43080C28097B}"/>
              </a:ext>
            </a:extLst>
          </p:cNvPr>
          <p:cNvSpPr txBox="1"/>
          <p:nvPr/>
        </p:nvSpPr>
        <p:spPr>
          <a:xfrm>
            <a:off x="858488" y="2398721"/>
            <a:ext cx="8908433" cy="44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23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STEP 5. </a:t>
            </a:r>
            <a:r>
              <a:rPr lang="ko-KR" altLang="en-US" sz="23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장애인 등록자 수와 편의시설 수 사이의 상관성 확인</a:t>
            </a:r>
            <a:endParaRPr sz="23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91;g115d0871472_0_105">
            <a:extLst>
              <a:ext uri="{FF2B5EF4-FFF2-40B4-BE49-F238E27FC236}">
                <a16:creationId xmlns:a16="http://schemas.microsoft.com/office/drawing/2014/main" id="{61567798-90FC-43E7-8CD3-41F5EF791C58}"/>
              </a:ext>
            </a:extLst>
          </p:cNvPr>
          <p:cNvSpPr txBox="1"/>
          <p:nvPr/>
        </p:nvSpPr>
        <p:spPr>
          <a:xfrm>
            <a:off x="940376" y="3133821"/>
            <a:ext cx="781872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귀무가설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장애인 등록자 수와 총 편의시설 수 사이에는 상관관계가 </a:t>
            </a:r>
            <a:r>
              <a:rPr lang="ko-KR" alt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없다</a:t>
            </a:r>
            <a:r>
              <a:rPr lang="en-US" altLang="ko-K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대립가설 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장애인 등록자 수와 총 편의시설 수 사이에는 상관관계가 </a:t>
            </a:r>
            <a:r>
              <a:rPr lang="ko-KR" alt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있다</a:t>
            </a:r>
            <a:r>
              <a:rPr lang="en-US" altLang="ko-K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24F1C3-F29A-4A2E-9465-75166D4781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2799" y="2942161"/>
            <a:ext cx="5549667" cy="3996325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282A620-4C16-48F3-9D76-2455C2043C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3426" y="4900843"/>
            <a:ext cx="7232620" cy="15130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78B054D-74AF-477B-892D-7F73A57466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3426" y="7805586"/>
            <a:ext cx="7232620" cy="13646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Google Shape;186;g115d0871472_0_105">
            <a:extLst>
              <a:ext uri="{FF2B5EF4-FFF2-40B4-BE49-F238E27FC236}">
                <a16:creationId xmlns:a16="http://schemas.microsoft.com/office/drawing/2014/main" id="{71FDBE63-8EBE-46B8-86A9-B486EA82B50B}"/>
              </a:ext>
            </a:extLst>
          </p:cNvPr>
          <p:cNvSpPr txBox="1"/>
          <p:nvPr/>
        </p:nvSpPr>
        <p:spPr>
          <a:xfrm>
            <a:off x="1068696" y="1389740"/>
            <a:ext cx="12101393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ü"/>
            </a:pPr>
            <a:r>
              <a:rPr lang="ko-KR" altLang="en-US" sz="2500" dirty="0">
                <a:ea typeface="Calibri"/>
              </a:rPr>
              <a:t>가설 </a:t>
            </a:r>
            <a:r>
              <a:rPr lang="en-US" altLang="ko-KR" sz="2500" dirty="0">
                <a:ea typeface="Calibri"/>
              </a:rPr>
              <a:t>: </a:t>
            </a:r>
            <a:r>
              <a:rPr lang="ko-KR" altLang="en-US" sz="2500" dirty="0">
                <a:ea typeface="Calibri"/>
              </a:rPr>
              <a:t>구 별로 등록된 장애인 수가 많을수록 해당 구별 편의시설도 많을 것이다</a:t>
            </a:r>
            <a:endParaRPr sz="25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191;g115d0871472_0_105">
            <a:extLst>
              <a:ext uri="{FF2B5EF4-FFF2-40B4-BE49-F238E27FC236}">
                <a16:creationId xmlns:a16="http://schemas.microsoft.com/office/drawing/2014/main" id="{D02417D3-97D7-433D-B284-499E5BA1CBC2}"/>
              </a:ext>
            </a:extLst>
          </p:cNvPr>
          <p:cNvSpPr txBox="1"/>
          <p:nvPr/>
        </p:nvSpPr>
        <p:spPr>
          <a:xfrm>
            <a:off x="940376" y="4351993"/>
            <a:ext cx="857211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ko-KR" alt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상관계수 </a:t>
            </a:r>
            <a:r>
              <a:rPr lang="en-US" altLang="ko-KR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0.2635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두 변수 사이의 상관관계가 낮다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23" name="Google Shape;191;g115d0871472_0_105">
            <a:extLst>
              <a:ext uri="{FF2B5EF4-FFF2-40B4-BE49-F238E27FC236}">
                <a16:creationId xmlns:a16="http://schemas.microsoft.com/office/drawing/2014/main" id="{1B234224-D0CD-4CE9-AFFB-54656DE57325}"/>
              </a:ext>
            </a:extLst>
          </p:cNvPr>
          <p:cNvSpPr txBox="1"/>
          <p:nvPr/>
        </p:nvSpPr>
        <p:spPr>
          <a:xfrm>
            <a:off x="10024209" y="7056561"/>
            <a:ext cx="7554106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ü"/>
            </a:pP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따라서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장애인 등록자 수와 총 편의시설 수 사이에는 상관관계가 없다</a:t>
            </a:r>
            <a:r>
              <a:rPr lang="en-US" altLang="ko-KR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ü"/>
            </a:pP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즉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장애인 등록자 수가 많아도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편의시설 수가 부족할 수 있다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25" name="Google Shape;191;g115d0871472_0_105">
            <a:extLst>
              <a:ext uri="{FF2B5EF4-FFF2-40B4-BE49-F238E27FC236}">
                <a16:creationId xmlns:a16="http://schemas.microsoft.com/office/drawing/2014/main" id="{0CC72C39-4B0F-438A-B630-CF2CC0B0B240}"/>
              </a:ext>
            </a:extLst>
          </p:cNvPr>
          <p:cNvSpPr txBox="1"/>
          <p:nvPr/>
        </p:nvSpPr>
        <p:spPr>
          <a:xfrm>
            <a:off x="921989" y="6702738"/>
            <a:ext cx="723262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ko-KR" alt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피어슨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상관계수 검정으로 유의성 검정을 한 결과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altLang="ko-KR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p-value</a:t>
            </a:r>
            <a:r>
              <a:rPr lang="ko-KR" alt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가 </a:t>
            </a:r>
            <a:r>
              <a:rPr lang="en-US" altLang="ko-KR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0.203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따라서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유의수준 </a:t>
            </a:r>
            <a:r>
              <a:rPr lang="en-US" altLang="ko-KR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0.05</a:t>
            </a:r>
            <a:r>
              <a:rPr lang="ko-KR" alt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보다 크므로 </a:t>
            </a:r>
            <a:r>
              <a:rPr lang="ko-KR" altLang="en-US" sz="1800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귀무가설을</a:t>
            </a:r>
            <a:r>
              <a:rPr lang="ko-KR" alt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기각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한다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E3E70B1C-3B73-446D-9F19-289C979CF1C4}"/>
              </a:ext>
            </a:extLst>
          </p:cNvPr>
          <p:cNvSpPr/>
          <p:nvPr/>
        </p:nvSpPr>
        <p:spPr>
          <a:xfrm>
            <a:off x="8991113" y="5094202"/>
            <a:ext cx="1131624" cy="943030"/>
          </a:xfrm>
          <a:prstGeom prst="rightArrow">
            <a:avLst/>
          </a:prstGeom>
          <a:solidFill>
            <a:srgbClr val="55A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05B7C0A-EC78-4FE2-8526-F70B3B91B7E8}"/>
              </a:ext>
            </a:extLst>
          </p:cNvPr>
          <p:cNvSpPr/>
          <p:nvPr/>
        </p:nvSpPr>
        <p:spPr>
          <a:xfrm>
            <a:off x="1192482" y="5868537"/>
            <a:ext cx="782108" cy="571728"/>
          </a:xfrm>
          <a:prstGeom prst="ellipse">
            <a:avLst/>
          </a:prstGeom>
          <a:noFill/>
          <a:ln w="38100">
            <a:solidFill>
              <a:srgbClr val="55A6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66F2E15-E37A-4C07-AC1E-779E0FA72F4E}"/>
              </a:ext>
            </a:extLst>
          </p:cNvPr>
          <p:cNvSpPr/>
          <p:nvPr/>
        </p:nvSpPr>
        <p:spPr>
          <a:xfrm>
            <a:off x="3514876" y="8652340"/>
            <a:ext cx="782108" cy="571728"/>
          </a:xfrm>
          <a:prstGeom prst="ellipse">
            <a:avLst/>
          </a:prstGeom>
          <a:noFill/>
          <a:ln w="38100">
            <a:solidFill>
              <a:srgbClr val="55A6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107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6e0694cf1_0_0"/>
          <p:cNvSpPr txBox="1"/>
          <p:nvPr/>
        </p:nvSpPr>
        <p:spPr>
          <a:xfrm>
            <a:off x="16868603" y="615896"/>
            <a:ext cx="63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g116e0694cf1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91624" y="9001124"/>
            <a:ext cx="2354124" cy="7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116e0694cf1_0_0"/>
          <p:cNvSpPr txBox="1"/>
          <p:nvPr/>
        </p:nvSpPr>
        <p:spPr>
          <a:xfrm>
            <a:off x="1068696" y="1389740"/>
            <a:ext cx="6171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500" dirty="0" err="1"/>
              <a:t>교통</a:t>
            </a:r>
            <a:r>
              <a:rPr lang="en-US" sz="2500" dirty="0"/>
              <a:t> &gt; </a:t>
            </a:r>
            <a:r>
              <a:rPr lang="ko-KR" altLang="en-US" sz="2500" dirty="0"/>
              <a:t>콜택시</a:t>
            </a:r>
            <a:r>
              <a:rPr lang="en-US" sz="2500" dirty="0"/>
              <a:t> </a:t>
            </a:r>
            <a:endParaRPr sz="2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9F68030-CF10-459D-9C9E-2AE730305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696" y="3126057"/>
            <a:ext cx="7104549" cy="3773478"/>
          </a:xfrm>
          <a:prstGeom prst="rect">
            <a:avLst/>
          </a:prstGeom>
        </p:spPr>
      </p:pic>
      <p:sp>
        <p:nvSpPr>
          <p:cNvPr id="24" name="Google Shape;173;g115d0871472_0_81">
            <a:extLst>
              <a:ext uri="{FF2B5EF4-FFF2-40B4-BE49-F238E27FC236}">
                <a16:creationId xmlns:a16="http://schemas.microsoft.com/office/drawing/2014/main" id="{B4301138-BF05-44AC-9FEF-0EDA4FBB7E11}"/>
              </a:ext>
            </a:extLst>
          </p:cNvPr>
          <p:cNvSpPr txBox="1"/>
          <p:nvPr/>
        </p:nvSpPr>
        <p:spPr>
          <a:xfrm>
            <a:off x="1068696" y="550725"/>
            <a:ext cx="391870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분석 </a:t>
            </a:r>
            <a:r>
              <a:rPr lang="en-US" altLang="ko-KR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ko-KR" alt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시각화</a:t>
            </a:r>
            <a:endParaRPr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68;g116e0694cf1_0_0">
            <a:extLst>
              <a:ext uri="{FF2B5EF4-FFF2-40B4-BE49-F238E27FC236}">
                <a16:creationId xmlns:a16="http://schemas.microsoft.com/office/drawing/2014/main" id="{8F09EAE4-349C-49B8-ABAC-1AE0210D998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550725"/>
            <a:ext cx="954024" cy="47700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191;g115d0871472_0_105">
            <a:extLst>
              <a:ext uri="{FF2B5EF4-FFF2-40B4-BE49-F238E27FC236}">
                <a16:creationId xmlns:a16="http://schemas.microsoft.com/office/drawing/2014/main" id="{C756BDED-23E9-4C2D-8527-213E5289C5FE}"/>
              </a:ext>
            </a:extLst>
          </p:cNvPr>
          <p:cNvSpPr txBox="1"/>
          <p:nvPr/>
        </p:nvSpPr>
        <p:spPr>
          <a:xfrm>
            <a:off x="1478969" y="2339043"/>
            <a:ext cx="5971033" cy="44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altLang="en-US" sz="23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서울시 시간대별 장애인 콜택시 이용 현황</a:t>
            </a:r>
            <a:endParaRPr sz="23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F25B2DE-B51D-40F1-9C8E-7E2A6EEF6C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0" y="3117419"/>
            <a:ext cx="7603631" cy="3989245"/>
          </a:xfrm>
          <a:prstGeom prst="rect">
            <a:avLst/>
          </a:prstGeom>
          <a:ln>
            <a:noFill/>
          </a:ln>
          <a:effectLst/>
        </p:spPr>
      </p:pic>
      <p:sp>
        <p:nvSpPr>
          <p:cNvPr id="37" name="Google Shape;191;g115d0871472_0_105">
            <a:extLst>
              <a:ext uri="{FF2B5EF4-FFF2-40B4-BE49-F238E27FC236}">
                <a16:creationId xmlns:a16="http://schemas.microsoft.com/office/drawing/2014/main" id="{480DE24D-71B7-49E8-BDD7-F34B9BE650A8}"/>
              </a:ext>
            </a:extLst>
          </p:cNvPr>
          <p:cNvSpPr txBox="1"/>
          <p:nvPr/>
        </p:nvSpPr>
        <p:spPr>
          <a:xfrm>
            <a:off x="9499871" y="2328781"/>
            <a:ext cx="5971033" cy="44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altLang="en-US" sz="23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서울시 </a:t>
            </a:r>
            <a:r>
              <a:rPr lang="ko-KR" altLang="en-US" sz="2300" b="1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요일별</a:t>
            </a:r>
            <a:r>
              <a:rPr lang="ko-KR" altLang="en-US" sz="23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장애인 콜택시 이용 현황</a:t>
            </a:r>
            <a:endParaRPr sz="23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191;g115d0871472_0_105">
            <a:extLst>
              <a:ext uri="{FF2B5EF4-FFF2-40B4-BE49-F238E27FC236}">
                <a16:creationId xmlns:a16="http://schemas.microsoft.com/office/drawing/2014/main" id="{18F78D49-4922-44FA-BF21-6CFEDFD6BEF3}"/>
              </a:ext>
            </a:extLst>
          </p:cNvPr>
          <p:cNvSpPr txBox="1"/>
          <p:nvPr/>
        </p:nvSpPr>
        <p:spPr>
          <a:xfrm>
            <a:off x="1068696" y="7237662"/>
            <a:ext cx="7309597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아침 출근시간대 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(6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시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7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시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콜택시 이용률 증가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점심시간대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(11~14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시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에 이용률이 가장 높음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밤 시간대까지 지속적으로 감소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22~05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시까지는 이용률 거의 없음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191;g115d0871472_0_105">
            <a:extLst>
              <a:ext uri="{FF2B5EF4-FFF2-40B4-BE49-F238E27FC236}">
                <a16:creationId xmlns:a16="http://schemas.microsoft.com/office/drawing/2014/main" id="{31A97946-F4A0-4F53-AA3A-A13CD3B21159}"/>
              </a:ext>
            </a:extLst>
          </p:cNvPr>
          <p:cNvSpPr txBox="1"/>
          <p:nvPr/>
        </p:nvSpPr>
        <p:spPr>
          <a:xfrm>
            <a:off x="9144000" y="7306572"/>
            <a:ext cx="7309597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월요일의 콜택시 이용률이 가장 많음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평일의 콜택시 이용률이 주말 대비 약 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1.5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배 높음</a:t>
            </a: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점심시간 대의 장애인 콜택시 이용률이 가장 높으며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</a:p>
          <a:p>
            <a:pPr lvl="1">
              <a:lnSpc>
                <a:spcPct val="150000"/>
              </a:lnSpc>
              <a:buSzPts val="1800"/>
            </a:pP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ko-KR" alt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점심 </a:t>
            </a:r>
            <a:r>
              <a:rPr lang="en-US" altLang="ko-KR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ko-KR" alt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아침 </a:t>
            </a:r>
            <a:r>
              <a:rPr lang="en-US" altLang="ko-KR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ko-KR" alt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저녁 </a:t>
            </a:r>
            <a:r>
              <a:rPr lang="en-US" altLang="ko-KR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ko-KR" alt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심야 시간대 순서로 이용률이 높음</a:t>
            </a:r>
            <a:endParaRPr lang="en-US" altLang="ko-KR" sz="1800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" name="Google Shape;262;g1148855853d_0_4">
            <a:extLst>
              <a:ext uri="{FF2B5EF4-FFF2-40B4-BE49-F238E27FC236}">
                <a16:creationId xmlns:a16="http://schemas.microsoft.com/office/drawing/2014/main" id="{3FC920CC-F26A-4FF0-9CEA-8711C5FDA16B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23098" y="2408845"/>
            <a:ext cx="327735" cy="327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262;g1148855853d_0_4">
            <a:extLst>
              <a:ext uri="{FF2B5EF4-FFF2-40B4-BE49-F238E27FC236}">
                <a16:creationId xmlns:a16="http://schemas.microsoft.com/office/drawing/2014/main" id="{8A0E4DEF-9967-4D94-BD77-5034C565862A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144000" y="2381247"/>
            <a:ext cx="327735" cy="3277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734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1068</Words>
  <Application>Microsoft Office PowerPoint</Application>
  <PresentationFormat>사용자 지정</PresentationFormat>
  <Paragraphs>150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나눔스퀘어_ac Bold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박혜인</cp:lastModifiedBy>
  <cp:revision>19</cp:revision>
  <dcterms:created xsi:type="dcterms:W3CDTF">2022-02-18T23:00:57Z</dcterms:created>
  <dcterms:modified xsi:type="dcterms:W3CDTF">2022-02-23T13:08:18Z</dcterms:modified>
</cp:coreProperties>
</file>