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602360-7A56-4ACD-8608-2B26F54C776D}">
  <a:tblStyle styleId="{5E602360-7A56-4ACD-8608-2B26F54C776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57f12e6ab_0_0:notes"/>
          <p:cNvSpPr/>
          <p:nvPr>
            <p:ph idx="2" type="sldImg"/>
          </p:nvPr>
        </p:nvSpPr>
        <p:spPr>
          <a:xfrm>
            <a:off x="91769" y="685838"/>
            <a:ext cx="66747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157f12e6ab_0_0:notes"/>
          <p:cNvSpPr txBox="1"/>
          <p:nvPr>
            <p:ph idx="1" type="body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1157f12e6ab_0_0:notes"/>
          <p:cNvSpPr txBox="1"/>
          <p:nvPr>
            <p:ph idx="12" type="sldNum"/>
          </p:nvPr>
        </p:nvSpPr>
        <p:spPr>
          <a:xfrm>
            <a:off x="3884613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">
  <p:cSld name="본문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" y="-1"/>
            <a:ext cx="7165200" cy="237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7165074" y="-1"/>
            <a:ext cx="1978800" cy="2373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40172" y="21431"/>
            <a:ext cx="7098900" cy="216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4" name="Google Shape;54;p13"/>
          <p:cNvCxnSpPr/>
          <p:nvPr/>
        </p:nvCxnSpPr>
        <p:spPr>
          <a:xfrm>
            <a:off x="7165402" y="0"/>
            <a:ext cx="0" cy="237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" name="Google Shape;55;p13"/>
          <p:cNvCxnSpPr/>
          <p:nvPr/>
        </p:nvCxnSpPr>
        <p:spPr>
          <a:xfrm>
            <a:off x="7165402" y="236562"/>
            <a:ext cx="0" cy="49071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1" y="247"/>
            <a:ext cx="69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302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/>
            </a:lvl2pPr>
            <a:lvl3pPr indent="-3302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/>
            </a:lvl3pPr>
            <a:lvl4pPr indent="-3302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/>
            </a:lvl4pPr>
            <a:lvl5pPr indent="-3302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/>
            </a:lvl5pPr>
            <a:lvl6pPr indent="-3302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/>
            </a:lvl6pPr>
            <a:lvl7pPr indent="-3302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/>
            </a:lvl7pPr>
            <a:lvl8pPr indent="-3302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/>
            </a:lvl8pPr>
            <a:lvl9pPr indent="-3302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■"/>
              <a:defRPr/>
            </a:lvl9pPr>
          </a:lstStyle>
          <a:p/>
        </p:txBody>
      </p:sp>
      <p:sp>
        <p:nvSpPr>
          <p:cNvPr id="57" name="Google Shape;57;p13"/>
          <p:cNvSpPr txBox="1"/>
          <p:nvPr/>
        </p:nvSpPr>
        <p:spPr>
          <a:xfrm>
            <a:off x="7165073" y="-1"/>
            <a:ext cx="1978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Description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Google Shape;63;p14"/>
          <p:cNvGraphicFramePr/>
          <p:nvPr/>
        </p:nvGraphicFramePr>
        <p:xfrm>
          <a:off x="1979346" y="41502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{5E602360-7A56-4ACD-8608-2B26F54C776D}</a:tableStyleId>
              </a:tblPr>
              <a:tblGrid>
                <a:gridCol w="1521075"/>
              </a:tblGrid>
              <a:tr h="56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84425" marL="84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4" name="Google Shape;64;p14"/>
          <p:cNvGraphicFramePr/>
          <p:nvPr/>
        </p:nvGraphicFramePr>
        <p:xfrm>
          <a:off x="1979346" y="33944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{5E602360-7A56-4ACD-8608-2B26F54C776D}</a:tableStyleId>
              </a:tblPr>
              <a:tblGrid>
                <a:gridCol w="1521075"/>
              </a:tblGrid>
              <a:tr h="56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84425" marL="84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5" name="Google Shape;65;p14"/>
          <p:cNvGraphicFramePr/>
          <p:nvPr/>
        </p:nvGraphicFramePr>
        <p:xfrm>
          <a:off x="1979346" y="21114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{5E602360-7A56-4ACD-8608-2B26F54C776D}</a:tableStyleId>
              </a:tblPr>
              <a:tblGrid>
                <a:gridCol w="1521075"/>
              </a:tblGrid>
              <a:tr h="103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84425" marL="84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6" name="Google Shape;66;p14"/>
          <p:cNvGraphicFramePr/>
          <p:nvPr/>
        </p:nvGraphicFramePr>
        <p:xfrm>
          <a:off x="1979346" y="14318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{5E602360-7A56-4ACD-8608-2B26F54C776D}</a:tableStyleId>
              </a:tblPr>
              <a:tblGrid>
                <a:gridCol w="1521075"/>
              </a:tblGrid>
              <a:tr h="56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84425" marL="84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7" name="Google Shape;67;p14"/>
          <p:cNvSpPr/>
          <p:nvPr/>
        </p:nvSpPr>
        <p:spPr>
          <a:xfrm>
            <a:off x="7170578" y="236934"/>
            <a:ext cx="1973400" cy="49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1150" spcFirstLastPara="1" rIns="3115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 </a:t>
            </a:r>
            <a:r>
              <a:rPr b="1" lang="en-GB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클릭 경로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AutoNum type="arabicPeriod"/>
            </a:pPr>
            <a:r>
              <a:rPr b="1" lang="en-GB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시/도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AutoNum type="arabicPeriod"/>
            </a:pPr>
            <a:r>
              <a:rPr b="1" lang="en-GB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카테고리 항목 중 1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AutoNum type="arabicPeriod"/>
            </a:pPr>
            <a:r>
              <a:rPr b="1" lang="en-GB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(세부 카테고리가 존재한다면) 세부 카테고리 항목 중 1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3557275" y="1561684"/>
            <a:ext cx="27705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전동 휠체어 급속 충전기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1556400" y="327925"/>
            <a:ext cx="1659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 서울</a:t>
            </a:r>
            <a:r>
              <a:rPr b="1" lang="en-GB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 지도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0" name="Google Shape;70;p14"/>
          <p:cNvCxnSpPr/>
          <p:nvPr/>
        </p:nvCxnSpPr>
        <p:spPr>
          <a:xfrm>
            <a:off x="1489347" y="575383"/>
            <a:ext cx="55683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1" y="247"/>
            <a:ext cx="6964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00"/>
              <a:buNone/>
            </a:pPr>
            <a:r>
              <a:rPr lang="en-GB"/>
              <a:t>메</a:t>
            </a:r>
            <a:r>
              <a:rPr lang="en-GB"/>
              <a:t>인 카테고리 </a:t>
            </a:r>
            <a:r>
              <a:rPr lang="en-GB"/>
              <a:t>&gt; 세</a:t>
            </a:r>
            <a:r>
              <a:rPr lang="en-GB"/>
              <a:t>부 카테고리</a:t>
            </a:r>
            <a:endParaRPr/>
          </a:p>
        </p:txBody>
      </p:sp>
      <p:graphicFrame>
        <p:nvGraphicFramePr>
          <p:cNvPr id="72" name="Google Shape;72;p14"/>
          <p:cNvGraphicFramePr/>
          <p:nvPr/>
        </p:nvGraphicFramePr>
        <p:xfrm>
          <a:off x="1979346" y="8096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{5E602360-7A56-4ACD-8608-2B26F54C776D}</a:tableStyleId>
              </a:tblPr>
              <a:tblGrid>
                <a:gridCol w="1521075"/>
              </a:tblGrid>
              <a:tr h="56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84425" marL="84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3" name="Google Shape;73;p14"/>
          <p:cNvSpPr/>
          <p:nvPr/>
        </p:nvSpPr>
        <p:spPr>
          <a:xfrm>
            <a:off x="2274369" y="998963"/>
            <a:ext cx="930900" cy="17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{픽토그램}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2274369" y="2307010"/>
            <a:ext cx="930900" cy="17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{픽토그램</a:t>
            </a:r>
            <a:r>
              <a:rPr lang="en-GB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2274369" y="3589511"/>
            <a:ext cx="930900" cy="17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{픽토그램}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2274369" y="4345289"/>
            <a:ext cx="930900" cy="17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{픽토그램}</a:t>
            </a: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3587100" y="2115711"/>
            <a:ext cx="2770500" cy="10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관광편의시설 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30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lgun Gothic"/>
              <a:buChar char="-"/>
            </a:pPr>
            <a:r>
              <a:rPr lang="en-GB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공공기관		- 화장실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30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lgun Gothic"/>
              <a:buChar char="-"/>
            </a:pPr>
            <a:r>
              <a:rPr lang="en-GB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교육기관		- 종교시설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30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lgun Gothic"/>
              <a:buChar char="-"/>
            </a:pPr>
            <a:r>
              <a:rPr lang="en-GB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의료시설		- 영화관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30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lgun Gothic"/>
              <a:buChar char="-"/>
            </a:pPr>
            <a:r>
              <a:rPr lang="en-GB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마트		- 기타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30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lgun Gothic"/>
              <a:buChar char="-"/>
            </a:pPr>
            <a:r>
              <a:rPr lang="en-GB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은행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3540849" y="3361252"/>
            <a:ext cx="27705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지하철 내 승강편의시설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30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lgun Gothic"/>
              <a:buChar char="-"/>
            </a:pPr>
            <a:r>
              <a:rPr lang="en-GB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엘리베이터		- 에스컬레이터 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30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lgun Gothic"/>
              <a:buChar char="-"/>
            </a:pPr>
            <a:r>
              <a:rPr lang="en-GB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휠체어리프	트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3557275" y="4331898"/>
            <a:ext cx="27705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도서관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77500" y="579005"/>
            <a:ext cx="1387800" cy="1152000"/>
          </a:xfrm>
          <a:prstGeom prst="roundRect">
            <a:avLst>
              <a:gd fmla="val 111" name="adj"/>
            </a:avLst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서울시 공영 주차장</a:t>
            </a:r>
            <a:endParaRPr sz="8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전동 휠체어 급속 충전기</a:t>
            </a:r>
            <a:endParaRPr sz="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관광편의시설</a:t>
            </a:r>
            <a:endParaRPr sz="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지하철 내 승강편의시설</a:t>
            </a:r>
            <a:endParaRPr sz="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도서관</a:t>
            </a:r>
            <a:endParaRPr sz="8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77499" y="310650"/>
            <a:ext cx="1387800" cy="270000"/>
          </a:xfrm>
          <a:prstGeom prst="roundRect">
            <a:avLst>
              <a:gd fmla="val 111" name="adj"/>
            </a:avLst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카테고리</a:t>
            </a:r>
            <a:endParaRPr b="1"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3750" y="1506863"/>
            <a:ext cx="395852" cy="3796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/>
          <p:nvPr/>
        </p:nvSpPr>
        <p:spPr>
          <a:xfrm>
            <a:off x="3567750" y="933534"/>
            <a:ext cx="27705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서울시 공영 주차장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