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8" r:id="rId2"/>
    <p:sldId id="298" r:id="rId3"/>
    <p:sldId id="299" r:id="rId4"/>
    <p:sldId id="273" r:id="rId5"/>
    <p:sldId id="351" r:id="rId6"/>
    <p:sldId id="352" r:id="rId7"/>
    <p:sldId id="331" r:id="rId8"/>
    <p:sldId id="342" r:id="rId9"/>
    <p:sldId id="345" r:id="rId10"/>
    <p:sldId id="353" r:id="rId11"/>
    <p:sldId id="302" r:id="rId12"/>
    <p:sldId id="383" r:id="rId13"/>
    <p:sldId id="366" r:id="rId14"/>
    <p:sldId id="300" r:id="rId15"/>
    <p:sldId id="379" r:id="rId16"/>
    <p:sldId id="380" r:id="rId17"/>
    <p:sldId id="382" r:id="rId18"/>
    <p:sldId id="354" r:id="rId19"/>
    <p:sldId id="330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84" r:id="rId29"/>
    <p:sldId id="386" r:id="rId30"/>
    <p:sldId id="387" r:id="rId31"/>
    <p:sldId id="388" r:id="rId32"/>
    <p:sldId id="389" r:id="rId33"/>
    <p:sldId id="390" r:id="rId34"/>
    <p:sldId id="391" r:id="rId35"/>
    <p:sldId id="358" r:id="rId36"/>
    <p:sldId id="308" r:id="rId37"/>
    <p:sldId id="392" r:id="rId38"/>
    <p:sldId id="323" r:id="rId39"/>
    <p:sldId id="324" r:id="rId40"/>
    <p:sldId id="393" r:id="rId41"/>
    <p:sldId id="394" r:id="rId42"/>
    <p:sldId id="395" r:id="rId43"/>
    <p:sldId id="396" r:id="rId44"/>
    <p:sldId id="397" r:id="rId45"/>
    <p:sldId id="346" r:id="rId46"/>
    <p:sldId id="348" r:id="rId47"/>
    <p:sldId id="349" r:id="rId48"/>
    <p:sldId id="363" r:id="rId49"/>
    <p:sldId id="361" r:id="rId50"/>
    <p:sldId id="362" r:id="rId51"/>
    <p:sldId id="347" r:id="rId52"/>
    <p:sldId id="343" r:id="rId53"/>
    <p:sldId id="398" r:id="rId54"/>
    <p:sldId id="364" r:id="rId55"/>
    <p:sldId id="310" r:id="rId56"/>
    <p:sldId id="316" r:id="rId57"/>
    <p:sldId id="309" r:id="rId58"/>
    <p:sldId id="399" r:id="rId59"/>
    <p:sldId id="312" r:id="rId60"/>
    <p:sldId id="314" r:id="rId61"/>
    <p:sldId id="328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E7E9ED"/>
    <a:srgbClr val="FFFF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02" y="3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500" b="1" dirty="0">
                <a:solidFill>
                  <a:schemeClr val="tx1"/>
                </a:solidFill>
                <a:latin typeface="+mj-lt"/>
              </a:rPr>
              <a:t>2019-2021</a:t>
            </a:r>
            <a:r>
              <a:rPr lang="en-US" altLang="ko-KR" sz="150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500" b="1" baseline="0" dirty="0">
                <a:solidFill>
                  <a:schemeClr val="tx1"/>
                </a:solidFill>
                <a:latin typeface="+mj-lt"/>
              </a:rPr>
              <a:t>한국 </a:t>
            </a:r>
            <a:r>
              <a:rPr lang="en-US" altLang="ko-KR" sz="1500" b="1" baseline="0" dirty="0">
                <a:solidFill>
                  <a:schemeClr val="tx1"/>
                </a:solidFill>
                <a:latin typeface="+mj-lt"/>
              </a:rPr>
              <a:t>10</a:t>
            </a:r>
            <a:r>
              <a:rPr lang="ko-KR" altLang="en-US" sz="1500" b="1" baseline="0" dirty="0">
                <a:solidFill>
                  <a:schemeClr val="tx1"/>
                </a:solidFill>
                <a:latin typeface="+mj-lt"/>
              </a:rPr>
              <a:t>대 수출품목</a:t>
            </a:r>
            <a:endParaRPr lang="ko-KR" altLang="en-US" sz="1500" b="1" dirty="0">
              <a:solidFill>
                <a:schemeClr val="tx1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반도체</c:v>
                </c:pt>
                <c:pt idx="1">
                  <c:v>자동차</c:v>
                </c:pt>
                <c:pt idx="2">
                  <c:v>석유제품</c:v>
                </c:pt>
                <c:pt idx="3">
                  <c:v>합성수지</c:v>
                </c:pt>
                <c:pt idx="4">
                  <c:v>자동차부품</c:v>
                </c:pt>
                <c:pt idx="5">
                  <c:v>선박해양구조물및부품</c:v>
                </c:pt>
                <c:pt idx="6">
                  <c:v>평판디스플레이및센서</c:v>
                </c:pt>
                <c:pt idx="7">
                  <c:v>철강판</c:v>
                </c:pt>
                <c:pt idx="8">
                  <c:v>컴퓨터</c:v>
                </c:pt>
                <c:pt idx="9">
                  <c:v>무선통신기기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1279.79648</c:v>
                </c:pt>
                <c:pt idx="1">
                  <c:v>464.64537000000001</c:v>
                </c:pt>
                <c:pt idx="2">
                  <c:v>381.20524</c:v>
                </c:pt>
                <c:pt idx="3">
                  <c:v>291.43642999999997</c:v>
                </c:pt>
                <c:pt idx="4">
                  <c:v>227.7576</c:v>
                </c:pt>
                <c:pt idx="5">
                  <c:v>229.87504999999999</c:v>
                </c:pt>
                <c:pt idx="6">
                  <c:v>215.42606000000001</c:v>
                </c:pt>
                <c:pt idx="7">
                  <c:v>224.93718999999999</c:v>
                </c:pt>
                <c:pt idx="8">
                  <c:v>168.16422</c:v>
                </c:pt>
                <c:pt idx="9">
                  <c:v>161.911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1C-4D5E-9B28-042449470A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반도체</c:v>
                </c:pt>
                <c:pt idx="1">
                  <c:v>자동차</c:v>
                </c:pt>
                <c:pt idx="2">
                  <c:v>석유제품</c:v>
                </c:pt>
                <c:pt idx="3">
                  <c:v>합성수지</c:v>
                </c:pt>
                <c:pt idx="4">
                  <c:v>자동차부품</c:v>
                </c:pt>
                <c:pt idx="5">
                  <c:v>선박해양구조물및부품</c:v>
                </c:pt>
                <c:pt idx="6">
                  <c:v>평판디스플레이및센서</c:v>
                </c:pt>
                <c:pt idx="7">
                  <c:v>철강판</c:v>
                </c:pt>
                <c:pt idx="8">
                  <c:v>컴퓨터</c:v>
                </c:pt>
                <c:pt idx="9">
                  <c:v>무선통신기기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991.76904000000002</c:v>
                </c:pt>
                <c:pt idx="1">
                  <c:v>373.99065000000002</c:v>
                </c:pt>
                <c:pt idx="2">
                  <c:v>241.67724000000001</c:v>
                </c:pt>
                <c:pt idx="3">
                  <c:v>192.02294000000001</c:v>
                </c:pt>
                <c:pt idx="4">
                  <c:v>186.39909</c:v>
                </c:pt>
                <c:pt idx="5">
                  <c:v>197.48831999999999</c:v>
                </c:pt>
                <c:pt idx="6">
                  <c:v>181.50882999999999</c:v>
                </c:pt>
                <c:pt idx="7">
                  <c:v>159.96966</c:v>
                </c:pt>
                <c:pt idx="8">
                  <c:v>134.26132000000001</c:v>
                </c:pt>
                <c:pt idx="9">
                  <c:v>131.81465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1C-4D5E-9B28-042449470A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반도체</c:v>
                </c:pt>
                <c:pt idx="1">
                  <c:v>자동차</c:v>
                </c:pt>
                <c:pt idx="2">
                  <c:v>석유제품</c:v>
                </c:pt>
                <c:pt idx="3">
                  <c:v>합성수지</c:v>
                </c:pt>
                <c:pt idx="4">
                  <c:v>자동차부품</c:v>
                </c:pt>
                <c:pt idx="5">
                  <c:v>선박해양구조물및부품</c:v>
                </c:pt>
                <c:pt idx="6">
                  <c:v>평판디스플레이및센서</c:v>
                </c:pt>
                <c:pt idx="7">
                  <c:v>철강판</c:v>
                </c:pt>
                <c:pt idx="8">
                  <c:v>컴퓨터</c:v>
                </c:pt>
                <c:pt idx="9">
                  <c:v>무선통신기기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939.29697999999996</c:v>
                </c:pt>
                <c:pt idx="1">
                  <c:v>430.35861999999997</c:v>
                </c:pt>
                <c:pt idx="2">
                  <c:v>406.90517</c:v>
                </c:pt>
                <c:pt idx="3">
                  <c:v>202.50620000000001</c:v>
                </c:pt>
                <c:pt idx="4">
                  <c:v>225.35196999999999</c:v>
                </c:pt>
                <c:pt idx="5">
                  <c:v>201.58982</c:v>
                </c:pt>
                <c:pt idx="6">
                  <c:v>206.56897000000001</c:v>
                </c:pt>
                <c:pt idx="7">
                  <c:v>186.05727999999999</c:v>
                </c:pt>
                <c:pt idx="8">
                  <c:v>140.78908000000001</c:v>
                </c:pt>
                <c:pt idx="9">
                  <c:v>85.396230000000003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1C-4D5E-9B28-042449470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301008"/>
        <c:axId val="450302256"/>
      </c:lineChart>
      <c:catAx>
        <c:axId val="45030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0302256"/>
        <c:crosses val="autoZero"/>
        <c:auto val="1"/>
        <c:lblAlgn val="ctr"/>
        <c:lblOffset val="100"/>
        <c:noMultiLvlLbl val="0"/>
      </c:catAx>
      <c:valAx>
        <c:axId val="45030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0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1300" dirty="0">
                    <a:solidFill>
                      <a:schemeClr val="tx1"/>
                    </a:solidFill>
                  </a:rPr>
                  <a:t>연간 수출액 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300" dirty="0">
                    <a:solidFill>
                      <a:schemeClr val="tx1"/>
                    </a:solidFill>
                  </a:rPr>
                  <a:t>단위 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300" dirty="0">
                    <a:solidFill>
                      <a:schemeClr val="tx1"/>
                    </a:solidFill>
                  </a:rPr>
                  <a:t>억</a:t>
                </a:r>
                <a:r>
                  <a:rPr lang="en-US" altLang="ko-KR" sz="1300" dirty="0">
                    <a:solidFill>
                      <a:schemeClr val="tx1"/>
                    </a:solidFill>
                  </a:rPr>
                  <a:t>$)</a:t>
                </a:r>
                <a:endParaRPr lang="ko-KR" altLang="en-US" sz="13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9.0488220286233483E-3"/>
              <c:y val="0.160188232193609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0"/>
            <a:lstStyle/>
            <a:p>
              <a:pPr>
                <a:defRPr sz="13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030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642D8-DF5D-45C7-B25C-239C645EEED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67967-28F6-4637-8B97-034E085A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D69A-57F7-4594-A96B-D6DA8A795668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C7E-B443-4B5C-8DE3-DFE719020BF8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12C0-C68E-46EF-A365-A2C59F1C3F4D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6340-AA43-47F6-B475-11B56E523D7B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EF9B-EADC-4C30-9373-D1C1E146B9FD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8F2-3DE6-43BC-8DE0-405CFE4AB284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C1CD-404C-4C6D-9DEE-A55D64BCF6CB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A0B0-8785-4C4A-A995-3414AF7BCC8A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955-791A-4096-9884-D84A8C344A61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505A-6307-45C9-8DCE-B97833A2EB62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A062-7379-4FAA-8C52-2500A525A227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3F53-D481-4477-B07C-41740B02C4E0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7F3F-B63D-4FA4-AA8D-D6B0C7F5F809}" type="datetime1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78C71-EBB6-426E-B226-10A189FBC989}"/>
              </a:ext>
            </a:extLst>
          </p:cNvPr>
          <p:cNvSpPr txBox="1"/>
          <p:nvPr/>
        </p:nvSpPr>
        <p:spPr>
          <a:xfrm>
            <a:off x="2582084" y="4347470"/>
            <a:ext cx="7088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반도체 품목에 대한 수출입 예측 모델 수립을 중심으로 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나눔스퀘어_ac Bold" panose="020B0600000101010101" pitchFamily="50" charset="-127"/>
              </a:rPr>
              <a:t>-</a:t>
            </a:r>
            <a:endParaRPr lang="ko-KR" altLang="en-US" sz="2000" dirty="0">
              <a:solidFill>
                <a:schemeClr val="bg1"/>
              </a:solidFill>
              <a:latin typeface="+mj-lt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1968932" y="2478264"/>
            <a:ext cx="8315097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900" b="1" dirty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포스트 코로나 시대에 대응하는</a:t>
            </a:r>
            <a:endParaRPr lang="en-US" altLang="ko-KR" sz="3900" b="1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국내 수출입 품목별 경쟁력 예측</a:t>
            </a: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7A8D0790-40FB-461B-914B-0D16D2D73472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71B78789-F25E-42A5-B801-3D838C7B1E13}"/>
              </a:ext>
            </a:extLst>
          </p:cNvPr>
          <p:cNvSpPr/>
          <p:nvPr/>
        </p:nvSpPr>
        <p:spPr>
          <a:xfrm>
            <a:off x="4846504" y="2110506"/>
            <a:ext cx="2498992" cy="3677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집 ★맛집★ 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조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38D06-EBB5-4451-823B-A184B38A32BC}"/>
              </a:ext>
            </a:extLst>
          </p:cNvPr>
          <p:cNvSpPr txBox="1"/>
          <p:nvPr/>
        </p:nvSpPr>
        <p:spPr>
          <a:xfrm>
            <a:off x="8801090" y="6261805"/>
            <a:ext cx="2965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+mj-lt"/>
                <a:ea typeface="나눔스퀘어_ac Bold" panose="020B0600000101010101" pitchFamily="50" charset="-127"/>
              </a:rPr>
              <a:t>Multicampus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+mj-lt"/>
                <a:ea typeface="나눔스퀘어_ac Bold" panose="020B0600000101010101" pitchFamily="50" charset="-127"/>
              </a:rPr>
              <a:t>문제해결을 위한 빅데이터 활용 프로젝트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2DE8-4F76-43D0-A691-8598571EF26A}"/>
              </a:ext>
            </a:extLst>
          </p:cNvPr>
          <p:cNvSpPr txBox="1"/>
          <p:nvPr/>
        </p:nvSpPr>
        <p:spPr>
          <a:xfrm>
            <a:off x="590549" y="826761"/>
            <a:ext cx="666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 Breakdown Structure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F4648-C2F9-43D6-9F1D-0AF6BFCEC703}"/>
              </a:ext>
            </a:extLst>
          </p:cNvPr>
          <p:cNvSpPr txBox="1"/>
          <p:nvPr/>
        </p:nvSpPr>
        <p:spPr>
          <a:xfrm>
            <a:off x="507673" y="1879937"/>
            <a:ext cx="1616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Gantt Chart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Noto Sans Med" panose="020B0602040504020204" pitchFamily="34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3E557F6-C1F2-4A14-97C9-A7AA58733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70274"/>
              </p:ext>
            </p:extLst>
          </p:nvPr>
        </p:nvGraphicFramePr>
        <p:xfrm>
          <a:off x="576381" y="2409420"/>
          <a:ext cx="10958390" cy="4064700"/>
        </p:xfrm>
        <a:graphic>
          <a:graphicData uri="http://schemas.openxmlformats.org/drawingml/2006/table">
            <a:tbl>
              <a:tblPr/>
              <a:tblGrid>
                <a:gridCol w="1301692">
                  <a:extLst>
                    <a:ext uri="{9D8B030D-6E8A-4147-A177-3AD203B41FA5}">
                      <a16:colId xmlns:a16="http://schemas.microsoft.com/office/drawing/2014/main" val="454446366"/>
                    </a:ext>
                  </a:extLst>
                </a:gridCol>
                <a:gridCol w="2928586">
                  <a:extLst>
                    <a:ext uri="{9D8B030D-6E8A-4147-A177-3AD203B41FA5}">
                      <a16:colId xmlns:a16="http://schemas.microsoft.com/office/drawing/2014/main" val="2793818373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2466257934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551890463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338306806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577463411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313928797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478914825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4028010488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2658951473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2114172763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3855267390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3982010766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2155813706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36301551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1814168045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3777328608"/>
                    </a:ext>
                  </a:extLst>
                </a:gridCol>
                <a:gridCol w="420507">
                  <a:extLst>
                    <a:ext uri="{9D8B030D-6E8A-4147-A177-3AD203B41FA5}">
                      <a16:colId xmlns:a16="http://schemas.microsoft.com/office/drawing/2014/main" val="3196276319"/>
                    </a:ext>
                  </a:extLst>
                </a:gridCol>
              </a:tblGrid>
              <a:tr h="1914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항목 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내용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소요</a:t>
                      </a:r>
                      <a:b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</a:br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기간</a:t>
                      </a:r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(</a:t>
                      </a:r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일</a:t>
                      </a:r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)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</a:rPr>
                        <a:t>2022</a:t>
                      </a:r>
                      <a:r>
                        <a:rPr lang="ko-KR" altLang="en-US" sz="1100" b="0" dirty="0">
                          <a:effectLst/>
                        </a:rPr>
                        <a:t>년 </a:t>
                      </a:r>
                      <a:r>
                        <a:rPr lang="en-US" altLang="ko-KR" sz="1100" b="0" dirty="0">
                          <a:effectLst/>
                        </a:rPr>
                        <a:t>03</a:t>
                      </a:r>
                      <a:r>
                        <a:rPr lang="ko-KR" altLang="en-US" sz="1100" b="0" dirty="0">
                          <a:effectLst/>
                        </a:rPr>
                        <a:t>월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7443"/>
                  </a:ext>
                </a:extLst>
              </a:tr>
              <a:tr h="25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17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18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19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20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+mn-ea"/>
                          <a:ea typeface="나눔스퀘어 ExtraBold" panose="020B0600000101010101"/>
                        </a:rPr>
                        <a:t>23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24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25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26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27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28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29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30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31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35700"/>
                  </a:ext>
                </a:extLst>
              </a:tr>
              <a:tr h="2968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분석</a:t>
                      </a:r>
                      <a:r>
                        <a:rPr lang="ko-KR" altLang="en-US" sz="110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기획</a:t>
                      </a:r>
                      <a:endParaRPr lang="ko-KR" altLang="en-US" sz="110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프로젝트</a:t>
                      </a:r>
                      <a:r>
                        <a:rPr lang="ko-KR" altLang="en-US" sz="110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이해 및 범위 설정</a:t>
                      </a:r>
                      <a:endParaRPr lang="ko-KR" altLang="en-US" sz="110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3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Pros </a:t>
                      </a:r>
                      <a:br>
                        <a:rPr 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</a:br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시험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2950298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프로젝트 정의 및 계획 수립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389226"/>
                  </a:ext>
                </a:extLst>
              </a:tr>
              <a:tr h="2968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+mn-ea"/>
                          <a:ea typeface="나눔스퀘어 ExtraBold" panose="020B0600000101010101"/>
                        </a:rPr>
                        <a:t>데이터준비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필요데이터 정의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484925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30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데이터 수집 및 </a:t>
                      </a:r>
                      <a:r>
                        <a:rPr lang="ko-KR" altLang="en-US" sz="1100" b="0" dirty="0" err="1">
                          <a:effectLst/>
                          <a:latin typeface="+mn-ea"/>
                          <a:ea typeface="나눔스퀘어 ExtraBold" panose="020B0600000101010101"/>
                        </a:rPr>
                        <a:t>크롤링</a:t>
                      </a:r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 적절성 점검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809142"/>
                  </a:ext>
                </a:extLst>
              </a:tr>
              <a:tr h="296815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+mn-ea"/>
                          <a:ea typeface="나눔스퀘어 ExtraBold" panose="020B0600000101010101"/>
                        </a:rPr>
                        <a:t>데이터분석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데이터 </a:t>
                      </a:r>
                      <a:r>
                        <a:rPr lang="ko-KR" altLang="en-US" sz="1100" b="0" dirty="0" err="1">
                          <a:effectLst/>
                          <a:latin typeface="+mn-ea"/>
                          <a:ea typeface="나눔스퀘어 ExtraBold" panose="020B0600000101010101"/>
                        </a:rPr>
                        <a:t>전처리</a:t>
                      </a:r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945664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분석용 데이터 준비</a:t>
                      </a:r>
                      <a:endParaRPr 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775813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EDA</a:t>
                      </a:r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353906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모델링</a:t>
                      </a: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4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119954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30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모델 평가 및 검증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4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061945"/>
                  </a:ext>
                </a:extLst>
              </a:tr>
              <a:tr h="2968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평가</a:t>
                      </a:r>
                      <a:r>
                        <a:rPr lang="ko-KR" altLang="en-US" sz="110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및</a:t>
                      </a:r>
                      <a:r>
                        <a:rPr lang="ko-KR" altLang="en-US" sz="110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나눔스퀘어 ExtraBold" panose="020B0600000101010101"/>
                        </a:rPr>
                        <a:t>전개</a:t>
                      </a:r>
                      <a:endParaRPr lang="ko-KR" altLang="en-US" sz="110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모델 발전계획 수립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591585"/>
                  </a:ext>
                </a:extLst>
              </a:tr>
              <a:tr h="296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프로젝트 결과 도출 및 제언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2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9221"/>
                  </a:ext>
                </a:extLst>
              </a:tr>
              <a:tr h="29681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dirty="0">
                          <a:effectLst/>
                          <a:latin typeface="+mn-ea"/>
                          <a:ea typeface="나눔스퀘어 ExtraBold" panose="020B0600000101010101"/>
                        </a:rPr>
                        <a:t>비고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1" dirty="0">
                          <a:effectLst/>
                          <a:latin typeface="+mn-ea"/>
                          <a:ea typeface="나눔스퀘어 ExtraBold" panose="020B0600000101010101"/>
                        </a:rPr>
                        <a:t>15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주말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b="0" dirty="0">
                          <a:effectLst/>
                          <a:latin typeface="+mn-ea"/>
                          <a:ea typeface="나눔스퀘어 ExtraBold" panose="020B0600000101010101"/>
                        </a:rPr>
                        <a:t>주말</a:t>
                      </a: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100" b="0" dirty="0">
                        <a:effectLst/>
                        <a:latin typeface="+mn-ea"/>
                        <a:ea typeface="나눔스퀘어 ExtraBold" panose="020B0600000101010101"/>
                      </a:endParaRPr>
                    </a:p>
                  </a:txBody>
                  <a:tcPr marL="16482" marR="164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33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6E02B0-8FDE-4B0E-AA4C-970484E73F16}"/>
              </a:ext>
            </a:extLst>
          </p:cNvPr>
          <p:cNvGrpSpPr/>
          <p:nvPr/>
        </p:nvGrpSpPr>
        <p:grpSpPr>
          <a:xfrm>
            <a:off x="374300" y="3217684"/>
            <a:ext cx="7994496" cy="1354217"/>
            <a:chOff x="-2791" y="2021840"/>
            <a:chExt cx="10885886" cy="18440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9512EA-6EEA-4A86-89CC-BE54BEB037CF}"/>
                </a:ext>
              </a:extLst>
            </p:cNvPr>
            <p:cNvSpPr txBox="1"/>
            <p:nvPr/>
          </p:nvSpPr>
          <p:spPr>
            <a:xfrm>
              <a:off x="212602" y="2021840"/>
              <a:ext cx="1705266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2 </a:t>
              </a:r>
              <a:endPara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65D6CB-48A4-4C20-8D22-173A84391CE4}"/>
                </a:ext>
              </a:extLst>
            </p:cNvPr>
            <p:cNvSpPr txBox="1"/>
            <p:nvPr/>
          </p:nvSpPr>
          <p:spPr>
            <a:xfrm>
              <a:off x="-2791" y="2734295"/>
              <a:ext cx="10885886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분석 시각화 및 모델링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41A2CF-DCFA-4096-9893-70C1A68A59F5}"/>
              </a:ext>
            </a:extLst>
          </p:cNvPr>
          <p:cNvSpPr txBox="1"/>
          <p:nvPr/>
        </p:nvSpPr>
        <p:spPr>
          <a:xfrm>
            <a:off x="532483" y="4789107"/>
            <a:ext cx="3498073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사용 데이터 목록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다중회귀분석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ARIMA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시계열 분석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303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F327D0-04B7-4C66-9357-4681720C8B6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DC9995-43A0-4038-BF54-03CF1B7C490F}"/>
              </a:ext>
            </a:extLst>
          </p:cNvPr>
          <p:cNvGrpSpPr/>
          <p:nvPr/>
        </p:nvGrpSpPr>
        <p:grpSpPr>
          <a:xfrm>
            <a:off x="694408" y="3495675"/>
            <a:ext cx="7415813" cy="1354217"/>
            <a:chOff x="212602" y="2021840"/>
            <a:chExt cx="10097910" cy="18440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82DAE4-7F4C-4CE1-B567-6E33681B060B}"/>
                </a:ext>
              </a:extLst>
            </p:cNvPr>
            <p:cNvSpPr txBox="1"/>
            <p:nvPr/>
          </p:nvSpPr>
          <p:spPr>
            <a:xfrm>
              <a:off x="212602" y="2021840"/>
              <a:ext cx="2178923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2-1 </a:t>
              </a:r>
              <a:endPara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F2340D-E331-4A3B-9731-62EC61F49B09}"/>
                </a:ext>
              </a:extLst>
            </p:cNvPr>
            <p:cNvSpPr txBox="1"/>
            <p:nvPr/>
          </p:nvSpPr>
          <p:spPr>
            <a:xfrm>
              <a:off x="212602" y="2734295"/>
              <a:ext cx="10097910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 데이터 목록 및 </a:t>
              </a:r>
              <a:r>
                <a:rPr lang="ko-KR" altLang="en-US" sz="4800" b="1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r>
                <a:rPr lang="ko-KR" altLang="en-US" sz="4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E4CF7B-67C3-4C0E-834B-C6D0CCBF8726}"/>
              </a:ext>
            </a:extLst>
          </p:cNvPr>
          <p:cNvSpPr txBox="1"/>
          <p:nvPr/>
        </p:nvSpPr>
        <p:spPr>
          <a:xfrm>
            <a:off x="694408" y="5067098"/>
            <a:ext cx="2448106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사용 데이터 목록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데이터 </a:t>
            </a:r>
            <a:r>
              <a:rPr lang="ko-KR" altLang="en-US" sz="2000" dirty="0" err="1">
                <a:latin typeface="+mn-ea"/>
              </a:rPr>
              <a:t>전처리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42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503E57-91E0-4DDF-B1F1-339B55D94107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3508B95-E405-4B03-9853-26669ADD4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55486"/>
              </p:ext>
            </p:extLst>
          </p:nvPr>
        </p:nvGraphicFramePr>
        <p:xfrm>
          <a:off x="576380" y="2068886"/>
          <a:ext cx="11025068" cy="435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3970">
                  <a:extLst>
                    <a:ext uri="{9D8B030D-6E8A-4147-A177-3AD203B41FA5}">
                      <a16:colId xmlns:a16="http://schemas.microsoft.com/office/drawing/2014/main" val="1537525819"/>
                    </a:ext>
                  </a:extLst>
                </a:gridCol>
                <a:gridCol w="4619625">
                  <a:extLst>
                    <a:ext uri="{9D8B030D-6E8A-4147-A177-3AD203B41FA5}">
                      <a16:colId xmlns:a16="http://schemas.microsoft.com/office/drawing/2014/main" val="2356904819"/>
                    </a:ext>
                  </a:extLst>
                </a:gridCol>
                <a:gridCol w="1425206">
                  <a:extLst>
                    <a:ext uri="{9D8B030D-6E8A-4147-A177-3AD203B41FA5}">
                      <a16:colId xmlns:a16="http://schemas.microsoft.com/office/drawing/2014/main" val="962765704"/>
                    </a:ext>
                  </a:extLst>
                </a:gridCol>
                <a:gridCol w="2756267">
                  <a:extLst>
                    <a:ext uri="{9D8B030D-6E8A-4147-A177-3AD203B41FA5}">
                      <a16:colId xmlns:a16="http://schemas.microsoft.com/office/drawing/2014/main" val="936195457"/>
                    </a:ext>
                  </a:extLst>
                </a:gridCol>
              </a:tblGrid>
              <a:tr h="290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출처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</a:rPr>
                        <a:t>자료원</a:t>
                      </a:r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 명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시기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산출지표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53688"/>
                  </a:ext>
                </a:extLst>
              </a:tr>
              <a:tr h="2906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ITC(International Trade Center)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품목별 수출입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반도체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TSI, RCA,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시계열 분석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ARIMA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068182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just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품목별 수출입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자동차 부품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TSI, RCA,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시계열 분석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ARIMA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8223523"/>
                  </a:ext>
                </a:extLst>
              </a:tr>
              <a:tr h="2906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한국무역협회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 수출입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MTI 742, MTI 831)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2011.01~2022.02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다중회귀 모델 종속변수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ARIMA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2242163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 수출입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(HS 6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단위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870810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외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TSI, RCA,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시계열 분석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ARIMA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0269694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품목 수출입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(HS 6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단위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847330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외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2011.01~2021.11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TIC, RCA,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918139"/>
                  </a:ext>
                </a:extLst>
              </a:tr>
              <a:tr h="29063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KOSIS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고용률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시도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2015.01~2022.02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다중회귀 모델 독립변수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1815056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제조업 생산능력 및 가동률지수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(2015=100)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 반도체 제조업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44378403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제조업 생산능력 및 가동률지수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(2015=100)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 자동차 부품 제조업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4737159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소비자물가지수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(2020=100)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4840158"/>
                  </a:ext>
                </a:extLst>
              </a:tr>
              <a:tr h="2906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환율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3438566"/>
                  </a:ext>
                </a:extLst>
              </a:tr>
              <a:tr h="290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TRADLINX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상하이 컨테이너 운임지수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3631612"/>
                  </a:ext>
                </a:extLst>
              </a:tr>
              <a:tr h="290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한국관세물류협회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항공운임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인천공항 기점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6392577"/>
                  </a:ext>
                </a:extLst>
              </a:tr>
              <a:tr h="290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한국석유공사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Petronet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일일국제원유가격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199867"/>
                  </a:ext>
                </a:extLst>
              </a:tr>
              <a:tr h="290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한국은행 결제통계시스템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한국은행 기준금리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2015.01~2022.02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다중회귀 모델 종속변수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08180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401AC5-42E8-4BCB-9935-163EEE8CDFFB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사용 데이터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924EA-6B7F-455E-90D4-3D1E31820099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5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3EF760-0C5E-4705-B68D-CB9E7E714466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398D67E-A5A7-4CFF-9D59-8AD5328E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91" y="3122500"/>
            <a:ext cx="4879466" cy="22798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D1B4D1-84DB-4DE7-BB16-60E407845FD2}"/>
              </a:ext>
            </a:extLst>
          </p:cNvPr>
          <p:cNvSpPr txBox="1"/>
          <p:nvPr/>
        </p:nvSpPr>
        <p:spPr>
          <a:xfrm>
            <a:off x="6396991" y="5592291"/>
            <a:ext cx="52480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수집한 </a:t>
            </a:r>
            <a:r>
              <a:rPr lang="en-US" altLang="ko-KR" sz="1300" dirty="0"/>
              <a:t>csv</a:t>
            </a:r>
            <a:r>
              <a:rPr lang="ko-KR" altLang="en-US" sz="1300" dirty="0"/>
              <a:t>파일 중 필요한 데이터만 남기고 각 피처의 이름으로 데이터 프레임 형태로 저장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마지막으로 </a:t>
            </a:r>
            <a:r>
              <a:rPr lang="en-US" altLang="ko-KR" sz="1300" dirty="0" err="1"/>
              <a:t>concat</a:t>
            </a:r>
            <a:r>
              <a:rPr lang="en-US" altLang="ko-KR" sz="1300" dirty="0"/>
              <a:t>()</a:t>
            </a:r>
            <a:r>
              <a:rPr lang="ko-KR" altLang="en-US" sz="1300" dirty="0"/>
              <a:t>을 사용해 하나의 데이터 프레임으로 생성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3C097-A7D5-4301-9722-3A1CC3F5652C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데이터 </a:t>
            </a:r>
            <a:r>
              <a:rPr lang="ko-KR" altLang="en-US" sz="3000" dirty="0" err="1">
                <a:latin typeface="+mj-lt"/>
                <a:ea typeface="나눔고딕 ExtraBold" panose="020D0904000000000000" pitchFamily="50" charset="-127"/>
              </a:rPr>
              <a:t>전처리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73D8-4D57-418C-A9EE-84ED3F5546CE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B44C-C4D2-4A2C-9EC4-4D0A0E120AA0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DEE56-98C9-493F-BE24-894D42F89179}"/>
              </a:ext>
            </a:extLst>
          </p:cNvPr>
          <p:cNvSpPr txBox="1"/>
          <p:nvPr/>
        </p:nvSpPr>
        <p:spPr>
          <a:xfrm>
            <a:off x="949834" y="1936888"/>
            <a:ext cx="487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회귀분석용 데이터셋 구성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35795-DD76-4935-A00A-F4E781D32D92}"/>
              </a:ext>
            </a:extLst>
          </p:cNvPr>
          <p:cNvSpPr txBox="1"/>
          <p:nvPr/>
        </p:nvSpPr>
        <p:spPr>
          <a:xfrm>
            <a:off x="704849" y="2646687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(1) </a:t>
            </a:r>
            <a:r>
              <a:rPr lang="ko-KR" altLang="en-US" sz="1500" b="1" dirty="0"/>
              <a:t>자동차 부품 회귀분석용 데이터 셋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B122A-27C8-49F7-BD36-20D816851FF0}"/>
              </a:ext>
            </a:extLst>
          </p:cNvPr>
          <p:cNvSpPr txBox="1"/>
          <p:nvPr/>
        </p:nvSpPr>
        <p:spPr>
          <a:xfrm>
            <a:off x="769594" y="5592291"/>
            <a:ext cx="51476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수집한 </a:t>
            </a:r>
            <a:r>
              <a:rPr lang="en-US" altLang="ko-KR" sz="1300" dirty="0"/>
              <a:t>csv</a:t>
            </a:r>
            <a:r>
              <a:rPr lang="ko-KR" altLang="en-US" sz="1300" dirty="0"/>
              <a:t>파일 중 필요한 데이터만 남기고 각 피처의 이름으로 데이터 프레임 형태로 저장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마지막으로 </a:t>
            </a:r>
            <a:r>
              <a:rPr lang="en-US" altLang="ko-KR" sz="1300" dirty="0" err="1"/>
              <a:t>concat</a:t>
            </a:r>
            <a:r>
              <a:rPr lang="en-US" altLang="ko-KR" sz="1300" dirty="0"/>
              <a:t>()</a:t>
            </a:r>
            <a:r>
              <a:rPr lang="ko-KR" altLang="en-US" sz="1300" dirty="0"/>
              <a:t>을 사용해 하나의 데이터 프레임으로 생성 </a:t>
            </a:r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5A8454B8-7F20-4A9D-A03B-D44F2BC5B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"/>
          <a:stretch/>
        </p:blipFill>
        <p:spPr>
          <a:xfrm>
            <a:off x="830200" y="3141135"/>
            <a:ext cx="4879466" cy="22798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09F53-BBEC-4408-962C-FC301D2D85C7}"/>
              </a:ext>
            </a:extLst>
          </p:cNvPr>
          <p:cNvSpPr txBox="1"/>
          <p:nvPr/>
        </p:nvSpPr>
        <p:spPr>
          <a:xfrm>
            <a:off x="6268627" y="2607011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</a:t>
            </a:r>
            <a:r>
              <a:rPr lang="en-US" altLang="ko-KR" sz="1500" b="1"/>
              <a:t>2) </a:t>
            </a:r>
            <a:r>
              <a:rPr lang="ko-KR" altLang="en-US" sz="1500" b="1" dirty="0"/>
              <a:t>반도체 회귀분석용 데이터 셋 구성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68432F-078A-402D-AD40-D5C83A96CFA7}"/>
              </a:ext>
            </a:extLst>
          </p:cNvPr>
          <p:cNvCxnSpPr>
            <a:cxnSpLocks/>
          </p:cNvCxnSpPr>
          <p:nvPr/>
        </p:nvCxnSpPr>
        <p:spPr>
          <a:xfrm>
            <a:off x="6057900" y="2646687"/>
            <a:ext cx="0" cy="38817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8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3EF760-0C5E-4705-B68D-CB9E7E714466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3C097-A7D5-4301-9722-3A1CC3F5652C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데이터 </a:t>
            </a:r>
            <a:r>
              <a:rPr lang="ko-KR" altLang="en-US" sz="3000" dirty="0" err="1">
                <a:latin typeface="+mj-lt"/>
                <a:ea typeface="나눔고딕 ExtraBold" panose="020D0904000000000000" pitchFamily="50" charset="-127"/>
              </a:rPr>
              <a:t>전처리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73D8-4D57-418C-A9EE-84ED3F5546CE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B44C-C4D2-4A2C-9EC4-4D0A0E120AA0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DEE56-98C9-493F-BE24-894D42F89179}"/>
              </a:ext>
            </a:extLst>
          </p:cNvPr>
          <p:cNvSpPr txBox="1"/>
          <p:nvPr/>
        </p:nvSpPr>
        <p:spPr>
          <a:xfrm>
            <a:off x="949833" y="1936888"/>
            <a:ext cx="531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시계열 분석용 데이터셋 구성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35795-DD76-4935-A00A-F4E781D32D92}"/>
              </a:ext>
            </a:extLst>
          </p:cNvPr>
          <p:cNvSpPr txBox="1"/>
          <p:nvPr/>
        </p:nvSpPr>
        <p:spPr>
          <a:xfrm>
            <a:off x="704849" y="2646687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(1) </a:t>
            </a:r>
            <a:r>
              <a:rPr lang="ko-KR" altLang="en-US" sz="1500" b="1" dirty="0"/>
              <a:t>자동차 부품 시계열 분석용 데이터 셋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B122A-27C8-49F7-BD36-20D816851FF0}"/>
              </a:ext>
            </a:extLst>
          </p:cNvPr>
          <p:cNvSpPr txBox="1"/>
          <p:nvPr/>
        </p:nvSpPr>
        <p:spPr>
          <a:xfrm>
            <a:off x="704849" y="5559943"/>
            <a:ext cx="5318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시계열 분석에 필요한 수출액과 수입액으로 새 데이터 프레임 생성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시계열 분석을 위해 시점 값을 가장 마지막 날로 지정 </a:t>
            </a:r>
            <a:r>
              <a:rPr lang="en-US" altLang="ko-KR" sz="1300" dirty="0" err="1"/>
              <a:t>date_range</a:t>
            </a:r>
            <a:r>
              <a:rPr lang="en-US" altLang="ko-KR" sz="1300" dirty="0"/>
              <a:t>('2011-1-1', '2021-12-31', </a:t>
            </a:r>
            <a:r>
              <a:rPr lang="en-US" altLang="ko-KR" sz="1300" dirty="0" err="1"/>
              <a:t>freq</a:t>
            </a:r>
            <a:r>
              <a:rPr lang="en-US" altLang="ko-KR" sz="1300" dirty="0"/>
              <a:t>='M')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09F53-BBEC-4408-962C-FC301D2D85C7}"/>
              </a:ext>
            </a:extLst>
          </p:cNvPr>
          <p:cNvSpPr txBox="1"/>
          <p:nvPr/>
        </p:nvSpPr>
        <p:spPr>
          <a:xfrm>
            <a:off x="6268627" y="2607011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(2) </a:t>
            </a:r>
            <a:r>
              <a:rPr lang="ko-KR" altLang="en-US" sz="1500" b="1" dirty="0"/>
              <a:t>반도체 시계열 분석용 데이터 셋 구성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68432F-078A-402D-AD40-D5C83A96CFA7}"/>
              </a:ext>
            </a:extLst>
          </p:cNvPr>
          <p:cNvCxnSpPr>
            <a:cxnSpLocks/>
          </p:cNvCxnSpPr>
          <p:nvPr/>
        </p:nvCxnSpPr>
        <p:spPr>
          <a:xfrm>
            <a:off x="6057900" y="2646687"/>
            <a:ext cx="38100" cy="39617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9FC89505-6BEB-4034-8CC3-C1D7DF07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03" y="3132025"/>
            <a:ext cx="2304492" cy="22200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D873296-D11E-4574-8622-92875360A4A7}"/>
              </a:ext>
            </a:extLst>
          </p:cNvPr>
          <p:cNvSpPr/>
          <p:nvPr/>
        </p:nvSpPr>
        <p:spPr>
          <a:xfrm>
            <a:off x="9102678" y="4039917"/>
            <a:ext cx="499444" cy="502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64EE85D0-FD77-426A-864A-C10030087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05" y="3132025"/>
            <a:ext cx="1492088" cy="2225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61F88D9C-9EB4-43A6-9EEF-C886A8111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9" y="3122500"/>
            <a:ext cx="2273604" cy="2225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1A250A16-D46D-4A51-B554-B0D12ADE1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7" y="3122500"/>
            <a:ext cx="1371686" cy="22612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C83547D-41E8-4970-A295-8A346E9622E5}"/>
              </a:ext>
            </a:extLst>
          </p:cNvPr>
          <p:cNvSpPr/>
          <p:nvPr/>
        </p:nvSpPr>
        <p:spPr>
          <a:xfrm>
            <a:off x="3490215" y="3887000"/>
            <a:ext cx="499444" cy="502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793756-0D48-4D40-8678-3FD5C21BB12D}"/>
              </a:ext>
            </a:extLst>
          </p:cNvPr>
          <p:cNvSpPr txBox="1"/>
          <p:nvPr/>
        </p:nvSpPr>
        <p:spPr>
          <a:xfrm>
            <a:off x="6268624" y="5559943"/>
            <a:ext cx="5318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시계열 분석에 필요한 수출액과 수입액으로 새 데이터 프레임 생성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시계열 분석을 위해 시점 값을 가장 마지막 날로 지정 </a:t>
            </a:r>
            <a:r>
              <a:rPr lang="en-US" altLang="ko-KR" sz="1300" dirty="0" err="1"/>
              <a:t>date_range</a:t>
            </a:r>
            <a:r>
              <a:rPr lang="en-US" altLang="ko-KR" sz="1300" dirty="0"/>
              <a:t>('2011-1-1', '2021-12-31', </a:t>
            </a:r>
            <a:r>
              <a:rPr lang="en-US" altLang="ko-KR" sz="1300" dirty="0" err="1"/>
              <a:t>freq</a:t>
            </a:r>
            <a:r>
              <a:rPr lang="en-US" altLang="ko-KR" sz="1300" dirty="0"/>
              <a:t>='M')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78932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3EF760-0C5E-4705-B68D-CB9E7E714466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3C097-A7D5-4301-9722-3A1CC3F5652C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데이터 </a:t>
            </a:r>
            <a:r>
              <a:rPr lang="ko-KR" altLang="en-US" sz="3000" dirty="0" err="1">
                <a:latin typeface="+mj-lt"/>
                <a:ea typeface="나눔고딕 ExtraBold" panose="020D0904000000000000" pitchFamily="50" charset="-127"/>
              </a:rPr>
              <a:t>전처리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73D8-4D57-418C-A9EE-84ED3F5546CE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B44C-C4D2-4A2C-9EC4-4D0A0E120AA0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DEE56-98C9-493F-BE24-894D42F89179}"/>
              </a:ext>
            </a:extLst>
          </p:cNvPr>
          <p:cNvSpPr txBox="1"/>
          <p:nvPr/>
        </p:nvSpPr>
        <p:spPr>
          <a:xfrm>
            <a:off x="949833" y="1936888"/>
            <a:ext cx="531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TSI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계산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35795-DD76-4935-A00A-F4E781D32D92}"/>
              </a:ext>
            </a:extLst>
          </p:cNvPr>
          <p:cNvSpPr txBox="1"/>
          <p:nvPr/>
        </p:nvSpPr>
        <p:spPr>
          <a:xfrm>
            <a:off x="590549" y="3628321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(1) </a:t>
            </a:r>
            <a:r>
              <a:rPr lang="ko-KR" altLang="en-US" sz="1500" b="1" dirty="0"/>
              <a:t>자동차 부품 </a:t>
            </a:r>
            <a:r>
              <a:rPr lang="en-US" altLang="ko-KR" sz="1500" b="1" dirty="0"/>
              <a:t>TSI</a:t>
            </a:r>
            <a:endParaRPr lang="ko-KR" altLang="en-US" sz="1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09F53-BBEC-4408-962C-FC301D2D85C7}"/>
              </a:ext>
            </a:extLst>
          </p:cNvPr>
          <p:cNvSpPr txBox="1"/>
          <p:nvPr/>
        </p:nvSpPr>
        <p:spPr>
          <a:xfrm>
            <a:off x="6364783" y="3628320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(2) </a:t>
            </a:r>
            <a:r>
              <a:rPr lang="ko-KR" altLang="en-US" sz="1500" b="1" dirty="0"/>
              <a:t>반도체 </a:t>
            </a:r>
            <a:r>
              <a:rPr lang="en-US" altLang="ko-KR" sz="1500" b="1" dirty="0"/>
              <a:t>TSI</a:t>
            </a:r>
            <a:endParaRPr lang="ko-KR" altLang="en-US" sz="15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68432F-078A-402D-AD40-D5C83A96CFA7}"/>
              </a:ext>
            </a:extLst>
          </p:cNvPr>
          <p:cNvCxnSpPr>
            <a:cxnSpLocks/>
          </p:cNvCxnSpPr>
          <p:nvPr/>
        </p:nvCxnSpPr>
        <p:spPr>
          <a:xfrm>
            <a:off x="6124575" y="3607849"/>
            <a:ext cx="0" cy="26215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01BBF0-9E0E-4763-BBBC-68FF5E1C8520}"/>
                  </a:ext>
                </a:extLst>
              </p:cNvPr>
              <p:cNvSpPr txBox="1"/>
              <p:nvPr/>
            </p:nvSpPr>
            <p:spPr>
              <a:xfrm>
                <a:off x="576381" y="2573553"/>
                <a:ext cx="2286000" cy="73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𝑇𝑆𝐼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01BBF0-9E0E-4763-BBBC-68FF5E1C8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81" y="2573553"/>
                <a:ext cx="2286000" cy="738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1F14FC3-8397-434B-A294-1F6032345E81}"/>
              </a:ext>
            </a:extLst>
          </p:cNvPr>
          <p:cNvSpPr txBox="1"/>
          <p:nvPr/>
        </p:nvSpPr>
        <p:spPr>
          <a:xfrm>
            <a:off x="3609228" y="2780719"/>
            <a:ext cx="34956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/>
              <a:t>iloc</a:t>
            </a:r>
            <a:r>
              <a:rPr lang="ko-KR" altLang="en-US" sz="1300" dirty="0"/>
              <a:t>을 컬럼을 가져와 위 수식처럼 계산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95051FD-DB00-492E-8119-A3419D4AC50A}"/>
              </a:ext>
            </a:extLst>
          </p:cNvPr>
          <p:cNvSpPr/>
          <p:nvPr/>
        </p:nvSpPr>
        <p:spPr>
          <a:xfrm>
            <a:off x="2939318" y="2781366"/>
            <a:ext cx="499444" cy="323165"/>
          </a:xfrm>
          <a:prstGeom prst="rightArrow">
            <a:avLst>
              <a:gd name="adj1" fmla="val 50000"/>
              <a:gd name="adj2" fmla="val 64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8D52E0C-650F-44DE-9CAC-821E04D9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9" y="4181115"/>
            <a:ext cx="5293819" cy="19416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C1F2389-E3C7-40DA-92FD-E0192DA68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90" y="4181115"/>
            <a:ext cx="4786931" cy="1854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59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3EF760-0C5E-4705-B68D-CB9E7E714466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3C097-A7D5-4301-9722-3A1CC3F5652C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데이터 </a:t>
            </a:r>
            <a:r>
              <a:rPr lang="ko-KR" altLang="en-US" sz="3000" dirty="0" err="1">
                <a:latin typeface="+mj-lt"/>
                <a:ea typeface="나눔고딕 ExtraBold" panose="020D0904000000000000" pitchFamily="50" charset="-127"/>
              </a:rPr>
              <a:t>전처리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73D8-4D57-418C-A9EE-84ED3F5546CE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B44C-C4D2-4A2C-9EC4-4D0A0E120AA0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DEE56-98C9-493F-BE24-894D42F89179}"/>
              </a:ext>
            </a:extLst>
          </p:cNvPr>
          <p:cNvSpPr txBox="1"/>
          <p:nvPr/>
        </p:nvSpPr>
        <p:spPr>
          <a:xfrm>
            <a:off x="949833" y="1936888"/>
            <a:ext cx="531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자동차부품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TSI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계산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35795-DD76-4935-A00A-F4E781D32D92}"/>
              </a:ext>
            </a:extLst>
          </p:cNvPr>
          <p:cNvSpPr txBox="1"/>
          <p:nvPr/>
        </p:nvSpPr>
        <p:spPr>
          <a:xfrm>
            <a:off x="560592" y="3690609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(1) </a:t>
            </a:r>
            <a:r>
              <a:rPr lang="ko-KR" altLang="en-US" sz="1500" b="1" dirty="0"/>
              <a:t>자동차 부품 </a:t>
            </a:r>
            <a:r>
              <a:rPr lang="en-US" altLang="ko-KR" sz="1500" b="1" dirty="0"/>
              <a:t>RCA</a:t>
            </a:r>
            <a:endParaRPr lang="ko-KR" altLang="en-US" sz="1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09F53-BBEC-4408-962C-FC301D2D85C7}"/>
              </a:ext>
            </a:extLst>
          </p:cNvPr>
          <p:cNvSpPr txBox="1"/>
          <p:nvPr/>
        </p:nvSpPr>
        <p:spPr>
          <a:xfrm>
            <a:off x="6376296" y="3677852"/>
            <a:ext cx="4638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(2) </a:t>
            </a:r>
            <a:r>
              <a:rPr lang="ko-KR" altLang="en-US" sz="1500" b="1" dirty="0"/>
              <a:t>반도체 </a:t>
            </a:r>
            <a:r>
              <a:rPr lang="en-US" altLang="ko-KR" sz="1500" b="1" dirty="0"/>
              <a:t>RCA</a:t>
            </a:r>
            <a:endParaRPr lang="ko-KR" altLang="en-US" sz="15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68432F-078A-402D-AD40-D5C83A96CFA7}"/>
              </a:ext>
            </a:extLst>
          </p:cNvPr>
          <p:cNvCxnSpPr>
            <a:cxnSpLocks/>
          </p:cNvCxnSpPr>
          <p:nvPr/>
        </p:nvCxnSpPr>
        <p:spPr>
          <a:xfrm>
            <a:off x="6096000" y="3712624"/>
            <a:ext cx="0" cy="25167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F14FC3-8397-434B-A294-1F6032345E81}"/>
              </a:ext>
            </a:extLst>
          </p:cNvPr>
          <p:cNvSpPr txBox="1"/>
          <p:nvPr/>
        </p:nvSpPr>
        <p:spPr>
          <a:xfrm>
            <a:off x="3618753" y="2847394"/>
            <a:ext cx="34956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/>
              <a:t>iloc</a:t>
            </a:r>
            <a:r>
              <a:rPr lang="ko-KR" altLang="en-US" sz="1300" dirty="0"/>
              <a:t>을 컬럼을 가져와 위 수식처럼 계산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95051FD-DB00-492E-8119-A3419D4AC50A}"/>
              </a:ext>
            </a:extLst>
          </p:cNvPr>
          <p:cNvSpPr/>
          <p:nvPr/>
        </p:nvSpPr>
        <p:spPr>
          <a:xfrm>
            <a:off x="2948843" y="2838516"/>
            <a:ext cx="499444" cy="323165"/>
          </a:xfrm>
          <a:prstGeom prst="rightArrow">
            <a:avLst>
              <a:gd name="adj1" fmla="val 50000"/>
              <a:gd name="adj2" fmla="val 64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4D8D82-C7F3-4C69-AA88-36A28E391B1E}"/>
                  </a:ext>
                </a:extLst>
              </p:cNvPr>
              <p:cNvSpPr txBox="1"/>
              <p:nvPr/>
            </p:nvSpPr>
            <p:spPr>
              <a:xfrm>
                <a:off x="458377" y="2640468"/>
                <a:ext cx="2583577" cy="669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𝑅𝐶𝐴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4D8D82-C7F3-4C69-AA88-36A28E39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7" y="2640468"/>
                <a:ext cx="2583577" cy="669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6807B598-1D2A-4B36-B64B-E9EF4788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90" y="4106964"/>
            <a:ext cx="5279460" cy="1969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3FA55A-C66C-4EA0-BE02-0DE13A1D6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758"/>
          <a:stretch/>
        </p:blipFill>
        <p:spPr>
          <a:xfrm>
            <a:off x="536246" y="4130062"/>
            <a:ext cx="5279459" cy="1775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12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F327D0-04B7-4C66-9357-4681720C8B6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DC9995-43A0-4038-BF54-03CF1B7C490F}"/>
              </a:ext>
            </a:extLst>
          </p:cNvPr>
          <p:cNvGrpSpPr/>
          <p:nvPr/>
        </p:nvGrpSpPr>
        <p:grpSpPr>
          <a:xfrm>
            <a:off x="615059" y="3495675"/>
            <a:ext cx="3656770" cy="1462165"/>
            <a:chOff x="104555" y="2021840"/>
            <a:chExt cx="4979322" cy="19909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82DAE4-7F4C-4CE1-B567-6E33681B060B}"/>
                </a:ext>
              </a:extLst>
            </p:cNvPr>
            <p:cNvSpPr txBox="1"/>
            <p:nvPr/>
          </p:nvSpPr>
          <p:spPr>
            <a:xfrm>
              <a:off x="212602" y="2021840"/>
              <a:ext cx="2178924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2-2 </a:t>
              </a:r>
              <a:endPara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F2340D-E331-4A3B-9731-62EC61F49B09}"/>
                </a:ext>
              </a:extLst>
            </p:cNvPr>
            <p:cNvSpPr txBox="1"/>
            <p:nvPr/>
          </p:nvSpPr>
          <p:spPr>
            <a:xfrm>
              <a:off x="104555" y="2881285"/>
              <a:ext cx="4979322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다중회귀분석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E4CF7B-67C3-4C0E-834B-C6D0CCBF8726}"/>
              </a:ext>
            </a:extLst>
          </p:cNvPr>
          <p:cNvSpPr txBox="1"/>
          <p:nvPr/>
        </p:nvSpPr>
        <p:spPr>
          <a:xfrm>
            <a:off x="694408" y="5067098"/>
            <a:ext cx="184537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자동차 부품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반도체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88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A0733D-6984-444D-A96C-7D4E7D884E91}"/>
              </a:ext>
            </a:extLst>
          </p:cNvPr>
          <p:cNvSpPr txBox="1"/>
          <p:nvPr/>
        </p:nvSpPr>
        <p:spPr>
          <a:xfrm>
            <a:off x="590549" y="826761"/>
            <a:ext cx="4404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모델링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961D7-DBB6-4088-87C3-BFA367616075}"/>
              </a:ext>
            </a:extLst>
          </p:cNvPr>
          <p:cNvSpPr txBox="1"/>
          <p:nvPr/>
        </p:nvSpPr>
        <p:spPr>
          <a:xfrm>
            <a:off x="576381" y="429600"/>
            <a:ext cx="97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BE6FE-F2E2-4E37-ACFF-3F64EFAAD59B}"/>
              </a:ext>
            </a:extLst>
          </p:cNvPr>
          <p:cNvSpPr txBox="1"/>
          <p:nvPr/>
        </p:nvSpPr>
        <p:spPr>
          <a:xfrm>
            <a:off x="494436" y="2521013"/>
            <a:ext cx="46971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활용 데이터 </a:t>
            </a:r>
            <a:r>
              <a:rPr lang="en-US" altLang="ko-KR" sz="1300" dirty="0"/>
              <a:t>: </a:t>
            </a:r>
            <a:r>
              <a:rPr lang="ko-KR" altLang="en-US" sz="1300" dirty="0"/>
              <a:t>자동차부품</a:t>
            </a:r>
            <a:r>
              <a:rPr lang="en-US" altLang="ko-KR" sz="1300" dirty="0"/>
              <a:t>, </a:t>
            </a:r>
            <a:r>
              <a:rPr lang="ko-KR" altLang="en-US" sz="1300" dirty="0"/>
              <a:t>반도체 데이터셋</a:t>
            </a:r>
            <a:r>
              <a:rPr lang="en-US" altLang="ko-KR" sz="1300" dirty="0"/>
              <a:t>.csv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88882-5F4D-4455-9C68-00751B7A98C9}"/>
              </a:ext>
            </a:extLst>
          </p:cNvPr>
          <p:cNvSpPr txBox="1"/>
          <p:nvPr/>
        </p:nvSpPr>
        <p:spPr>
          <a:xfrm>
            <a:off x="472018" y="5023437"/>
            <a:ext cx="5191671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/>
              <a:t>선형회귀 모델 가정 확인 </a:t>
            </a:r>
            <a:r>
              <a:rPr lang="en-US" altLang="ko-KR" sz="1300" dirty="0"/>
              <a:t>: </a:t>
            </a:r>
            <a:r>
              <a:rPr lang="ko-KR" altLang="en-US" sz="1300" dirty="0"/>
              <a:t>정규성</a:t>
            </a:r>
            <a:r>
              <a:rPr lang="en-US" altLang="ko-KR" sz="1300" dirty="0"/>
              <a:t>, </a:t>
            </a:r>
            <a:r>
              <a:rPr lang="ko-KR" altLang="en-US" sz="1300" dirty="0"/>
              <a:t>등분산성</a:t>
            </a:r>
            <a:endParaRPr lang="en-US" altLang="ko-KR" sz="13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300" dirty="0"/>
              <a:t>Train</a:t>
            </a:r>
            <a:r>
              <a:rPr lang="ko-KR" altLang="en-US" sz="1300" dirty="0"/>
              <a:t> 데이터의 </a:t>
            </a:r>
            <a:r>
              <a:rPr lang="en-US" altLang="ko-KR" sz="1300" dirty="0"/>
              <a:t>summary()</a:t>
            </a:r>
            <a:r>
              <a:rPr lang="ko-KR" altLang="en-US" sz="1300" dirty="0"/>
              <a:t> 값을 확인 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</a:t>
            </a:r>
            <a:r>
              <a:rPr lang="ko-KR" altLang="en-US" sz="1300" dirty="0"/>
              <a:t>피처 별 </a:t>
            </a:r>
            <a:r>
              <a:rPr lang="en-US" altLang="ko-KR" sz="1300" dirty="0"/>
              <a:t>p-value</a:t>
            </a:r>
            <a:r>
              <a:rPr lang="ko-KR" altLang="en-US" sz="1300" dirty="0"/>
              <a:t>값 확인하여 유의하지 않은 피처는 삭제</a:t>
            </a:r>
            <a:endParaRPr lang="en-US" altLang="ko-KR" sz="13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300" dirty="0"/>
              <a:t>p-value</a:t>
            </a:r>
            <a:r>
              <a:rPr lang="ko-KR" altLang="en-US" sz="1300" dirty="0"/>
              <a:t>값이 유의한 피처만 가지고 모델 선언 및 학습</a:t>
            </a:r>
            <a:endParaRPr lang="en-US" altLang="ko-KR" sz="1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87EEF-F9E3-4D7A-B8EF-9DD5A61AA11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DFABF-2554-42DE-8EF2-F5BE8D97E740}"/>
              </a:ext>
            </a:extLst>
          </p:cNvPr>
          <p:cNvSpPr txBox="1"/>
          <p:nvPr/>
        </p:nvSpPr>
        <p:spPr>
          <a:xfrm>
            <a:off x="969445" y="2007874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모듈 및 데이터 불러오기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57D9B-A085-49C7-A3E8-0716026C517A}"/>
              </a:ext>
            </a:extLst>
          </p:cNvPr>
          <p:cNvSpPr txBox="1"/>
          <p:nvPr/>
        </p:nvSpPr>
        <p:spPr>
          <a:xfrm>
            <a:off x="494436" y="3585909"/>
            <a:ext cx="3377379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X : </a:t>
            </a:r>
            <a:r>
              <a:rPr lang="ko-KR" altLang="en-US" sz="1300" dirty="0"/>
              <a:t>독립변수에 해당하는 피처들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y : </a:t>
            </a:r>
            <a:r>
              <a:rPr lang="ko-KR" altLang="en-US" sz="1300" dirty="0"/>
              <a:t>종속변수에 해당하는 피처</a:t>
            </a:r>
            <a:endParaRPr lang="en-US" altLang="ko-KR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8FC43-6D46-412D-B895-0760CA57D558}"/>
              </a:ext>
            </a:extLst>
          </p:cNvPr>
          <p:cNvSpPr txBox="1"/>
          <p:nvPr/>
        </p:nvSpPr>
        <p:spPr>
          <a:xfrm>
            <a:off x="427397" y="308370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E83BE-2C8D-4969-B5B5-E36E48EA1D1F}"/>
              </a:ext>
            </a:extLst>
          </p:cNvPr>
          <p:cNvSpPr txBox="1"/>
          <p:nvPr/>
        </p:nvSpPr>
        <p:spPr>
          <a:xfrm>
            <a:off x="969446" y="3133837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9181A9-7F35-4171-B3C2-927B064751D4}"/>
              </a:ext>
            </a:extLst>
          </p:cNvPr>
          <p:cNvSpPr txBox="1"/>
          <p:nvPr/>
        </p:nvSpPr>
        <p:spPr>
          <a:xfrm>
            <a:off x="446447" y="45309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88DAE-F60C-4109-9C16-AAEFB7C787A5}"/>
              </a:ext>
            </a:extLst>
          </p:cNvPr>
          <p:cNvSpPr txBox="1"/>
          <p:nvPr/>
        </p:nvSpPr>
        <p:spPr>
          <a:xfrm>
            <a:off x="969444" y="4572346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BFBC6-AB56-47B7-88E2-74DFD991E1D3}"/>
              </a:ext>
            </a:extLst>
          </p:cNvPr>
          <p:cNvSpPr txBox="1"/>
          <p:nvPr/>
        </p:nvSpPr>
        <p:spPr>
          <a:xfrm>
            <a:off x="6286198" y="2431832"/>
            <a:ext cx="5320085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실제 값과 모델 출력 값이 얼마나 유사한지</a:t>
            </a:r>
            <a:r>
              <a:rPr lang="en-US" altLang="ko-KR" sz="1300" dirty="0"/>
              <a:t> scatter plot</a:t>
            </a:r>
            <a:r>
              <a:rPr lang="ko-KR" altLang="en-US" sz="1300" dirty="0"/>
              <a:t>을</a:t>
            </a:r>
            <a:r>
              <a:rPr lang="en-US" altLang="ko-KR" sz="1300" dirty="0"/>
              <a:t> </a:t>
            </a:r>
            <a:r>
              <a:rPr lang="ko-KR" altLang="en-US" sz="1300" dirty="0"/>
              <a:t>활용하여 화면에 표현</a:t>
            </a:r>
            <a:endParaRPr lang="en-US" altLang="ko-KR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BA96F-88FB-4EFA-9B57-E62EF8FF287E}"/>
              </a:ext>
            </a:extLst>
          </p:cNvPr>
          <p:cNvSpPr txBox="1"/>
          <p:nvPr/>
        </p:nvSpPr>
        <p:spPr>
          <a:xfrm>
            <a:off x="6216409" y="197000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30CC7-96F3-48CB-A487-A9FA532ECDC5}"/>
              </a:ext>
            </a:extLst>
          </p:cNvPr>
          <p:cNvSpPr txBox="1"/>
          <p:nvPr/>
        </p:nvSpPr>
        <p:spPr>
          <a:xfrm>
            <a:off x="6708639" y="199883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C2F27-4210-4CC0-8816-239D98AA4082}"/>
              </a:ext>
            </a:extLst>
          </p:cNvPr>
          <p:cNvSpPr txBox="1"/>
          <p:nvPr/>
        </p:nvSpPr>
        <p:spPr>
          <a:xfrm>
            <a:off x="6286198" y="3925595"/>
            <a:ext cx="5394624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해당 모델의 학습용</a:t>
            </a:r>
            <a:r>
              <a:rPr lang="en-US" altLang="ko-KR" sz="1300" dirty="0"/>
              <a:t>, </a:t>
            </a:r>
            <a:r>
              <a:rPr lang="ko-KR" altLang="en-US" sz="1300" dirty="0"/>
              <a:t>테스트용 데이터에 대하여 평가지표인 </a:t>
            </a: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E882D-B0AC-4BFD-8C36-331C2355BB57}"/>
              </a:ext>
            </a:extLst>
          </p:cNvPr>
          <p:cNvSpPr txBox="1"/>
          <p:nvPr/>
        </p:nvSpPr>
        <p:spPr>
          <a:xfrm>
            <a:off x="6224420" y="3442696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AB5AF-3C7C-4612-AA4F-944E9F6CBF75}"/>
              </a:ext>
            </a:extLst>
          </p:cNvPr>
          <p:cNvSpPr txBox="1"/>
          <p:nvPr/>
        </p:nvSpPr>
        <p:spPr>
          <a:xfrm>
            <a:off x="6714520" y="3470056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A3C29-8699-43F6-B44F-5688D58E3254}"/>
              </a:ext>
            </a:extLst>
          </p:cNvPr>
          <p:cNvSpPr txBox="1"/>
          <p:nvPr/>
        </p:nvSpPr>
        <p:spPr>
          <a:xfrm>
            <a:off x="6323960" y="5379203"/>
            <a:ext cx="5264332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완성된 회귀식에 실제 </a:t>
            </a:r>
            <a:r>
              <a:rPr lang="en-US" altLang="ko-KR" sz="1300" dirty="0"/>
              <a:t>2022</a:t>
            </a:r>
            <a:r>
              <a:rPr lang="ko-KR" altLang="en-US" sz="1300" dirty="0"/>
              <a:t>년 </a:t>
            </a:r>
            <a:r>
              <a:rPr lang="en-US" altLang="ko-KR" sz="1300" dirty="0"/>
              <a:t>1~2</a:t>
            </a:r>
            <a:r>
              <a:rPr lang="ko-KR" altLang="en-US" sz="1300" dirty="0"/>
              <a:t>월의 </a:t>
            </a:r>
            <a:r>
              <a:rPr lang="en-US" altLang="ko-KR" sz="1300" dirty="0"/>
              <a:t>X</a:t>
            </a:r>
            <a:r>
              <a:rPr lang="ko-KR" altLang="en-US" sz="1300" dirty="0"/>
              <a:t>값을 대입하여 </a:t>
            </a:r>
            <a:r>
              <a:rPr lang="ko-KR" altLang="en-US" sz="1300" dirty="0" err="1"/>
              <a:t>예측값과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실제값이</a:t>
            </a:r>
            <a:r>
              <a:rPr lang="ko-KR" altLang="en-US" sz="1300" dirty="0"/>
              <a:t> 얼마나 </a:t>
            </a:r>
            <a:r>
              <a:rPr lang="ko-KR" altLang="en-US" sz="1300" dirty="0" err="1"/>
              <a:t>차이나는지</a:t>
            </a:r>
            <a:r>
              <a:rPr lang="ko-KR" altLang="en-US" sz="1300" dirty="0"/>
              <a:t> 확인</a:t>
            </a:r>
            <a:endParaRPr lang="en-US" altLang="ko-KR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FF6A17-603B-4A1F-8242-8398420EDEDD}"/>
              </a:ext>
            </a:extLst>
          </p:cNvPr>
          <p:cNvSpPr txBox="1"/>
          <p:nvPr/>
        </p:nvSpPr>
        <p:spPr>
          <a:xfrm>
            <a:off x="6214215" y="4886760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06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1814CE-892F-4354-B006-B97E0978CDDF}"/>
              </a:ext>
            </a:extLst>
          </p:cNvPr>
          <p:cNvSpPr txBox="1"/>
          <p:nvPr/>
        </p:nvSpPr>
        <p:spPr>
          <a:xfrm>
            <a:off x="6673242" y="4915391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데이터와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CFBA87-11E2-46E7-BEFD-FCC6DD25818A}"/>
              </a:ext>
            </a:extLst>
          </p:cNvPr>
          <p:cNvCxnSpPr>
            <a:cxnSpLocks/>
          </p:cNvCxnSpPr>
          <p:nvPr/>
        </p:nvCxnSpPr>
        <p:spPr>
          <a:xfrm>
            <a:off x="6096000" y="2021287"/>
            <a:ext cx="0" cy="43795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8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림 94">
            <a:extLst>
              <a:ext uri="{FF2B5EF4-FFF2-40B4-BE49-F238E27FC236}">
                <a16:creationId xmlns:a16="http://schemas.microsoft.com/office/drawing/2014/main" id="{49B1C3C9-9FC0-481B-BFF1-48A2E7E9E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80" b="95117" l="9780" r="89621">
                        <a14:foregroundMark x1="46707" y1="9180" x2="46707" y2="9180"/>
                        <a14:foregroundMark x1="48503" y1="95117" x2="48503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97" y="2026106"/>
            <a:ext cx="2022437" cy="190800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55ABDC-B954-4D89-9CA8-6EE74AEE0833}"/>
              </a:ext>
            </a:extLst>
          </p:cNvPr>
          <p:cNvSpPr txBox="1"/>
          <p:nvPr/>
        </p:nvSpPr>
        <p:spPr>
          <a:xfrm flipH="1">
            <a:off x="9132022" y="412340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조완제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EC0671-45A6-4EBB-9661-5EC88225C85B}"/>
              </a:ext>
            </a:extLst>
          </p:cNvPr>
          <p:cNvCxnSpPr>
            <a:cxnSpLocks/>
          </p:cNvCxnSpPr>
          <p:nvPr/>
        </p:nvCxnSpPr>
        <p:spPr>
          <a:xfrm>
            <a:off x="9807663" y="47025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251489-4D4A-4041-940B-EC3C129C858A}"/>
              </a:ext>
            </a:extLst>
          </p:cNvPr>
          <p:cNvSpPr txBox="1"/>
          <p:nvPr/>
        </p:nvSpPr>
        <p:spPr>
          <a:xfrm>
            <a:off x="9085835" y="4907060"/>
            <a:ext cx="209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자료조사</a:t>
            </a:r>
            <a:r>
              <a:rPr lang="en-US" altLang="ko-KR" sz="1200" dirty="0"/>
              <a:t> </a:t>
            </a:r>
            <a:r>
              <a:rPr lang="ko-KR" altLang="en-US" sz="1200" dirty="0"/>
              <a:t>및 데이터 수집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(TSI,RCA)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TSI </a:t>
            </a:r>
            <a:r>
              <a:rPr lang="ko-KR" altLang="en-US" sz="1200" dirty="0"/>
              <a:t>지수 </a:t>
            </a:r>
            <a:r>
              <a:rPr lang="en-US" altLang="ko-KR" sz="1200" dirty="0"/>
              <a:t>ARIMA </a:t>
            </a:r>
            <a:r>
              <a:rPr lang="ko-KR" altLang="en-US" sz="1200" dirty="0"/>
              <a:t>분석</a:t>
            </a:r>
            <a:r>
              <a:rPr lang="en-US" altLang="ko-KR" sz="1200" dirty="0"/>
              <a:t> 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PPT </a:t>
            </a:r>
            <a:r>
              <a:rPr lang="ko-KR" altLang="en-US" sz="1200" dirty="0"/>
              <a:t>제작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1C80FA-5C3E-4D5E-9A10-507857C8B5D4}"/>
              </a:ext>
            </a:extLst>
          </p:cNvPr>
          <p:cNvSpPr txBox="1"/>
          <p:nvPr/>
        </p:nvSpPr>
        <p:spPr>
          <a:xfrm flipH="1">
            <a:off x="6557865" y="412340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임승찬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655C75A-311E-49D7-BBC9-7901624163DA}"/>
              </a:ext>
            </a:extLst>
          </p:cNvPr>
          <p:cNvCxnSpPr>
            <a:cxnSpLocks/>
          </p:cNvCxnSpPr>
          <p:nvPr/>
        </p:nvCxnSpPr>
        <p:spPr>
          <a:xfrm>
            <a:off x="7142641" y="47025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FA3B95-86DC-4067-9FAA-A6B726E04996}"/>
              </a:ext>
            </a:extLst>
          </p:cNvPr>
          <p:cNvSpPr txBox="1"/>
          <p:nvPr/>
        </p:nvSpPr>
        <p:spPr>
          <a:xfrm>
            <a:off x="6526747" y="4907060"/>
            <a:ext cx="230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자료조사</a:t>
            </a:r>
            <a:r>
              <a:rPr lang="en-US" altLang="ko-KR" sz="1200" dirty="0"/>
              <a:t> </a:t>
            </a:r>
            <a:r>
              <a:rPr lang="ko-KR" altLang="en-US" sz="1200" dirty="0"/>
              <a:t>및 데이터 수집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</a:t>
            </a:r>
            <a:r>
              <a:rPr lang="en-US" altLang="ko-KR" sz="1200" dirty="0"/>
              <a:t>(TSI,RCA)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TSI </a:t>
            </a:r>
            <a:r>
              <a:rPr lang="ko-KR" altLang="en-US" sz="1200" dirty="0"/>
              <a:t>지수 </a:t>
            </a:r>
            <a:r>
              <a:rPr lang="en-US" altLang="ko-KR" sz="1200" dirty="0"/>
              <a:t>ARIMA </a:t>
            </a:r>
            <a:r>
              <a:rPr lang="ko-KR" altLang="en-US" sz="1200" dirty="0"/>
              <a:t>분석</a:t>
            </a:r>
            <a:r>
              <a:rPr lang="en-US" altLang="ko-KR" sz="1200" dirty="0"/>
              <a:t> 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PPT </a:t>
            </a:r>
            <a:r>
              <a:rPr lang="ko-KR" altLang="en-US" sz="1200" dirty="0"/>
              <a:t>제작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22E83-7C49-49D1-8755-265028C07BF2}"/>
              </a:ext>
            </a:extLst>
          </p:cNvPr>
          <p:cNvSpPr txBox="1"/>
          <p:nvPr/>
        </p:nvSpPr>
        <p:spPr>
          <a:xfrm flipH="1">
            <a:off x="3823787" y="412340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박혜인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BA23BCC-FB07-4946-85C5-D50129A2F8E7}"/>
              </a:ext>
            </a:extLst>
          </p:cNvPr>
          <p:cNvCxnSpPr>
            <a:cxnSpLocks/>
          </p:cNvCxnSpPr>
          <p:nvPr/>
        </p:nvCxnSpPr>
        <p:spPr>
          <a:xfrm>
            <a:off x="4499428" y="47025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73371F5-3B7A-410D-A2BC-6F828E13BE8B}"/>
              </a:ext>
            </a:extLst>
          </p:cNvPr>
          <p:cNvSpPr txBox="1"/>
          <p:nvPr/>
        </p:nvSpPr>
        <p:spPr>
          <a:xfrm>
            <a:off x="3823787" y="4907056"/>
            <a:ext cx="2448014" cy="14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자료조사</a:t>
            </a:r>
            <a:r>
              <a:rPr lang="en-US" altLang="ko-KR" sz="1200" dirty="0"/>
              <a:t> </a:t>
            </a:r>
            <a:r>
              <a:rPr lang="ko-KR" altLang="en-US" sz="1200" dirty="0"/>
              <a:t>및 데이터 수집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자동차부품 수출입 </a:t>
            </a:r>
            <a:r>
              <a:rPr lang="en-US" altLang="ko-KR" sz="1200" dirty="0"/>
              <a:t>ARIMA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자동차부품 수출입 다중회귀</a:t>
            </a:r>
            <a:r>
              <a:rPr lang="en-US" altLang="ko-KR" sz="1200" dirty="0"/>
              <a:t>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PPT </a:t>
            </a:r>
            <a:r>
              <a:rPr lang="ko-KR" altLang="en-US" sz="1200" dirty="0"/>
              <a:t>제작</a:t>
            </a:r>
            <a:r>
              <a:rPr lang="en-US" altLang="ko-KR" sz="1200" dirty="0"/>
              <a:t>, </a:t>
            </a:r>
            <a:r>
              <a:rPr lang="ko-KR" altLang="en-US" sz="1200" dirty="0"/>
              <a:t>최종 수정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CAD7B-A210-4040-AE0D-167B381A75FA}"/>
              </a:ext>
            </a:extLst>
          </p:cNvPr>
          <p:cNvSpPr txBox="1"/>
          <p:nvPr/>
        </p:nvSpPr>
        <p:spPr>
          <a:xfrm flipH="1">
            <a:off x="1098851" y="412340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김현아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A3A552-64BB-4C2F-B68B-F0C8FB8FBFFE}"/>
              </a:ext>
            </a:extLst>
          </p:cNvPr>
          <p:cNvCxnSpPr>
            <a:cxnSpLocks/>
          </p:cNvCxnSpPr>
          <p:nvPr/>
        </p:nvCxnSpPr>
        <p:spPr>
          <a:xfrm>
            <a:off x="1774492" y="470252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22ED11-1ABE-410B-B153-0340F2B07A9A}"/>
              </a:ext>
            </a:extLst>
          </p:cNvPr>
          <p:cNvSpPr txBox="1"/>
          <p:nvPr/>
        </p:nvSpPr>
        <p:spPr>
          <a:xfrm>
            <a:off x="1029654" y="4907057"/>
            <a:ext cx="2304141" cy="14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자료조사</a:t>
            </a:r>
            <a:r>
              <a:rPr lang="en-US" altLang="ko-KR" sz="1200" dirty="0"/>
              <a:t> </a:t>
            </a:r>
            <a:r>
              <a:rPr lang="ko-KR" altLang="en-US" sz="1200" dirty="0"/>
              <a:t>및 데이터 수집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endParaRPr lang="en-US" altLang="ko-KR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반도체 수출입 </a:t>
            </a:r>
            <a:r>
              <a:rPr lang="en-US" altLang="ko-KR" sz="1200" dirty="0"/>
              <a:t>ARIMA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반도체 수출입 다중회귀</a:t>
            </a:r>
            <a:r>
              <a:rPr lang="en-US" altLang="ko-KR" sz="1200" dirty="0"/>
              <a:t>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PPT </a:t>
            </a:r>
            <a:r>
              <a:rPr lang="ko-KR" altLang="en-US" sz="1200" dirty="0"/>
              <a:t>제작</a:t>
            </a:r>
            <a:r>
              <a:rPr lang="en-US" altLang="ko-KR" sz="1200" dirty="0"/>
              <a:t>, </a:t>
            </a:r>
            <a:r>
              <a:rPr lang="ko-KR" altLang="en-US" sz="1200" dirty="0"/>
              <a:t>발표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F641B1-6E61-4312-A386-14243B03949B}"/>
              </a:ext>
            </a:extLst>
          </p:cNvPr>
          <p:cNvSpPr txBox="1"/>
          <p:nvPr/>
        </p:nvSpPr>
        <p:spPr>
          <a:xfrm>
            <a:off x="613528" y="671460"/>
            <a:ext cx="156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INTRODUCE</a:t>
            </a:r>
            <a:endParaRPr lang="ko-KR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5010-416C-4786-8B83-83DBFD376AFE}"/>
              </a:ext>
            </a:extLst>
          </p:cNvPr>
          <p:cNvSpPr txBox="1"/>
          <p:nvPr/>
        </p:nvSpPr>
        <p:spPr>
          <a:xfrm>
            <a:off x="613529" y="1050528"/>
            <a:ext cx="3025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+mj-lt"/>
                <a:ea typeface="나눔고딕 ExtraBold" panose="020D0904000000000000" pitchFamily="50" charset="-127"/>
              </a:rPr>
              <a:t>팀원 및 역할분담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82A3B1A-2853-4CF7-AD22-F1C5CD1BD0B0}"/>
              </a:ext>
            </a:extLst>
          </p:cNvPr>
          <p:cNvSpPr/>
          <p:nvPr/>
        </p:nvSpPr>
        <p:spPr>
          <a:xfrm>
            <a:off x="1100127" y="2005612"/>
            <a:ext cx="2052000" cy="1908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595388F-46C9-4BE4-8E29-EB5C9076F48E}"/>
              </a:ext>
            </a:extLst>
          </p:cNvPr>
          <p:cNvSpPr/>
          <p:nvPr/>
        </p:nvSpPr>
        <p:spPr>
          <a:xfrm>
            <a:off x="3840458" y="2005612"/>
            <a:ext cx="2052000" cy="1908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C371880-E567-4D0F-9C7E-0C1AE4580F60}"/>
              </a:ext>
            </a:extLst>
          </p:cNvPr>
          <p:cNvSpPr/>
          <p:nvPr/>
        </p:nvSpPr>
        <p:spPr>
          <a:xfrm>
            <a:off x="6467000" y="2005612"/>
            <a:ext cx="2052000" cy="1908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16F187A-44B0-489E-9D84-0CC899AD26A3}"/>
              </a:ext>
            </a:extLst>
          </p:cNvPr>
          <p:cNvSpPr/>
          <p:nvPr/>
        </p:nvSpPr>
        <p:spPr>
          <a:xfrm>
            <a:off x="9073031" y="1969524"/>
            <a:ext cx="2052000" cy="1908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35B231C6-B1CB-4980-A472-F620F5878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68" y="2189033"/>
            <a:ext cx="1764123" cy="1764123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66E36D18-D753-4764-8310-6A7713582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75" y="2037462"/>
            <a:ext cx="2114791" cy="2114791"/>
          </a:xfrm>
          <a:prstGeom prst="rect">
            <a:avLst/>
          </a:prstGeom>
        </p:spPr>
      </p:pic>
      <p:pic>
        <p:nvPicPr>
          <p:cNvPr id="99" name="그림 98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ED11D309-FBCC-42AD-9F61-0BCEB6DC52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40" b="72032" l="8590" r="78768">
                        <a14:foregroundMark x1="22690" y1="62374" x2="49109" y2="63783"/>
                        <a14:foregroundMark x1="49109" y1="63783" x2="64506" y2="70221"/>
                        <a14:foregroundMark x1="64506" y1="70221" x2="67261" y2="61771"/>
                        <a14:foregroundMark x1="45867" y1="49698" x2="42626" y2="62978"/>
                        <a14:foregroundMark x1="50729" y1="52716" x2="39384" y2="55734"/>
                        <a14:foregroundMark x1="39384" y1="55734" x2="51702" y2="63783"/>
                        <a14:foregroundMark x1="51702" y1="63783" x2="51540" y2="64789"/>
                        <a14:foregroundMark x1="44246" y1="45875" x2="34846" y2="56740"/>
                        <a14:foregroundMark x1="34846" y1="56740" x2="51864" y2="54930"/>
                        <a14:foregroundMark x1="51864" y1="54930" x2="52188" y2="68209"/>
                        <a14:foregroundMark x1="52188" y1="68209" x2="60940" y2="68813"/>
                        <a14:foregroundMark x1="47812" y1="48290" x2="56078" y2="66398"/>
                        <a14:foregroundMark x1="33712" y1="68008" x2="47002" y2="68008"/>
                        <a14:foregroundMark x1="50243" y1="67002" x2="49433" y2="69014"/>
                        <a14:foregroundMark x1="31605" y1="65795" x2="31605" y2="72032"/>
                        <a14:foregroundMark x1="55105" y1="49899" x2="59968" y2="63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128" b="21268"/>
          <a:stretch/>
        </p:blipFill>
        <p:spPr>
          <a:xfrm>
            <a:off x="964051" y="2214551"/>
            <a:ext cx="2304141" cy="16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5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173757-EE3A-4FB9-B6E2-FFD4C497125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0" y="429600"/>
            <a:ext cx="103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활용데이터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자동차부품 데이터셋</a:t>
            </a:r>
            <a:r>
              <a:rPr lang="en-US" altLang="ko-KR" sz="1300" dirty="0">
                <a:latin typeface="+mn-ea"/>
              </a:rPr>
              <a:t>.csv (2015~2021)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독립변수 </a:t>
            </a:r>
            <a:r>
              <a:rPr lang="en-US" altLang="ko-KR" sz="1300" dirty="0">
                <a:latin typeface="+mn-ea"/>
              </a:rPr>
              <a:t>X : </a:t>
            </a:r>
            <a:r>
              <a:rPr lang="ko-KR" altLang="en-US" sz="1300" dirty="0">
                <a:latin typeface="+mn-ea"/>
              </a:rPr>
              <a:t>환율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소비자 물가지수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기준금리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연</a:t>
            </a:r>
            <a:r>
              <a:rPr lang="en-US" altLang="ko-KR" sz="1300" dirty="0">
                <a:latin typeface="+mn-ea"/>
              </a:rPr>
              <a:t>%), </a:t>
            </a:r>
            <a:r>
              <a:rPr lang="ko-KR" altLang="en-US" sz="1300" dirty="0">
                <a:latin typeface="+mn-ea"/>
              </a:rPr>
              <a:t>국제유가</a:t>
            </a:r>
            <a:r>
              <a:rPr lang="en-US" altLang="ko-KR" sz="1300" dirty="0">
                <a:latin typeface="+mn-ea"/>
              </a:rPr>
              <a:t>, SCFI, </a:t>
            </a:r>
            <a:r>
              <a:rPr lang="ko-KR" altLang="en-US" sz="1300" dirty="0">
                <a:latin typeface="+mn-ea"/>
              </a:rPr>
              <a:t>고용률</a:t>
            </a:r>
            <a:r>
              <a:rPr lang="en-US" altLang="ko-KR" sz="1300" dirty="0">
                <a:latin typeface="+mn-ea"/>
              </a:rPr>
              <a:t>(%), </a:t>
            </a:r>
            <a:r>
              <a:rPr lang="ko-KR" altLang="en-US" sz="1300" dirty="0">
                <a:latin typeface="+mn-ea"/>
              </a:rPr>
              <a:t>가동률지수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 err="1">
                <a:latin typeface="+mn-ea"/>
              </a:rPr>
              <a:t>원지수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 데이터 및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4C5C68C-FC1A-407F-AF54-CEFE27BB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3556913"/>
            <a:ext cx="3443877" cy="2871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EEC6B9-23C2-4790-A115-309B3AA48095}"/>
              </a:ext>
            </a:extLst>
          </p:cNvPr>
          <p:cNvSpPr/>
          <p:nvPr/>
        </p:nvSpPr>
        <p:spPr>
          <a:xfrm>
            <a:off x="2191540" y="4371093"/>
            <a:ext cx="2196382" cy="1654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58E61E-685B-4E71-8711-59CD13CE7E6D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4413322" y="4195821"/>
            <a:ext cx="591847" cy="796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E5C662-78AB-4CEE-8976-FB87FB0F5381}"/>
              </a:ext>
            </a:extLst>
          </p:cNvPr>
          <p:cNvSpPr/>
          <p:nvPr/>
        </p:nvSpPr>
        <p:spPr>
          <a:xfrm>
            <a:off x="4101382" y="3599673"/>
            <a:ext cx="1807573" cy="59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Null</a:t>
            </a:r>
            <a:r>
              <a:rPr lang="ko-KR" altLang="en-US" sz="1100" dirty="0">
                <a:solidFill>
                  <a:schemeClr val="tx1"/>
                </a:solidFill>
              </a:rPr>
              <a:t>값 없음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Type</a:t>
            </a:r>
            <a:r>
              <a:rPr lang="ko-KR" altLang="en-US" sz="1100" dirty="0">
                <a:solidFill>
                  <a:schemeClr val="tx1"/>
                </a:solidFill>
              </a:rPr>
              <a:t>도 </a:t>
            </a:r>
            <a:r>
              <a:rPr lang="en-US" altLang="ko-KR" sz="1100" dirty="0">
                <a:solidFill>
                  <a:schemeClr val="tx1"/>
                </a:solidFill>
              </a:rPr>
              <a:t>int, float </a:t>
            </a:r>
            <a:r>
              <a:rPr lang="ko-KR" altLang="en-US" sz="1100" dirty="0">
                <a:solidFill>
                  <a:schemeClr val="tx1"/>
                </a:solidFill>
              </a:rPr>
              <a:t>형태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→ 추가 인코딩 필요 없음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7000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9883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학습용 데이터셋과 테스트용 데이터셋 분리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train_test_split</a:t>
            </a:r>
            <a:r>
              <a:rPr lang="en-US" altLang="ko-KR" sz="1300" dirty="0"/>
              <a:t>)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D123C62-F383-4628-9AA6-2082E971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36" y="3552143"/>
            <a:ext cx="2079810" cy="19862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56C30E6-670E-4AE6-B524-B8673DB83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44" y="3541498"/>
            <a:ext cx="2929919" cy="19862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02FE77E-BA24-41A2-BC79-3FFF356D64AD}"/>
              </a:ext>
            </a:extLst>
          </p:cNvPr>
          <p:cNvSpPr txBox="1"/>
          <p:nvPr/>
        </p:nvSpPr>
        <p:spPr>
          <a:xfrm>
            <a:off x="6330816" y="6025595"/>
            <a:ext cx="54420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등분산성 모두 만족함을 확인할 수 있음 →</a:t>
            </a:r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OLS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사용가능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959FB-8B66-4B08-AC35-B63DB6F74235}"/>
              </a:ext>
            </a:extLst>
          </p:cNvPr>
          <p:cNvSpPr txBox="1"/>
          <p:nvPr/>
        </p:nvSpPr>
        <p:spPr>
          <a:xfrm>
            <a:off x="6542027" y="5636901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정규성 검정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198056-91F6-4ABC-BC3B-0DA60EE133A4}"/>
              </a:ext>
            </a:extLst>
          </p:cNvPr>
          <p:cNvSpPr txBox="1"/>
          <p:nvPr/>
        </p:nvSpPr>
        <p:spPr>
          <a:xfrm>
            <a:off x="9252615" y="5636901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등분산성 검정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601A6-3830-4BD0-837E-239172CAA143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2C0-46E7-48B3-BD3D-00A9E3404AF3}"/>
              </a:ext>
            </a:extLst>
          </p:cNvPr>
          <p:cNvSpPr txBox="1"/>
          <p:nvPr/>
        </p:nvSpPr>
        <p:spPr>
          <a:xfrm>
            <a:off x="6286198" y="3019541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선형회귀모델 가정확인</a:t>
            </a:r>
          </a:p>
        </p:txBody>
      </p:sp>
    </p:spTree>
    <p:extLst>
      <p:ext uri="{BB962C8B-B14F-4D97-AF65-F5344CB8AC3E}">
        <p14:creationId xmlns:p14="http://schemas.microsoft.com/office/powerpoint/2010/main" val="424312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684B35-8FF6-40DC-A8E5-DEE4FF5F035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99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76F2E-6F8E-4907-9CCD-AC5947717F6C}"/>
              </a:ext>
            </a:extLst>
          </p:cNvPr>
          <p:cNvSpPr txBox="1"/>
          <p:nvPr/>
        </p:nvSpPr>
        <p:spPr>
          <a:xfrm>
            <a:off x="827834" y="1938935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 OLS Regression </a:t>
            </a:r>
            <a:r>
              <a:rPr lang="ko-KR" altLang="en-US" sz="1400" b="1" dirty="0"/>
              <a:t>결과 확인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073C11-F3D9-4ED8-B1F9-9BCC3125A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7841"/>
          <a:stretch/>
        </p:blipFill>
        <p:spPr>
          <a:xfrm>
            <a:off x="916084" y="2358096"/>
            <a:ext cx="3348000" cy="34499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FEB52C4-0EE5-415E-9A2C-8FFA40025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02"/>
          <a:stretch/>
        </p:blipFill>
        <p:spPr>
          <a:xfrm>
            <a:off x="6854950" y="2332274"/>
            <a:ext cx="3348000" cy="3219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BFCE35-405C-4B90-A4F4-74CEA26478A1}"/>
              </a:ext>
            </a:extLst>
          </p:cNvPr>
          <p:cNvSpPr/>
          <p:nvPr/>
        </p:nvSpPr>
        <p:spPr>
          <a:xfrm>
            <a:off x="3015241" y="4171989"/>
            <a:ext cx="276225" cy="1636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5542D-FCEE-45EE-9BE7-F66517C40FF7}"/>
              </a:ext>
            </a:extLst>
          </p:cNvPr>
          <p:cNvSpPr txBox="1"/>
          <p:nvPr/>
        </p:nvSpPr>
        <p:spPr>
          <a:xfrm>
            <a:off x="6283955" y="1922638"/>
            <a:ext cx="4489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(3) </a:t>
            </a:r>
            <a:r>
              <a:rPr lang="ko-KR" altLang="en-US" sz="1400" b="1" dirty="0"/>
              <a:t>유의성 검정 후 피처변수 제거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모델 선언 및 학습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7C5CDB-B008-42EF-B681-44B290A6F888}"/>
              </a:ext>
            </a:extLst>
          </p:cNvPr>
          <p:cNvSpPr txBox="1"/>
          <p:nvPr/>
        </p:nvSpPr>
        <p:spPr>
          <a:xfrm>
            <a:off x="874530" y="5893448"/>
            <a:ext cx="485881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유의수준 </a:t>
            </a:r>
            <a:r>
              <a:rPr lang="en-US" altLang="ko-KR" sz="1300" dirty="0">
                <a:solidFill>
                  <a:schemeClr val="tx1"/>
                </a:solidFill>
              </a:rPr>
              <a:t>0.05</a:t>
            </a:r>
            <a:r>
              <a:rPr lang="ko-KR" altLang="en-US" sz="1300" dirty="0">
                <a:solidFill>
                  <a:schemeClr val="tx1"/>
                </a:solidFill>
              </a:rPr>
              <a:t>를 넘는 </a:t>
            </a:r>
            <a:r>
              <a:rPr lang="en-US" altLang="ko-KR" sz="1300" dirty="0">
                <a:solidFill>
                  <a:schemeClr val="tx1"/>
                </a:solidFill>
              </a:rPr>
              <a:t>p-value</a:t>
            </a:r>
            <a:r>
              <a:rPr lang="ko-KR" altLang="en-US" sz="1300" dirty="0">
                <a:solidFill>
                  <a:schemeClr val="tx1"/>
                </a:solidFill>
              </a:rPr>
              <a:t>를 가진 피처변수 제거 필요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C00000"/>
                </a:solidFill>
              </a:rPr>
              <a:t>제거할 피처</a:t>
            </a:r>
            <a:r>
              <a:rPr lang="en-US" altLang="ko-KR" sz="1300" dirty="0">
                <a:solidFill>
                  <a:srgbClr val="C00000"/>
                </a:solidFill>
              </a:rPr>
              <a:t>: </a:t>
            </a:r>
            <a:r>
              <a:rPr lang="ko-KR" altLang="en-US" sz="1300" dirty="0">
                <a:solidFill>
                  <a:srgbClr val="C00000"/>
                </a:solidFill>
              </a:rPr>
              <a:t>환율</a:t>
            </a:r>
            <a:r>
              <a:rPr lang="en-US" altLang="ko-KR" sz="1300" dirty="0">
                <a:solidFill>
                  <a:srgbClr val="C00000"/>
                </a:solidFill>
              </a:rPr>
              <a:t>, </a:t>
            </a:r>
            <a:r>
              <a:rPr lang="ko-KR" altLang="en-US" sz="1300" dirty="0">
                <a:solidFill>
                  <a:srgbClr val="C00000"/>
                </a:solidFill>
              </a:rPr>
              <a:t>기준금리</a:t>
            </a:r>
            <a:r>
              <a:rPr lang="en-US" altLang="ko-KR" sz="1300" dirty="0">
                <a:solidFill>
                  <a:srgbClr val="C00000"/>
                </a:solidFill>
              </a:rPr>
              <a:t>, </a:t>
            </a:r>
            <a:r>
              <a:rPr lang="ko-KR" altLang="en-US" sz="1300" dirty="0">
                <a:solidFill>
                  <a:srgbClr val="C00000"/>
                </a:solidFill>
              </a:rPr>
              <a:t>고용률</a:t>
            </a:r>
            <a:r>
              <a:rPr lang="en-US" altLang="ko-KR" sz="1300" dirty="0">
                <a:solidFill>
                  <a:srgbClr val="C00000"/>
                </a:solidFill>
              </a:rPr>
              <a:t>(%)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3B81AC-3FFA-4D2A-8CC2-016B342F1AD1}"/>
              </a:ext>
            </a:extLst>
          </p:cNvPr>
          <p:cNvSpPr/>
          <p:nvPr/>
        </p:nvSpPr>
        <p:spPr>
          <a:xfrm>
            <a:off x="8993137" y="4321434"/>
            <a:ext cx="276225" cy="1230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48FF80-D076-489C-A3BB-F43D4EA5F7F4}"/>
              </a:ext>
            </a:extLst>
          </p:cNvPr>
          <p:cNvSpPr/>
          <p:nvPr/>
        </p:nvSpPr>
        <p:spPr>
          <a:xfrm>
            <a:off x="9688029" y="3575679"/>
            <a:ext cx="2044233" cy="55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개의 피처 제거 후 나머지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변수에 대해 유의함을 확인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C6628-9FA2-43E4-84B7-F905153E1891}"/>
              </a:ext>
            </a:extLst>
          </p:cNvPr>
          <p:cNvCxnSpPr/>
          <p:nvPr/>
        </p:nvCxnSpPr>
        <p:spPr>
          <a:xfrm flipV="1">
            <a:off x="9269362" y="3942195"/>
            <a:ext cx="405500" cy="5510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C36E7-BD24-45FF-B1CE-301AB4020621}"/>
              </a:ext>
            </a:extLst>
          </p:cNvPr>
          <p:cNvSpPr/>
          <p:nvPr/>
        </p:nvSpPr>
        <p:spPr>
          <a:xfrm>
            <a:off x="7712712" y="4321434"/>
            <a:ext cx="542925" cy="123068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812C5A-3156-44B5-9790-99301E755F56}"/>
              </a:ext>
            </a:extLst>
          </p:cNvPr>
          <p:cNvSpPr/>
          <p:nvPr/>
        </p:nvSpPr>
        <p:spPr>
          <a:xfrm>
            <a:off x="5667580" y="3896528"/>
            <a:ext cx="1596384" cy="41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회귀계수 확인가능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29E230-190D-4D95-B433-0A5759ADC3B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63964" y="4121180"/>
            <a:ext cx="448748" cy="81559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A5611-7101-4711-9047-C8BA9FAED4E1}"/>
              </a:ext>
            </a:extLst>
          </p:cNvPr>
          <p:cNvSpPr/>
          <p:nvPr/>
        </p:nvSpPr>
        <p:spPr>
          <a:xfrm>
            <a:off x="6591300" y="6057900"/>
            <a:ext cx="5043369" cy="596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F08103-7E4C-474F-A8EA-5C920745C200}"/>
              </a:ext>
            </a:extLst>
          </p:cNvPr>
          <p:cNvSpPr txBox="1"/>
          <p:nvPr/>
        </p:nvSpPr>
        <p:spPr>
          <a:xfrm>
            <a:off x="6330816" y="5691016"/>
            <a:ext cx="5401446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b="1" dirty="0" err="1">
                <a:solidFill>
                  <a:srgbClr val="C00000"/>
                </a:solidFill>
                <a:latin typeface="+mn-ea"/>
              </a:rPr>
              <a:t>회귀식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도출</a:t>
            </a:r>
            <a:endParaRPr lang="en-US" altLang="ko-KR" sz="13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   수출액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= -7.383e+04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소비자 물가지수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+ 71.29.5778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국제유가 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+ 70.6213 * SCFI + 1.606e+04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가동률지수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</a:rPr>
              <a:t>원지수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) + 7.27e+06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8896C-070D-4E1A-809F-6269CD7C0C3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</p:spTree>
    <p:extLst>
      <p:ext uri="{BB962C8B-B14F-4D97-AF65-F5344CB8AC3E}">
        <p14:creationId xmlns:p14="http://schemas.microsoft.com/office/powerpoint/2010/main" val="2696590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A35BF-A1F0-49F0-B26D-56BB2845F42A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112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모델 </a:t>
            </a:r>
            <a:r>
              <a:rPr lang="ko-KR" altLang="en-US" sz="1300" dirty="0" err="1">
                <a:latin typeface="+mn-ea"/>
              </a:rPr>
              <a:t>출력값이</a:t>
            </a:r>
            <a:r>
              <a:rPr lang="ko-KR" altLang="en-US" sz="1300" dirty="0">
                <a:latin typeface="+mn-ea"/>
              </a:rPr>
              <a:t> 거의 비슷함을 예측할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9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5095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7978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 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3A31625-3A18-4692-B67F-3ED30E7F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2931753"/>
            <a:ext cx="3561989" cy="35197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270A270-0AA9-4839-A219-D10DFCEA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64" y="2943325"/>
            <a:ext cx="1952928" cy="11740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033CD5-818E-4EB7-9306-85A3F71BA2D5}"/>
              </a:ext>
            </a:extLst>
          </p:cNvPr>
          <p:cNvSpPr txBox="1"/>
          <p:nvPr/>
        </p:nvSpPr>
        <p:spPr>
          <a:xfrm>
            <a:off x="6286197" y="4264454"/>
            <a:ext cx="561052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테스트용 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데이터셋 성능평가 결과</a:t>
            </a:r>
            <a:r>
              <a:rPr lang="en-US" altLang="ko-KR" sz="1300" dirty="0"/>
              <a:t>, </a:t>
            </a:r>
            <a:r>
              <a:rPr lang="ko-KR" altLang="en-US" sz="1300" dirty="0"/>
              <a:t>결정계수가 </a:t>
            </a:r>
            <a:r>
              <a:rPr lang="en-US" altLang="ko-KR" sz="1300" dirty="0"/>
              <a:t>81.8%</a:t>
            </a:r>
            <a:r>
              <a:rPr lang="ko-KR" altLang="en-US" sz="1300" dirty="0"/>
              <a:t>의 정확도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각각 </a:t>
            </a:r>
            <a:r>
              <a:rPr lang="en-US" altLang="ko-KR" sz="1300" dirty="0">
                <a:solidFill>
                  <a:srgbClr val="C00000"/>
                </a:solidFill>
              </a:rPr>
              <a:t>RMSE</a:t>
            </a:r>
            <a:r>
              <a:rPr lang="ko-KR" altLang="en-US" sz="1300" dirty="0">
                <a:solidFill>
                  <a:srgbClr val="C00000"/>
                </a:solidFill>
              </a:rPr>
              <a:t>가 </a:t>
            </a:r>
            <a:r>
              <a:rPr lang="en-US" altLang="ko-KR" sz="1300" dirty="0">
                <a:solidFill>
                  <a:srgbClr val="C00000"/>
                </a:solidFill>
              </a:rPr>
              <a:t>160,421</a:t>
            </a:r>
            <a:r>
              <a:rPr lang="ko-KR" altLang="en-US" sz="1300" dirty="0"/>
              <a:t>이므로</a:t>
            </a:r>
            <a:r>
              <a:rPr lang="en-US" altLang="ko-KR" sz="1300" dirty="0"/>
              <a:t>, </a:t>
            </a:r>
            <a:r>
              <a:rPr lang="ko-KR" altLang="en-US" sz="1300" dirty="0" err="1">
                <a:solidFill>
                  <a:srgbClr val="C00000"/>
                </a:solidFill>
              </a:rPr>
              <a:t>예측값과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dirty="0" err="1">
                <a:solidFill>
                  <a:srgbClr val="C00000"/>
                </a:solidFill>
              </a:rPr>
              <a:t>실제값의</a:t>
            </a:r>
            <a:r>
              <a:rPr lang="ko-KR" altLang="en-US" sz="1300" dirty="0">
                <a:solidFill>
                  <a:srgbClr val="C00000"/>
                </a:solidFill>
              </a:rPr>
              <a:t> 차이가 이 수치만큼 </a:t>
            </a:r>
            <a:r>
              <a:rPr lang="ko-KR" altLang="en-US" sz="1300" dirty="0" err="1">
                <a:solidFill>
                  <a:srgbClr val="C00000"/>
                </a:solidFill>
              </a:rPr>
              <a:t>차이날</a:t>
            </a:r>
            <a:r>
              <a:rPr lang="ko-KR" altLang="en-US" sz="1300" dirty="0">
                <a:solidFill>
                  <a:srgbClr val="C00000"/>
                </a:solidFill>
              </a:rPr>
              <a:t> 수 있음</a:t>
            </a:r>
            <a:r>
              <a:rPr lang="ko-KR" altLang="en-US" sz="1300" dirty="0"/>
              <a:t>을 예상할 수 있음</a:t>
            </a:r>
            <a:endParaRPr lang="en-US" altLang="ko-KR" sz="13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9BA44-D25F-4185-998C-86D1E5D0943C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</p:spTree>
    <p:extLst>
      <p:ext uri="{BB962C8B-B14F-4D97-AF65-F5344CB8AC3E}">
        <p14:creationId xmlns:p14="http://schemas.microsoft.com/office/powerpoint/2010/main" val="305392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FE491-BB16-413B-AE03-DA68A3591A74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3EC33-5150-47A4-ADAD-5C854D382EC7}"/>
              </a:ext>
            </a:extLst>
          </p:cNvPr>
          <p:cNvSpPr txBox="1"/>
          <p:nvPr/>
        </p:nvSpPr>
        <p:spPr>
          <a:xfrm>
            <a:off x="969445" y="1989313"/>
            <a:ext cx="279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예측치와 실제 데이터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0E863A3-A1DA-4E43-B2E3-A18665AF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8" y="5619114"/>
            <a:ext cx="2340221" cy="4660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99A7BC-4536-46D9-9326-D39CB873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34" y="5619114"/>
            <a:ext cx="2425414" cy="4660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53B832-F305-4584-9C49-FFAA1428D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79" y="2909079"/>
            <a:ext cx="6321669" cy="8657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C46AAF-CD83-4AA6-A28C-9EAD6378EAAC}"/>
              </a:ext>
            </a:extLst>
          </p:cNvPr>
          <p:cNvSpPr txBox="1"/>
          <p:nvPr/>
        </p:nvSpPr>
        <p:spPr>
          <a:xfrm>
            <a:off x="631579" y="4400144"/>
            <a:ext cx="5300546" cy="653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수출액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= -7.383e+04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소비자 물가지수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+ 71.29.5778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국제유가 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+ 70.6213 * SCFI + 1.606e+04 *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가동률지수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</a:rPr>
              <a:t>원지수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) + 7.27e+06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DAEC-79D7-48A4-BA4D-8CD3136288FD}"/>
              </a:ext>
            </a:extLst>
          </p:cNvPr>
          <p:cNvSpPr txBox="1"/>
          <p:nvPr/>
        </p:nvSpPr>
        <p:spPr>
          <a:xfrm>
            <a:off x="576380" y="2454390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회귀분석에 사용되지 않은 </a:t>
            </a: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2</a:t>
            </a:r>
            <a:r>
              <a:rPr lang="ko-KR" altLang="en-US" sz="1300" dirty="0">
                <a:latin typeface="+mn-ea"/>
              </a:rPr>
              <a:t>월 데이터셋을 활용하여 </a:t>
            </a: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비교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10702-A56C-4618-A865-A2CD47F2B14F}"/>
              </a:ext>
            </a:extLst>
          </p:cNvPr>
          <p:cNvSpPr txBox="1"/>
          <p:nvPr/>
        </p:nvSpPr>
        <p:spPr>
          <a:xfrm>
            <a:off x="576379" y="3945881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위에서 산출한 회귀식에 해당 독립변수의 값들을 넣어 값을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B8DC-661F-4E20-B55C-8B05B2AE5E4E}"/>
              </a:ext>
            </a:extLst>
          </p:cNvPr>
          <p:cNvSpPr txBox="1"/>
          <p:nvPr/>
        </p:nvSpPr>
        <p:spPr>
          <a:xfrm>
            <a:off x="590549" y="5198353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예측 결과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399893E-4791-4CFD-86F0-36937CB4E5C6}"/>
              </a:ext>
            </a:extLst>
          </p:cNvPr>
          <p:cNvSpPr/>
          <p:nvPr/>
        </p:nvSpPr>
        <p:spPr>
          <a:xfrm>
            <a:off x="6002203" y="5600500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BE516-6E10-4B1F-8C10-4979408E2D3D}"/>
              </a:ext>
            </a:extLst>
          </p:cNvPr>
          <p:cNvSpPr txBox="1"/>
          <p:nvPr/>
        </p:nvSpPr>
        <p:spPr>
          <a:xfrm>
            <a:off x="6953248" y="5351096"/>
            <a:ext cx="4589163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/>
              <a:t>2022</a:t>
            </a:r>
            <a:r>
              <a:rPr lang="ko-KR" altLang="en-US" sz="1300" b="1" dirty="0"/>
              <a:t>년 </a:t>
            </a:r>
            <a:r>
              <a:rPr lang="en-US" altLang="ko-KR" sz="1300" b="1" dirty="0"/>
              <a:t>1~2</a:t>
            </a:r>
            <a:r>
              <a:rPr lang="ko-KR" altLang="en-US" sz="1300" b="1" dirty="0"/>
              <a:t>월 자동차부품 수출액은 </a:t>
            </a:r>
            <a:r>
              <a:rPr lang="ko-KR" altLang="en-US" sz="1300" b="1" dirty="0" err="1"/>
              <a:t>예측값과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실제값의</a:t>
            </a:r>
            <a:r>
              <a:rPr lang="ko-KR" altLang="en-US" sz="1300" b="1" dirty="0"/>
              <a:t> 차이가 </a:t>
            </a:r>
            <a:r>
              <a:rPr lang="en-US" altLang="ko-KR" sz="1300" b="1" dirty="0"/>
              <a:t>RMSE </a:t>
            </a:r>
            <a:r>
              <a:rPr lang="ko-KR" altLang="en-US" sz="1300" b="1" dirty="0"/>
              <a:t>값인 </a:t>
            </a:r>
            <a:r>
              <a:rPr lang="en-US" altLang="ko-KR" sz="1300" b="1" dirty="0"/>
              <a:t>160,421</a:t>
            </a:r>
            <a:r>
              <a:rPr lang="ko-KR" altLang="en-US" sz="1300" b="1" dirty="0"/>
              <a:t>와 유사하게 차이가 남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C00000"/>
                </a:solidFill>
              </a:rPr>
              <a:t>수출액을 거의 유사하게 예측함을 확인</a:t>
            </a:r>
            <a:r>
              <a:rPr lang="ko-KR" altLang="en-US" sz="1300" b="1" dirty="0"/>
              <a:t>할 수 있음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25901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8EC85E-DC0A-4FAB-A68F-9CE3E1DDA70E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활용데이터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자동차부품 데이터셋</a:t>
            </a:r>
            <a:r>
              <a:rPr lang="en-US" altLang="ko-KR" sz="1300" dirty="0">
                <a:latin typeface="+mn-ea"/>
              </a:rPr>
              <a:t>.csv (2015~2021)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독립변수 </a:t>
            </a:r>
            <a:r>
              <a:rPr lang="en-US" altLang="ko-KR" sz="1300" dirty="0">
                <a:latin typeface="+mn-ea"/>
              </a:rPr>
              <a:t>X : </a:t>
            </a:r>
            <a:r>
              <a:rPr lang="ko-KR" altLang="en-US" sz="1300" dirty="0">
                <a:latin typeface="+mn-ea"/>
              </a:rPr>
              <a:t>환율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소비자 물가지수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기준금리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연</a:t>
            </a:r>
            <a:r>
              <a:rPr lang="en-US" altLang="ko-KR" sz="1300" dirty="0">
                <a:latin typeface="+mn-ea"/>
              </a:rPr>
              <a:t>%), </a:t>
            </a:r>
            <a:r>
              <a:rPr lang="ko-KR" altLang="en-US" sz="1300" dirty="0">
                <a:latin typeface="+mn-ea"/>
              </a:rPr>
              <a:t>국제유가</a:t>
            </a:r>
            <a:r>
              <a:rPr lang="en-US" altLang="ko-KR" sz="1300" dirty="0">
                <a:latin typeface="+mn-ea"/>
              </a:rPr>
              <a:t>, SCFI, </a:t>
            </a:r>
            <a:r>
              <a:rPr lang="ko-KR" altLang="en-US" sz="1300" dirty="0">
                <a:latin typeface="+mn-ea"/>
              </a:rPr>
              <a:t>고용률</a:t>
            </a:r>
            <a:r>
              <a:rPr lang="en-US" altLang="ko-KR" sz="1300" dirty="0">
                <a:latin typeface="+mn-ea"/>
              </a:rPr>
              <a:t>(%), </a:t>
            </a:r>
            <a:r>
              <a:rPr lang="ko-KR" altLang="en-US" sz="1300" dirty="0">
                <a:latin typeface="+mn-ea"/>
              </a:rPr>
              <a:t>가동률지수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 err="1">
                <a:latin typeface="+mn-ea"/>
              </a:rPr>
              <a:t>원지수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 데이터 및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4C5C68C-FC1A-407F-AF54-CEFE27BB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3556913"/>
            <a:ext cx="3443877" cy="2871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EEC6B9-23C2-4790-A115-309B3AA48095}"/>
              </a:ext>
            </a:extLst>
          </p:cNvPr>
          <p:cNvSpPr/>
          <p:nvPr/>
        </p:nvSpPr>
        <p:spPr>
          <a:xfrm>
            <a:off x="2191540" y="4371093"/>
            <a:ext cx="2196382" cy="1654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58E61E-685B-4E71-8711-59CD13CE7E6D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4413322" y="4195821"/>
            <a:ext cx="591847" cy="796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E5C662-78AB-4CEE-8976-FB87FB0F5381}"/>
              </a:ext>
            </a:extLst>
          </p:cNvPr>
          <p:cNvSpPr/>
          <p:nvPr/>
        </p:nvSpPr>
        <p:spPr>
          <a:xfrm>
            <a:off x="4101382" y="3599673"/>
            <a:ext cx="1807573" cy="59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Null</a:t>
            </a:r>
            <a:r>
              <a:rPr lang="ko-KR" altLang="en-US" sz="1100" dirty="0">
                <a:solidFill>
                  <a:schemeClr val="tx1"/>
                </a:solidFill>
              </a:rPr>
              <a:t>값 없음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Type</a:t>
            </a:r>
            <a:r>
              <a:rPr lang="ko-KR" altLang="en-US" sz="1100" dirty="0">
                <a:solidFill>
                  <a:schemeClr val="tx1"/>
                </a:solidFill>
              </a:rPr>
              <a:t>도 </a:t>
            </a:r>
            <a:r>
              <a:rPr lang="en-US" altLang="ko-KR" sz="1100" dirty="0">
                <a:solidFill>
                  <a:schemeClr val="tx1"/>
                </a:solidFill>
              </a:rPr>
              <a:t>int, float </a:t>
            </a:r>
            <a:r>
              <a:rPr lang="ko-KR" altLang="en-US" sz="1100" dirty="0">
                <a:solidFill>
                  <a:schemeClr val="tx1"/>
                </a:solidFill>
              </a:rPr>
              <a:t>형태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→ 추가 인코딩 필요 없음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7000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9883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학습용 데이터셋과 테스트용 데이터셋 분리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train_test_split</a:t>
            </a:r>
            <a:r>
              <a:rPr lang="en-US" altLang="ko-KR" sz="13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0BD936-6A01-45A0-9328-B2935BFEB07F}"/>
              </a:ext>
            </a:extLst>
          </p:cNvPr>
          <p:cNvSpPr txBox="1"/>
          <p:nvPr/>
        </p:nvSpPr>
        <p:spPr>
          <a:xfrm>
            <a:off x="6286198" y="3019541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선형회귀모델 가정확인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2FE77E-BA24-41A2-BC79-3FFF356D64AD}"/>
              </a:ext>
            </a:extLst>
          </p:cNvPr>
          <p:cNvSpPr txBox="1"/>
          <p:nvPr/>
        </p:nvSpPr>
        <p:spPr>
          <a:xfrm>
            <a:off x="6330816" y="6025595"/>
            <a:ext cx="54420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등분산성 모두 만족함을 확인할 수 있음 →</a:t>
            </a:r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OLS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사용가능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959FB-8B66-4B08-AC35-B63DB6F74235}"/>
              </a:ext>
            </a:extLst>
          </p:cNvPr>
          <p:cNvSpPr txBox="1"/>
          <p:nvPr/>
        </p:nvSpPr>
        <p:spPr>
          <a:xfrm>
            <a:off x="6542027" y="5636901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정규성 검정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198056-91F6-4ABC-BC3B-0DA60EE133A4}"/>
              </a:ext>
            </a:extLst>
          </p:cNvPr>
          <p:cNvSpPr txBox="1"/>
          <p:nvPr/>
        </p:nvSpPr>
        <p:spPr>
          <a:xfrm>
            <a:off x="9252615" y="5636901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등분산성 검정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8F49AAD-A371-4F57-A5B3-E7F7DF43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91" y="3550529"/>
            <a:ext cx="2098958" cy="1987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DD758D-5616-43A2-BA6A-3995C5F3C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333" y="3547388"/>
            <a:ext cx="3008943" cy="20076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ABBA41-3C97-4524-9156-E826CA189CF9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8EC85E-DC0A-4FAB-A68F-9CE3E1DDA70E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A492F36-48C4-4DAB-B08B-530936EF1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08"/>
          <a:stretch/>
        </p:blipFill>
        <p:spPr>
          <a:xfrm>
            <a:off x="6788747" y="2351758"/>
            <a:ext cx="3480406" cy="32179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E76F2E-6F8E-4907-9CCD-AC5947717F6C}"/>
              </a:ext>
            </a:extLst>
          </p:cNvPr>
          <p:cNvSpPr txBox="1"/>
          <p:nvPr/>
        </p:nvSpPr>
        <p:spPr>
          <a:xfrm>
            <a:off x="529685" y="1922638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 OLS Regression </a:t>
            </a:r>
            <a:r>
              <a:rPr lang="ko-KR" altLang="en-US" sz="1400" b="1" dirty="0"/>
              <a:t>결과 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5542D-FCEE-45EE-9BE7-F66517C40FF7}"/>
              </a:ext>
            </a:extLst>
          </p:cNvPr>
          <p:cNvSpPr txBox="1"/>
          <p:nvPr/>
        </p:nvSpPr>
        <p:spPr>
          <a:xfrm>
            <a:off x="6283955" y="1922638"/>
            <a:ext cx="4489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(3) </a:t>
            </a:r>
            <a:r>
              <a:rPr lang="ko-KR" altLang="en-US" sz="1400" b="1" dirty="0"/>
              <a:t>유의성 검정 후 피처변수 제거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모델 선언 및 학습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7C5CDB-B008-42EF-B681-44B290A6F888}"/>
              </a:ext>
            </a:extLst>
          </p:cNvPr>
          <p:cNvSpPr txBox="1"/>
          <p:nvPr/>
        </p:nvSpPr>
        <p:spPr>
          <a:xfrm>
            <a:off x="576381" y="5877151"/>
            <a:ext cx="485881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유의수준 </a:t>
            </a:r>
            <a:r>
              <a:rPr lang="en-US" altLang="ko-KR" sz="1300" dirty="0">
                <a:solidFill>
                  <a:schemeClr val="tx1"/>
                </a:solidFill>
              </a:rPr>
              <a:t>0.05</a:t>
            </a:r>
            <a:r>
              <a:rPr lang="ko-KR" altLang="en-US" sz="1300" dirty="0">
                <a:solidFill>
                  <a:schemeClr val="tx1"/>
                </a:solidFill>
              </a:rPr>
              <a:t>를 넘는 </a:t>
            </a:r>
            <a:r>
              <a:rPr lang="en-US" altLang="ko-KR" sz="1300" dirty="0">
                <a:solidFill>
                  <a:schemeClr val="tx1"/>
                </a:solidFill>
              </a:rPr>
              <a:t>p-value</a:t>
            </a:r>
            <a:r>
              <a:rPr lang="ko-KR" altLang="en-US" sz="1300" dirty="0">
                <a:solidFill>
                  <a:schemeClr val="tx1"/>
                </a:solidFill>
              </a:rPr>
              <a:t>를 가진 피처변수 제거 필요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C00000"/>
                </a:solidFill>
              </a:rPr>
              <a:t>제거할 피처</a:t>
            </a:r>
            <a:r>
              <a:rPr lang="en-US" altLang="ko-KR" sz="1300" dirty="0">
                <a:solidFill>
                  <a:srgbClr val="C00000"/>
                </a:solidFill>
              </a:rPr>
              <a:t>: </a:t>
            </a:r>
            <a:r>
              <a:rPr lang="ko-KR" altLang="en-US" sz="1300" dirty="0">
                <a:solidFill>
                  <a:srgbClr val="C00000"/>
                </a:solidFill>
              </a:rPr>
              <a:t>국제유가</a:t>
            </a:r>
            <a:r>
              <a:rPr lang="en-US" altLang="ko-KR" sz="1300" dirty="0">
                <a:solidFill>
                  <a:srgbClr val="C00000"/>
                </a:solidFill>
              </a:rPr>
              <a:t>, SCFI, </a:t>
            </a:r>
            <a:r>
              <a:rPr lang="ko-KR" altLang="en-US" sz="1300" dirty="0">
                <a:solidFill>
                  <a:srgbClr val="C00000"/>
                </a:solidFill>
              </a:rPr>
              <a:t>고용률</a:t>
            </a:r>
            <a:r>
              <a:rPr lang="en-US" altLang="ko-KR" sz="1300" dirty="0">
                <a:solidFill>
                  <a:srgbClr val="C00000"/>
                </a:solidFill>
              </a:rPr>
              <a:t>(%)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3B81AC-3FFA-4D2A-8CC2-016B342F1AD1}"/>
              </a:ext>
            </a:extLst>
          </p:cNvPr>
          <p:cNvSpPr/>
          <p:nvPr/>
        </p:nvSpPr>
        <p:spPr>
          <a:xfrm>
            <a:off x="9003446" y="4333783"/>
            <a:ext cx="276225" cy="1230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48FF80-D076-489C-A3BB-F43D4EA5F7F4}"/>
              </a:ext>
            </a:extLst>
          </p:cNvPr>
          <p:cNvSpPr/>
          <p:nvPr/>
        </p:nvSpPr>
        <p:spPr>
          <a:xfrm>
            <a:off x="9688029" y="3575679"/>
            <a:ext cx="2044233" cy="55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개의 피처 제거 후 나머지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변수에 대해 유의함을 확인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C6628-9FA2-43E4-84B7-F905153E189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279671" y="3942195"/>
            <a:ext cx="395191" cy="10069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C36E7-BD24-45FF-B1CE-301AB4020621}"/>
              </a:ext>
            </a:extLst>
          </p:cNvPr>
          <p:cNvSpPr/>
          <p:nvPr/>
        </p:nvSpPr>
        <p:spPr>
          <a:xfrm>
            <a:off x="7681995" y="4333783"/>
            <a:ext cx="542925" cy="123068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812C5A-3156-44B5-9790-99301E755F56}"/>
              </a:ext>
            </a:extLst>
          </p:cNvPr>
          <p:cNvSpPr/>
          <p:nvPr/>
        </p:nvSpPr>
        <p:spPr>
          <a:xfrm>
            <a:off x="5667580" y="3896528"/>
            <a:ext cx="1596384" cy="41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회귀계수 확인가능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29E230-190D-4D95-B433-0A5759ADC3B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77131" y="4120714"/>
            <a:ext cx="404864" cy="82841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A5611-7101-4711-9047-C8BA9FAED4E1}"/>
              </a:ext>
            </a:extLst>
          </p:cNvPr>
          <p:cNvSpPr/>
          <p:nvPr/>
        </p:nvSpPr>
        <p:spPr>
          <a:xfrm>
            <a:off x="6591300" y="6048375"/>
            <a:ext cx="5024319" cy="596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F08103-7E4C-474F-A8EA-5C920745C200}"/>
              </a:ext>
            </a:extLst>
          </p:cNvPr>
          <p:cNvSpPr txBox="1"/>
          <p:nvPr/>
        </p:nvSpPr>
        <p:spPr>
          <a:xfrm>
            <a:off x="6330816" y="5691016"/>
            <a:ext cx="5401446" cy="955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b="1" dirty="0" err="1">
                <a:solidFill>
                  <a:srgbClr val="C00000"/>
                </a:solidFill>
                <a:latin typeface="+mn-ea"/>
              </a:rPr>
              <a:t>회귀식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도출</a:t>
            </a:r>
            <a:endParaRPr lang="en-US" altLang="ko-KR" sz="13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300" dirty="0"/>
              <a:t>수입액</a:t>
            </a:r>
            <a:r>
              <a:rPr lang="en-US" altLang="ko-KR" sz="1300" dirty="0"/>
              <a:t> =  -256.5119 * </a:t>
            </a:r>
            <a:r>
              <a:rPr lang="ko-KR" altLang="en-US" sz="1300" dirty="0"/>
              <a:t>환율 </a:t>
            </a:r>
            <a:r>
              <a:rPr lang="en-US" altLang="ko-KR" sz="1300" dirty="0"/>
              <a:t>+ 5143.3360 * </a:t>
            </a:r>
            <a:r>
              <a:rPr lang="ko-KR" altLang="en-US" sz="1300" dirty="0"/>
              <a:t>소비자 물가지수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 </a:t>
            </a:r>
            <a:r>
              <a:rPr lang="en-US" altLang="ko-KR" sz="1300" dirty="0"/>
              <a:t>- 6.193e+04 * </a:t>
            </a:r>
            <a:r>
              <a:rPr lang="ko-KR" altLang="en-US" sz="1300" dirty="0"/>
              <a:t>기준금리</a:t>
            </a:r>
            <a:r>
              <a:rPr lang="en-US" altLang="ko-KR" sz="1300" dirty="0"/>
              <a:t>(</a:t>
            </a:r>
            <a:r>
              <a:rPr lang="ko-KR" altLang="en-US" sz="1300" dirty="0"/>
              <a:t>연</a:t>
            </a:r>
            <a:r>
              <a:rPr lang="en-US" altLang="ko-KR" sz="1300" dirty="0"/>
              <a:t>%) + 2985.0324 * </a:t>
            </a:r>
            <a:r>
              <a:rPr lang="ko-KR" altLang="en-US" sz="1300" dirty="0"/>
              <a:t>가동률지수</a:t>
            </a:r>
            <a:r>
              <a:rPr lang="en-US" altLang="ko-KR" sz="1300" dirty="0"/>
              <a:t>(</a:t>
            </a:r>
            <a:r>
              <a:rPr lang="ko-KR" altLang="en-US" sz="1300" dirty="0" err="1"/>
              <a:t>원지수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03728-8284-4E99-8D3C-B96AE8F1DD6F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6966590-58FE-4075-A7B9-197417074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39"/>
          <a:stretch/>
        </p:blipFill>
        <p:spPr>
          <a:xfrm>
            <a:off x="634631" y="2332275"/>
            <a:ext cx="3173108" cy="3484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BFCE35-405C-4B90-A4F4-74CEA26478A1}"/>
              </a:ext>
            </a:extLst>
          </p:cNvPr>
          <p:cNvSpPr/>
          <p:nvPr/>
        </p:nvSpPr>
        <p:spPr>
          <a:xfrm>
            <a:off x="2646413" y="4180681"/>
            <a:ext cx="276225" cy="1636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F8BCD-E5BF-4064-A3B8-FD0FB5AC3E1B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1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8EC85E-DC0A-4FAB-A68F-9CE3E1DDA70E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모델 </a:t>
            </a:r>
            <a:r>
              <a:rPr lang="ko-KR" altLang="en-US" sz="1300" dirty="0" err="1">
                <a:latin typeface="+mn-ea"/>
              </a:rPr>
              <a:t>출력값이</a:t>
            </a:r>
            <a:r>
              <a:rPr lang="ko-KR" altLang="en-US" sz="1300" dirty="0">
                <a:latin typeface="+mn-ea"/>
              </a:rPr>
              <a:t> 거의 비슷함을 예측할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9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5095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7978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 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33CD5-818E-4EB7-9306-85A3F71BA2D5}"/>
              </a:ext>
            </a:extLst>
          </p:cNvPr>
          <p:cNvSpPr txBox="1"/>
          <p:nvPr/>
        </p:nvSpPr>
        <p:spPr>
          <a:xfrm>
            <a:off x="6286198" y="4218965"/>
            <a:ext cx="5505752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테스트용 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데이터셋 성능평가 결과</a:t>
            </a:r>
            <a:r>
              <a:rPr lang="en-US" altLang="ko-KR" sz="1300" dirty="0"/>
              <a:t>, </a:t>
            </a:r>
            <a:r>
              <a:rPr lang="ko-KR" altLang="en-US" sz="1300" dirty="0"/>
              <a:t>결정계수가 </a:t>
            </a:r>
            <a:r>
              <a:rPr lang="en-US" altLang="ko-KR" sz="1300" dirty="0"/>
              <a:t>74.1%</a:t>
            </a:r>
            <a:r>
              <a:rPr lang="ko-KR" altLang="en-US" sz="1300" dirty="0"/>
              <a:t>의 정확도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수출보다는 예측력이 조금 떨어지지만</a:t>
            </a:r>
            <a:r>
              <a:rPr lang="en-US" altLang="ko-KR" sz="1300" dirty="0"/>
              <a:t>, </a:t>
            </a:r>
            <a:r>
              <a:rPr lang="ko-KR" altLang="en-US" sz="1300" dirty="0"/>
              <a:t>어느 정도 정확도는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각각 </a:t>
            </a:r>
            <a:r>
              <a:rPr lang="en-US" altLang="ko-KR" sz="1300" dirty="0">
                <a:solidFill>
                  <a:srgbClr val="C00000"/>
                </a:solidFill>
              </a:rPr>
              <a:t>RMSE</a:t>
            </a:r>
            <a:r>
              <a:rPr lang="ko-KR" altLang="en-US" sz="1300" dirty="0">
                <a:solidFill>
                  <a:srgbClr val="C00000"/>
                </a:solidFill>
              </a:rPr>
              <a:t>가 </a:t>
            </a:r>
            <a:r>
              <a:rPr lang="en-US" altLang="ko-KR" sz="1300" dirty="0">
                <a:solidFill>
                  <a:srgbClr val="C00000"/>
                </a:solidFill>
              </a:rPr>
              <a:t>22,085</a:t>
            </a:r>
            <a:r>
              <a:rPr lang="ko-KR" altLang="en-US" sz="1300" dirty="0"/>
              <a:t>이므로</a:t>
            </a:r>
            <a:r>
              <a:rPr lang="en-US" altLang="ko-KR" sz="1300" dirty="0"/>
              <a:t>, </a:t>
            </a:r>
            <a:r>
              <a:rPr lang="ko-KR" altLang="en-US" sz="1300" dirty="0" err="1">
                <a:solidFill>
                  <a:srgbClr val="C00000"/>
                </a:solidFill>
              </a:rPr>
              <a:t>예측값과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dirty="0" err="1">
                <a:solidFill>
                  <a:srgbClr val="C00000"/>
                </a:solidFill>
              </a:rPr>
              <a:t>실제값의</a:t>
            </a:r>
            <a:r>
              <a:rPr lang="ko-KR" altLang="en-US" sz="1300" dirty="0">
                <a:solidFill>
                  <a:srgbClr val="C00000"/>
                </a:solidFill>
              </a:rPr>
              <a:t> 차이가 이 수치만큼 </a:t>
            </a:r>
            <a:r>
              <a:rPr lang="ko-KR" altLang="en-US" sz="1300" dirty="0" err="1">
                <a:solidFill>
                  <a:srgbClr val="C00000"/>
                </a:solidFill>
              </a:rPr>
              <a:t>차이날</a:t>
            </a:r>
            <a:r>
              <a:rPr lang="ko-KR" altLang="en-US" sz="1300" dirty="0">
                <a:solidFill>
                  <a:srgbClr val="C00000"/>
                </a:solidFill>
              </a:rPr>
              <a:t> 수 있음</a:t>
            </a:r>
            <a:r>
              <a:rPr lang="ko-KR" altLang="en-US" sz="1300" dirty="0"/>
              <a:t>을 예상할 수 있음</a:t>
            </a:r>
            <a:endParaRPr lang="en-US" altLang="ko-KR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C9C30-81ED-4E86-A444-0C63D6987486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D0D34A-1446-44BD-BBE7-06F13635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2" y="2924042"/>
            <a:ext cx="3579829" cy="33624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1401B6-8BD4-40E1-89E6-7797BA261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9"/>
          <a:stretch/>
        </p:blipFill>
        <p:spPr>
          <a:xfrm>
            <a:off x="6662783" y="2914750"/>
            <a:ext cx="2116893" cy="11757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83B3A0-20D9-4485-AC40-9C6FF70D0FDD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68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8EC85E-DC0A-4FAB-A68F-9CE3E1DDA70E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3EC33-5150-47A4-ADAD-5C854D382EC7}"/>
              </a:ext>
            </a:extLst>
          </p:cNvPr>
          <p:cNvSpPr txBox="1"/>
          <p:nvPr/>
        </p:nvSpPr>
        <p:spPr>
          <a:xfrm>
            <a:off x="969445" y="1989313"/>
            <a:ext cx="279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예측치와 실제 데이터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53B832-F305-4584-9C49-FFAA1428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9" y="2909079"/>
            <a:ext cx="6321669" cy="8657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C46AAF-CD83-4AA6-A28C-9EAD6378EAAC}"/>
              </a:ext>
            </a:extLst>
          </p:cNvPr>
          <p:cNvSpPr txBox="1"/>
          <p:nvPr/>
        </p:nvSpPr>
        <p:spPr>
          <a:xfrm>
            <a:off x="631579" y="4400144"/>
            <a:ext cx="5300546" cy="653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수입액</a:t>
            </a:r>
            <a:r>
              <a:rPr lang="en-US" altLang="ko-KR" sz="1300" dirty="0"/>
              <a:t> =  -256.5119 * </a:t>
            </a:r>
            <a:r>
              <a:rPr lang="ko-KR" altLang="en-US" sz="1300" dirty="0"/>
              <a:t>환율 </a:t>
            </a:r>
            <a:r>
              <a:rPr lang="en-US" altLang="ko-KR" sz="1300" dirty="0"/>
              <a:t>+ 5143.3360 * </a:t>
            </a:r>
            <a:r>
              <a:rPr lang="ko-KR" altLang="en-US" sz="1300" dirty="0"/>
              <a:t>소비자 물가지수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</a:t>
            </a:r>
            <a:r>
              <a:rPr lang="ko-KR" altLang="en-US" sz="1300" dirty="0"/>
              <a:t> </a:t>
            </a:r>
            <a:r>
              <a:rPr lang="en-US" altLang="ko-KR" sz="1300" dirty="0"/>
              <a:t>- 6.193e+04 * </a:t>
            </a:r>
            <a:r>
              <a:rPr lang="ko-KR" altLang="en-US" sz="1300" dirty="0"/>
              <a:t>기준금리</a:t>
            </a:r>
            <a:r>
              <a:rPr lang="en-US" altLang="ko-KR" sz="1300" dirty="0"/>
              <a:t>(</a:t>
            </a:r>
            <a:r>
              <a:rPr lang="ko-KR" altLang="en-US" sz="1300" dirty="0"/>
              <a:t>연</a:t>
            </a:r>
            <a:r>
              <a:rPr lang="en-US" altLang="ko-KR" sz="1300" dirty="0"/>
              <a:t>%) + 2985.0324 * </a:t>
            </a:r>
            <a:r>
              <a:rPr lang="ko-KR" altLang="en-US" sz="1300" dirty="0"/>
              <a:t>가동률지수</a:t>
            </a:r>
            <a:r>
              <a:rPr lang="en-US" altLang="ko-KR" sz="1300" dirty="0"/>
              <a:t>(</a:t>
            </a:r>
            <a:r>
              <a:rPr lang="ko-KR" altLang="en-US" sz="1300" dirty="0" err="1"/>
              <a:t>원지수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DAEC-79D7-48A4-BA4D-8CD3136288FD}"/>
              </a:ext>
            </a:extLst>
          </p:cNvPr>
          <p:cNvSpPr txBox="1"/>
          <p:nvPr/>
        </p:nvSpPr>
        <p:spPr>
          <a:xfrm>
            <a:off x="576380" y="2454390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회귀분석에 사용되지 않은 </a:t>
            </a: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2</a:t>
            </a:r>
            <a:r>
              <a:rPr lang="ko-KR" altLang="en-US" sz="1300" dirty="0">
                <a:latin typeface="+mn-ea"/>
              </a:rPr>
              <a:t>월 데이터셋을 활용하여 </a:t>
            </a: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비교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10702-A56C-4618-A865-A2CD47F2B14F}"/>
              </a:ext>
            </a:extLst>
          </p:cNvPr>
          <p:cNvSpPr txBox="1"/>
          <p:nvPr/>
        </p:nvSpPr>
        <p:spPr>
          <a:xfrm>
            <a:off x="576379" y="3945881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위에서 산출한 회귀식에 해당 독립변수의 값들을 넣어 값을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B8DC-661F-4E20-B55C-8B05B2AE5E4E}"/>
              </a:ext>
            </a:extLst>
          </p:cNvPr>
          <p:cNvSpPr txBox="1"/>
          <p:nvPr/>
        </p:nvSpPr>
        <p:spPr>
          <a:xfrm>
            <a:off x="590549" y="5198353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예측 결과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399893E-4791-4CFD-86F0-36937CB4E5C6}"/>
              </a:ext>
            </a:extLst>
          </p:cNvPr>
          <p:cNvSpPr/>
          <p:nvPr/>
        </p:nvSpPr>
        <p:spPr>
          <a:xfrm>
            <a:off x="6002203" y="5600500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BE516-6E10-4B1F-8C10-4979408E2D3D}"/>
              </a:ext>
            </a:extLst>
          </p:cNvPr>
          <p:cNvSpPr txBox="1"/>
          <p:nvPr/>
        </p:nvSpPr>
        <p:spPr>
          <a:xfrm>
            <a:off x="6971258" y="5375228"/>
            <a:ext cx="4589163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/>
              <a:t>2022</a:t>
            </a:r>
            <a:r>
              <a:rPr lang="ko-KR" altLang="en-US" sz="1300" b="1" dirty="0"/>
              <a:t>년 </a:t>
            </a:r>
            <a:r>
              <a:rPr lang="en-US" altLang="ko-KR" sz="1300" b="1" dirty="0"/>
              <a:t>1~2</a:t>
            </a:r>
            <a:r>
              <a:rPr lang="ko-KR" altLang="en-US" sz="1300" b="1" dirty="0"/>
              <a:t>월 자동차부품 수입액은 </a:t>
            </a:r>
            <a:r>
              <a:rPr lang="ko-KR" altLang="en-US" sz="1300" b="1" dirty="0" err="1"/>
              <a:t>예측값과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실제값의</a:t>
            </a:r>
            <a:r>
              <a:rPr lang="ko-KR" altLang="en-US" sz="1300" b="1" dirty="0"/>
              <a:t> 차이가 </a:t>
            </a:r>
            <a:r>
              <a:rPr lang="en-US" altLang="ko-KR" sz="1300" b="1" dirty="0"/>
              <a:t>RMSE </a:t>
            </a:r>
            <a:r>
              <a:rPr lang="ko-KR" altLang="en-US" sz="1300" b="1" dirty="0"/>
              <a:t>값인 </a:t>
            </a:r>
            <a:r>
              <a:rPr lang="en-US" altLang="ko-KR" sz="1300" b="1" dirty="0"/>
              <a:t>22,085</a:t>
            </a:r>
            <a:r>
              <a:rPr lang="ko-KR" altLang="en-US" sz="1300" b="1" dirty="0"/>
              <a:t>보다는 더 큰 차이가 남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/>
              <a:t>수출보다는 예측력이 조금 떨어짐을 확인할 수 있음</a:t>
            </a:r>
            <a:endParaRPr lang="en-US" altLang="ko-KR" sz="1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632D2-ED39-4B45-86FF-CE40EBC4A30D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1C1C380-6AA9-4A07-A390-9F2A9A0F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9" y="5660913"/>
            <a:ext cx="2340221" cy="462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9944F6-DFC8-4345-87E9-FA240CB3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035" y="5657400"/>
            <a:ext cx="2425414" cy="4660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2339B1-E4CD-4F69-87B4-C286C220A2FF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5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14DB89EB-C1CF-427D-821C-B19C2F18A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31"/>
          <a:stretch/>
        </p:blipFill>
        <p:spPr>
          <a:xfrm>
            <a:off x="6826820" y="3037301"/>
            <a:ext cx="3809152" cy="35431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173757-EE3A-4FB9-B6E2-FFD4C497125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독립변수 </a:t>
            </a:r>
            <a:r>
              <a:rPr lang="en-US" altLang="ko-KR" sz="1300" dirty="0">
                <a:latin typeface="+mn-ea"/>
              </a:rPr>
              <a:t>X : </a:t>
            </a:r>
            <a:r>
              <a:rPr lang="ko-KR" altLang="en-US" sz="1300" dirty="0">
                <a:latin typeface="+mn-ea"/>
              </a:rPr>
              <a:t>환율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소비자 물가지수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기준금리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연</a:t>
            </a:r>
            <a:r>
              <a:rPr lang="en-US" altLang="ko-KR" sz="1300" dirty="0">
                <a:latin typeface="+mn-ea"/>
              </a:rPr>
              <a:t>%), </a:t>
            </a:r>
            <a:r>
              <a:rPr lang="ko-KR" altLang="en-US" sz="1300" dirty="0">
                <a:latin typeface="+mn-ea"/>
              </a:rPr>
              <a:t>국제유가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항공운임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고용률</a:t>
            </a:r>
            <a:r>
              <a:rPr lang="en-US" altLang="ko-KR" sz="1300" dirty="0">
                <a:latin typeface="+mn-ea"/>
              </a:rPr>
              <a:t>(%), </a:t>
            </a:r>
            <a:r>
              <a:rPr lang="ko-KR" altLang="en-US" sz="1300" dirty="0">
                <a:latin typeface="+mn-ea"/>
              </a:rPr>
              <a:t>가동률지수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 err="1">
                <a:latin typeface="+mn-ea"/>
              </a:rPr>
              <a:t>원지수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969445" y="1979976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2FE77E-BA24-41A2-BC79-3FFF356D64AD}"/>
              </a:ext>
            </a:extLst>
          </p:cNvPr>
          <p:cNvSpPr txBox="1"/>
          <p:nvPr/>
        </p:nvSpPr>
        <p:spPr>
          <a:xfrm>
            <a:off x="620999" y="6260848"/>
            <a:ext cx="54420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등분산성 모두 만족함을 확인할 수 있음 →</a:t>
            </a:r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OLS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사용가능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959FB-8B66-4B08-AC35-B63DB6F74235}"/>
              </a:ext>
            </a:extLst>
          </p:cNvPr>
          <p:cNvSpPr txBox="1"/>
          <p:nvPr/>
        </p:nvSpPr>
        <p:spPr>
          <a:xfrm>
            <a:off x="832210" y="5872154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확률 오차의 정규성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198056-91F6-4ABC-BC3B-0DA60EE133A4}"/>
              </a:ext>
            </a:extLst>
          </p:cNvPr>
          <p:cNvSpPr txBox="1"/>
          <p:nvPr/>
        </p:nvSpPr>
        <p:spPr>
          <a:xfrm>
            <a:off x="3542797" y="5872154"/>
            <a:ext cx="1934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확률 오차의 등분산성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601A6-3830-4BD0-837E-239172CAA143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2C0-46E7-48B3-BD3D-00A9E3404AF3}"/>
              </a:ext>
            </a:extLst>
          </p:cNvPr>
          <p:cNvSpPr txBox="1"/>
          <p:nvPr/>
        </p:nvSpPr>
        <p:spPr>
          <a:xfrm>
            <a:off x="576381" y="3254794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선형회귀모델 가정확인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3B426-99F6-440D-9755-03962D309834}"/>
              </a:ext>
            </a:extLst>
          </p:cNvPr>
          <p:cNvSpPr txBox="1"/>
          <p:nvPr/>
        </p:nvSpPr>
        <p:spPr>
          <a:xfrm>
            <a:off x="6330816" y="2560280"/>
            <a:ext cx="4489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(3) </a:t>
            </a:r>
            <a:r>
              <a:rPr lang="ko-KR" altLang="en-US" sz="1400" b="1" dirty="0"/>
              <a:t>유의성 검정 후 피처변수 제거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모델 선언 및 학습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F82BA9-F06A-492E-A661-6C3BE2215CD0}"/>
              </a:ext>
            </a:extLst>
          </p:cNvPr>
          <p:cNvSpPr/>
          <p:nvPr/>
        </p:nvSpPr>
        <p:spPr>
          <a:xfrm>
            <a:off x="9258524" y="5263848"/>
            <a:ext cx="276225" cy="1230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D86060-7B18-4FCF-B348-6E4D0AC78228}"/>
              </a:ext>
            </a:extLst>
          </p:cNvPr>
          <p:cNvSpPr/>
          <p:nvPr/>
        </p:nvSpPr>
        <p:spPr>
          <a:xfrm>
            <a:off x="9791048" y="4536454"/>
            <a:ext cx="2044233" cy="55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개의 피처 제거 후 나머지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변수에 대해 유의함을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AF95FE6-1420-429F-A663-BE97ABAAD751}"/>
              </a:ext>
            </a:extLst>
          </p:cNvPr>
          <p:cNvCxnSpPr>
            <a:cxnSpLocks/>
          </p:cNvCxnSpPr>
          <p:nvPr/>
        </p:nvCxnSpPr>
        <p:spPr>
          <a:xfrm flipV="1">
            <a:off x="9550056" y="4902970"/>
            <a:ext cx="227825" cy="9945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98652-9A3A-42E4-9192-562681151E0B}"/>
              </a:ext>
            </a:extLst>
          </p:cNvPr>
          <p:cNvSpPr/>
          <p:nvPr/>
        </p:nvSpPr>
        <p:spPr>
          <a:xfrm>
            <a:off x="7815731" y="5282209"/>
            <a:ext cx="542925" cy="123068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8ABD53E-D606-4087-8946-A282B7DA49B9}"/>
              </a:ext>
            </a:extLst>
          </p:cNvPr>
          <p:cNvCxnSpPr>
            <a:cxnSpLocks/>
            <a:stCxn id="29" idx="2"/>
            <a:endCxn id="28" idx="1"/>
          </p:cNvCxnSpPr>
          <p:nvPr/>
        </p:nvCxnSpPr>
        <p:spPr>
          <a:xfrm>
            <a:off x="7110610" y="5182082"/>
            <a:ext cx="705121" cy="7154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AED0107-2F83-4B44-A4C9-C283F98DC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2" y="3455560"/>
            <a:ext cx="2559318" cy="255931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149B4B9-BAB4-4168-982C-38183BB3D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86" y="3462854"/>
            <a:ext cx="3661238" cy="24408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B5D107C-A4DD-4BA6-8585-3D58CCECEC77}"/>
              </a:ext>
            </a:extLst>
          </p:cNvPr>
          <p:cNvSpPr txBox="1"/>
          <p:nvPr/>
        </p:nvSpPr>
        <p:spPr>
          <a:xfrm>
            <a:off x="6330816" y="2026110"/>
            <a:ext cx="4688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</a:t>
            </a:r>
            <a:r>
              <a:rPr lang="ko-KR" altLang="en-US" sz="1400" b="1" dirty="0"/>
              <a:t> 학습용 데이터셋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테스트용 데이터셋 분리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E43AB8-AF8B-4074-9C67-9969BAB5FFFE}"/>
              </a:ext>
            </a:extLst>
          </p:cNvPr>
          <p:cNvSpPr/>
          <p:nvPr/>
        </p:nvSpPr>
        <p:spPr>
          <a:xfrm>
            <a:off x="6312418" y="4770367"/>
            <a:ext cx="1596384" cy="41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회귀계수 확인가능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BACC98-89FB-4D8C-B6C5-24F3E2B45EAB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92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A35BF-A1F0-49F0-B26D-56BB2845F42A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모델 </a:t>
            </a:r>
            <a:r>
              <a:rPr lang="ko-KR" altLang="en-US" sz="1300" dirty="0" err="1">
                <a:latin typeface="+mn-ea"/>
              </a:rPr>
              <a:t>출력값이</a:t>
            </a:r>
            <a:r>
              <a:rPr lang="ko-KR" altLang="en-US" sz="1300" dirty="0">
                <a:latin typeface="+mn-ea"/>
              </a:rPr>
              <a:t> 거의 비슷함을 예측할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9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5095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7978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 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33CD5-818E-4EB7-9306-85A3F71BA2D5}"/>
              </a:ext>
            </a:extLst>
          </p:cNvPr>
          <p:cNvSpPr txBox="1"/>
          <p:nvPr/>
        </p:nvSpPr>
        <p:spPr>
          <a:xfrm>
            <a:off x="6286198" y="4145118"/>
            <a:ext cx="561052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테스트용 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데이터셋 성능평가 결과</a:t>
            </a:r>
            <a:r>
              <a:rPr lang="en-US" altLang="ko-KR" sz="1300" dirty="0"/>
              <a:t>, </a:t>
            </a:r>
            <a:r>
              <a:rPr lang="ko-KR" altLang="en-US" sz="1300" dirty="0"/>
              <a:t>결정계수가 </a:t>
            </a:r>
            <a:r>
              <a:rPr lang="en-US" altLang="ko-KR" sz="1300" dirty="0"/>
              <a:t>79.8%</a:t>
            </a:r>
            <a:r>
              <a:rPr lang="ko-KR" altLang="en-US" sz="1300" dirty="0"/>
              <a:t>의 정확도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각각 </a:t>
            </a:r>
            <a:r>
              <a:rPr lang="en-US" altLang="ko-KR" sz="1300" dirty="0">
                <a:solidFill>
                  <a:srgbClr val="C00000"/>
                </a:solidFill>
              </a:rPr>
              <a:t>RMSE</a:t>
            </a:r>
            <a:r>
              <a:rPr lang="ko-KR" altLang="en-US" sz="1300" dirty="0">
                <a:solidFill>
                  <a:srgbClr val="C00000"/>
                </a:solidFill>
              </a:rPr>
              <a:t>가 </a:t>
            </a:r>
            <a:r>
              <a:rPr lang="en-US" altLang="ko-KR" sz="1300" dirty="0">
                <a:solidFill>
                  <a:srgbClr val="C00000"/>
                </a:solidFill>
              </a:rPr>
              <a:t>953,129</a:t>
            </a:r>
            <a:r>
              <a:rPr lang="ko-KR" altLang="en-US" sz="1300" dirty="0"/>
              <a:t>이므로</a:t>
            </a:r>
            <a:r>
              <a:rPr lang="en-US" altLang="ko-KR" sz="1300" dirty="0"/>
              <a:t>, </a:t>
            </a:r>
            <a:r>
              <a:rPr lang="ko-KR" altLang="en-US" sz="1300" dirty="0" err="1">
                <a:solidFill>
                  <a:srgbClr val="C00000"/>
                </a:solidFill>
              </a:rPr>
              <a:t>예측값과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dirty="0" err="1">
                <a:solidFill>
                  <a:srgbClr val="C00000"/>
                </a:solidFill>
              </a:rPr>
              <a:t>실제값의</a:t>
            </a:r>
            <a:r>
              <a:rPr lang="ko-KR" altLang="en-US" sz="1300" dirty="0">
                <a:solidFill>
                  <a:srgbClr val="C00000"/>
                </a:solidFill>
              </a:rPr>
              <a:t> 차이가 이 수치만큼 </a:t>
            </a:r>
            <a:r>
              <a:rPr lang="ko-KR" altLang="en-US" sz="1300" dirty="0" err="1">
                <a:solidFill>
                  <a:srgbClr val="C00000"/>
                </a:solidFill>
              </a:rPr>
              <a:t>차이날</a:t>
            </a:r>
            <a:r>
              <a:rPr lang="ko-KR" altLang="en-US" sz="1300" dirty="0">
                <a:solidFill>
                  <a:srgbClr val="C00000"/>
                </a:solidFill>
              </a:rPr>
              <a:t> 수 있음</a:t>
            </a:r>
            <a:r>
              <a:rPr lang="ko-KR" altLang="en-US" sz="1300" dirty="0"/>
              <a:t>을 예상할 수 있음</a:t>
            </a:r>
            <a:endParaRPr lang="en-US" altLang="ko-KR" sz="13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9BA44-D25F-4185-998C-86D1E5D0943C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83513C-6E6E-4D99-BD9A-449DCA53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2943325"/>
            <a:ext cx="3634346" cy="3500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0CA721-7A5F-4AA1-90C9-90FF3B40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78" y="2892573"/>
            <a:ext cx="2135248" cy="10791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D9E227-2C50-4309-936C-95330FE23DC5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F6333C-9191-4FA8-99C1-A8082D32BD21}"/>
              </a:ext>
            </a:extLst>
          </p:cNvPr>
          <p:cNvSpPr/>
          <p:nvPr/>
        </p:nvSpPr>
        <p:spPr>
          <a:xfrm>
            <a:off x="0" y="0"/>
            <a:ext cx="12192000" cy="2641600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451864" y="1291718"/>
            <a:ext cx="3711272" cy="11038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CONTENTS</a:t>
            </a:r>
            <a:endParaRPr lang="ko-KR" altLang="en-US" sz="5000" b="1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027ED-F376-4D32-B3AB-A4A4D9AB7B2A}"/>
              </a:ext>
            </a:extLst>
          </p:cNvPr>
          <p:cNvSpPr txBox="1"/>
          <p:nvPr/>
        </p:nvSpPr>
        <p:spPr>
          <a:xfrm>
            <a:off x="1230157" y="5259905"/>
            <a:ext cx="2167581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다중회귀분석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ARIMA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시계열 분석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FAA646-B560-4011-A569-C51174978FD1}"/>
              </a:ext>
            </a:extLst>
          </p:cNvPr>
          <p:cNvSpPr txBox="1"/>
          <p:nvPr/>
        </p:nvSpPr>
        <p:spPr>
          <a:xfrm>
            <a:off x="451864" y="3016906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-윤고딕350" panose="02030504000101010101" pitchFamily="18" charset="-127"/>
              </a:rPr>
              <a:t>01</a:t>
            </a:r>
            <a:endParaRPr lang="ko-KR" alt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-윤고딕350" panose="02030504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E83A9B-4F07-4467-A193-6662097B902C}"/>
              </a:ext>
            </a:extLst>
          </p:cNvPr>
          <p:cNvCxnSpPr>
            <a:cxnSpLocks/>
          </p:cNvCxnSpPr>
          <p:nvPr/>
        </p:nvCxnSpPr>
        <p:spPr>
          <a:xfrm>
            <a:off x="1072245" y="3079366"/>
            <a:ext cx="0" cy="11615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D9DF3E-E903-43DE-BCDF-1CAE48800FCF}"/>
              </a:ext>
            </a:extLst>
          </p:cNvPr>
          <p:cNvSpPr txBox="1"/>
          <p:nvPr/>
        </p:nvSpPr>
        <p:spPr>
          <a:xfrm>
            <a:off x="1230157" y="3499127"/>
            <a:ext cx="3138569" cy="7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기획배경 및 목표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주제에 대한 설명 및 품목 선정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200F49-139F-4439-BC54-7FC3069A4D97}"/>
              </a:ext>
            </a:extLst>
          </p:cNvPr>
          <p:cNvSpPr txBox="1"/>
          <p:nvPr/>
        </p:nvSpPr>
        <p:spPr>
          <a:xfrm>
            <a:off x="5112295" y="3059668"/>
            <a:ext cx="6558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004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6BDF91-8AE2-4872-9095-9EB739E95B06}"/>
              </a:ext>
            </a:extLst>
          </p:cNvPr>
          <p:cNvSpPr txBox="1"/>
          <p:nvPr/>
        </p:nvSpPr>
        <p:spPr>
          <a:xfrm>
            <a:off x="451864" y="479191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-윤고딕350" panose="02030504000101010101" pitchFamily="18" charset="-127"/>
              </a:rPr>
              <a:t>02</a:t>
            </a:r>
            <a:endParaRPr lang="ko-KR" alt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-윤고딕350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3C544C-B21B-4970-9B57-0601998256D4}"/>
              </a:ext>
            </a:extLst>
          </p:cNvPr>
          <p:cNvSpPr txBox="1"/>
          <p:nvPr/>
        </p:nvSpPr>
        <p:spPr>
          <a:xfrm>
            <a:off x="5112295" y="4829018"/>
            <a:ext cx="6558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011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E009AB-2068-4367-81E3-463C4D988603}"/>
              </a:ext>
            </a:extLst>
          </p:cNvPr>
          <p:cNvSpPr txBox="1"/>
          <p:nvPr/>
        </p:nvSpPr>
        <p:spPr>
          <a:xfrm>
            <a:off x="6944158" y="3051125"/>
            <a:ext cx="2218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 및 기대효과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19B5F-638C-4A33-854E-D54568C880E5}"/>
              </a:ext>
            </a:extLst>
          </p:cNvPr>
          <p:cNvSpPr txBox="1"/>
          <p:nvPr/>
        </p:nvSpPr>
        <p:spPr>
          <a:xfrm>
            <a:off x="6131407" y="300668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03</a:t>
            </a:r>
            <a:endParaRPr lang="ko-KR" alt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D7DAA1-A600-43A9-8158-1A036066778A}"/>
              </a:ext>
            </a:extLst>
          </p:cNvPr>
          <p:cNvSpPr txBox="1"/>
          <p:nvPr/>
        </p:nvSpPr>
        <p:spPr>
          <a:xfrm>
            <a:off x="10791838" y="3042004"/>
            <a:ext cx="6558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3F0445-12E1-47FE-BBE9-281B7F23C1F7}"/>
              </a:ext>
            </a:extLst>
          </p:cNvPr>
          <p:cNvSpPr txBox="1"/>
          <p:nvPr/>
        </p:nvSpPr>
        <p:spPr>
          <a:xfrm>
            <a:off x="6944158" y="4850567"/>
            <a:ext cx="2705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부록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525E7-2CE4-4BF8-AAF7-49E14F7BEF64}"/>
              </a:ext>
            </a:extLst>
          </p:cNvPr>
          <p:cNvSpPr txBox="1"/>
          <p:nvPr/>
        </p:nvSpPr>
        <p:spPr>
          <a:xfrm>
            <a:off x="6139207" y="4805789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04</a:t>
            </a:r>
            <a:endParaRPr lang="ko-KR" alt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5EFEEC-6B55-43A4-8956-D3712FD537A9}"/>
              </a:ext>
            </a:extLst>
          </p:cNvPr>
          <p:cNvSpPr txBox="1"/>
          <p:nvPr/>
        </p:nvSpPr>
        <p:spPr>
          <a:xfrm>
            <a:off x="10791837" y="4869542"/>
            <a:ext cx="6558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058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296829-85AE-4399-BF8C-0526BC5101CB}"/>
              </a:ext>
            </a:extLst>
          </p:cNvPr>
          <p:cNvSpPr txBox="1"/>
          <p:nvPr/>
        </p:nvSpPr>
        <p:spPr>
          <a:xfrm>
            <a:off x="1175032" y="3042004"/>
            <a:ext cx="3271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기획 배경 및 목표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1CB84B-DDEF-47F2-B766-7E843D20F97B}"/>
              </a:ext>
            </a:extLst>
          </p:cNvPr>
          <p:cNvSpPr txBox="1"/>
          <p:nvPr/>
        </p:nvSpPr>
        <p:spPr>
          <a:xfrm>
            <a:off x="1178224" y="4829018"/>
            <a:ext cx="3685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시각화 및 모델링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2A126-8FDC-4D2F-9370-484166FADF0F}"/>
              </a:ext>
            </a:extLst>
          </p:cNvPr>
          <p:cNvSpPr txBox="1"/>
          <p:nvPr/>
        </p:nvSpPr>
        <p:spPr>
          <a:xfrm>
            <a:off x="6947724" y="3472891"/>
            <a:ext cx="2983509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모델링을 통한 최종적인 결론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개선사항 및 기대효과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82DD2DC-DF69-4BE9-B1CD-BA69222E3486}"/>
              </a:ext>
            </a:extLst>
          </p:cNvPr>
          <p:cNvCxnSpPr>
            <a:cxnSpLocks/>
          </p:cNvCxnSpPr>
          <p:nvPr/>
        </p:nvCxnSpPr>
        <p:spPr>
          <a:xfrm>
            <a:off x="6790443" y="4850567"/>
            <a:ext cx="0" cy="11615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18C01D3-93CE-4D98-B22D-3F7E4D72C428}"/>
              </a:ext>
            </a:extLst>
          </p:cNvPr>
          <p:cNvCxnSpPr>
            <a:cxnSpLocks/>
          </p:cNvCxnSpPr>
          <p:nvPr/>
        </p:nvCxnSpPr>
        <p:spPr>
          <a:xfrm>
            <a:off x="1072245" y="4869542"/>
            <a:ext cx="0" cy="11615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BC59D40-264C-4E8D-B01D-1B5FB4330FF5}"/>
              </a:ext>
            </a:extLst>
          </p:cNvPr>
          <p:cNvCxnSpPr>
            <a:cxnSpLocks/>
          </p:cNvCxnSpPr>
          <p:nvPr/>
        </p:nvCxnSpPr>
        <p:spPr>
          <a:xfrm>
            <a:off x="6795254" y="3079366"/>
            <a:ext cx="0" cy="11615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ABD159F-D70E-4EB6-93AE-54E17DFC9B16}"/>
              </a:ext>
            </a:extLst>
          </p:cNvPr>
          <p:cNvSpPr txBox="1"/>
          <p:nvPr/>
        </p:nvSpPr>
        <p:spPr>
          <a:xfrm>
            <a:off x="6947724" y="5259904"/>
            <a:ext cx="2406428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모델링 후기 및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느낀점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참고문헌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7547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8FE491-BB16-413B-AE03-DA68A3591A74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나눔고딕 ExtraBold" panose="020D0904000000000000" pitchFamily="50" charset="-127"/>
              </a:rPr>
              <a:t>수출액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3EC33-5150-47A4-ADAD-5C854D382EC7}"/>
              </a:ext>
            </a:extLst>
          </p:cNvPr>
          <p:cNvSpPr txBox="1"/>
          <p:nvPr/>
        </p:nvSpPr>
        <p:spPr>
          <a:xfrm>
            <a:off x="969445" y="1989313"/>
            <a:ext cx="279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예측치와 실제 데이터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53B832-F305-4584-9C49-FFAA1428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9" y="2909079"/>
            <a:ext cx="6321669" cy="8657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C46AAF-CD83-4AA6-A28C-9EAD6378EAAC}"/>
              </a:ext>
            </a:extLst>
          </p:cNvPr>
          <p:cNvSpPr txBox="1"/>
          <p:nvPr/>
        </p:nvSpPr>
        <p:spPr>
          <a:xfrm>
            <a:off x="631578" y="4400144"/>
            <a:ext cx="633583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수출액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= -1.918e+04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환율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+ 8.967e+05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소비자물가지수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- 7.75e+05 *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+mn-ea"/>
              </a:rPr>
              <a:t>항공운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sz="13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임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+ 3.274e+04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가동률지수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+mn-ea"/>
              </a:rPr>
              <a:t>원지수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) - 6.078e+07</a:t>
            </a:r>
            <a:endParaRPr lang="ko-KR" altLang="en-US" sz="13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DAEC-79D7-48A4-BA4D-8CD3136288FD}"/>
              </a:ext>
            </a:extLst>
          </p:cNvPr>
          <p:cNvSpPr txBox="1"/>
          <p:nvPr/>
        </p:nvSpPr>
        <p:spPr>
          <a:xfrm>
            <a:off x="576380" y="2454390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회귀분석에 사용되지 않은 </a:t>
            </a: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2</a:t>
            </a:r>
            <a:r>
              <a:rPr lang="ko-KR" altLang="en-US" sz="1300" dirty="0">
                <a:latin typeface="+mn-ea"/>
              </a:rPr>
              <a:t>월 데이터셋을 활용하여 </a:t>
            </a: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비교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10702-A56C-4618-A865-A2CD47F2B14F}"/>
              </a:ext>
            </a:extLst>
          </p:cNvPr>
          <p:cNvSpPr txBox="1"/>
          <p:nvPr/>
        </p:nvSpPr>
        <p:spPr>
          <a:xfrm>
            <a:off x="576379" y="3945881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위에서 산출한 회귀식에 해당 독립변수의 값들을 넣어 값을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B8DC-661F-4E20-B55C-8B05B2AE5E4E}"/>
              </a:ext>
            </a:extLst>
          </p:cNvPr>
          <p:cNvSpPr txBox="1"/>
          <p:nvPr/>
        </p:nvSpPr>
        <p:spPr>
          <a:xfrm>
            <a:off x="590549" y="5198353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예측 결과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399893E-4791-4CFD-86F0-36937CB4E5C6}"/>
              </a:ext>
            </a:extLst>
          </p:cNvPr>
          <p:cNvSpPr/>
          <p:nvPr/>
        </p:nvSpPr>
        <p:spPr>
          <a:xfrm>
            <a:off x="6002203" y="5600500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BE516-6E10-4B1F-8C10-4979408E2D3D}"/>
              </a:ext>
            </a:extLst>
          </p:cNvPr>
          <p:cNvSpPr txBox="1"/>
          <p:nvPr/>
        </p:nvSpPr>
        <p:spPr>
          <a:xfrm>
            <a:off x="6953248" y="5351096"/>
            <a:ext cx="477202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/>
              <a:t>2022</a:t>
            </a:r>
            <a:r>
              <a:rPr lang="ko-KR" altLang="en-US" sz="1300" b="1" dirty="0"/>
              <a:t>년 </a:t>
            </a:r>
            <a:r>
              <a:rPr lang="en-US" altLang="ko-KR" sz="1300" b="1" dirty="0"/>
              <a:t>1~2</a:t>
            </a:r>
            <a:r>
              <a:rPr lang="ko-KR" altLang="en-US" sz="1300" b="1" dirty="0"/>
              <a:t>월 반도체 수출액은 </a:t>
            </a:r>
            <a:r>
              <a:rPr lang="ko-KR" altLang="en-US" sz="1300" b="1" dirty="0" err="1"/>
              <a:t>예측값과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실제값의</a:t>
            </a:r>
            <a:r>
              <a:rPr lang="ko-KR" altLang="en-US" sz="1300" b="1" dirty="0"/>
              <a:t> 차이가 </a:t>
            </a:r>
            <a:r>
              <a:rPr lang="en-US" altLang="ko-KR" sz="1300" b="1" dirty="0"/>
              <a:t>RMSE </a:t>
            </a:r>
            <a:r>
              <a:rPr lang="ko-KR" altLang="en-US" sz="1300" b="1" dirty="0"/>
              <a:t>값인 </a:t>
            </a:r>
            <a:r>
              <a:rPr lang="en-US" altLang="ko-KR" sz="1300" b="1" dirty="0"/>
              <a:t>953,129</a:t>
            </a:r>
            <a:r>
              <a:rPr lang="ko-KR" altLang="en-US" sz="1300" b="1" dirty="0"/>
              <a:t>와 유사하게 차이가 남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C00000"/>
                </a:solidFill>
              </a:rPr>
              <a:t>수출액을 거의 유사하게 예측함을 확인</a:t>
            </a:r>
            <a:r>
              <a:rPr lang="ko-KR" altLang="en-US" sz="1300" b="1" dirty="0"/>
              <a:t>할 수 있음</a:t>
            </a:r>
            <a:endParaRPr lang="en-US" altLang="ko-KR" sz="13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99DAB37-C6B8-444A-9A0A-9390AE215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8" y="5674094"/>
            <a:ext cx="2340221" cy="449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DEC3A7-E531-467D-936B-0B7B4CA42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442" y="5674094"/>
            <a:ext cx="2571941" cy="449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FE7BA4-F309-4C09-98E7-316C99D11FBA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45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05B340-2C4E-4890-8DDD-02B12388FC7F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5EF9F24-DE87-4A6A-A709-F544260DD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94"/>
          <a:stretch/>
        </p:blipFill>
        <p:spPr>
          <a:xfrm>
            <a:off x="6684082" y="2991489"/>
            <a:ext cx="3844957" cy="35577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독립변수 </a:t>
            </a:r>
            <a:r>
              <a:rPr lang="en-US" altLang="ko-KR" sz="1300" dirty="0">
                <a:latin typeface="+mn-ea"/>
              </a:rPr>
              <a:t>X : </a:t>
            </a:r>
            <a:r>
              <a:rPr lang="ko-KR" altLang="en-US" sz="1300" dirty="0">
                <a:latin typeface="+mn-ea"/>
              </a:rPr>
              <a:t>환율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소비자 물가지수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기준금리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연</a:t>
            </a:r>
            <a:r>
              <a:rPr lang="en-US" altLang="ko-KR" sz="1300" dirty="0">
                <a:latin typeface="+mn-ea"/>
              </a:rPr>
              <a:t>%), </a:t>
            </a:r>
            <a:r>
              <a:rPr lang="ko-KR" altLang="en-US" sz="1300" dirty="0">
                <a:latin typeface="+mn-ea"/>
              </a:rPr>
              <a:t>국제유가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항공운임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고용률</a:t>
            </a:r>
            <a:r>
              <a:rPr lang="en-US" altLang="ko-KR" sz="1300" dirty="0">
                <a:latin typeface="+mn-ea"/>
              </a:rPr>
              <a:t>(%), </a:t>
            </a:r>
            <a:r>
              <a:rPr lang="ko-KR" altLang="en-US" sz="1300" dirty="0">
                <a:latin typeface="+mn-ea"/>
              </a:rPr>
              <a:t>가동률지수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 err="1">
                <a:latin typeface="+mn-ea"/>
              </a:rPr>
              <a:t>원지수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969445" y="1979976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선형회귀 모델 구축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(OLS)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2FE77E-BA24-41A2-BC79-3FFF356D64AD}"/>
              </a:ext>
            </a:extLst>
          </p:cNvPr>
          <p:cNvSpPr txBox="1"/>
          <p:nvPr/>
        </p:nvSpPr>
        <p:spPr>
          <a:xfrm>
            <a:off x="620999" y="6260848"/>
            <a:ext cx="544208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등분산성 모두 만족함을 확인할 수 있음 →</a:t>
            </a:r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OLS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사용가능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959FB-8B66-4B08-AC35-B63DB6F74235}"/>
              </a:ext>
            </a:extLst>
          </p:cNvPr>
          <p:cNvSpPr txBox="1"/>
          <p:nvPr/>
        </p:nvSpPr>
        <p:spPr>
          <a:xfrm>
            <a:off x="832210" y="5872154"/>
            <a:ext cx="1712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확률 오차의 정규성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198056-91F6-4ABC-BC3B-0DA60EE133A4}"/>
              </a:ext>
            </a:extLst>
          </p:cNvPr>
          <p:cNvSpPr txBox="1"/>
          <p:nvPr/>
        </p:nvSpPr>
        <p:spPr>
          <a:xfrm>
            <a:off x="3475771" y="5859215"/>
            <a:ext cx="1934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&lt; </a:t>
            </a:r>
            <a:r>
              <a:rPr lang="ko-KR" altLang="en-US" sz="1100" b="1" dirty="0">
                <a:latin typeface="+mn-ea"/>
              </a:rPr>
              <a:t>확률 오차의 등분산성 </a:t>
            </a:r>
            <a:r>
              <a:rPr lang="en-US" altLang="ko-KR" sz="1100" b="1" dirty="0">
                <a:latin typeface="+mn-ea"/>
              </a:rPr>
              <a:t>&gt;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2C0-46E7-48B3-BD3D-00A9E3404AF3}"/>
              </a:ext>
            </a:extLst>
          </p:cNvPr>
          <p:cNvSpPr txBox="1"/>
          <p:nvPr/>
        </p:nvSpPr>
        <p:spPr>
          <a:xfrm>
            <a:off x="576381" y="3254794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선형회귀모델 가정확인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3B426-99F6-440D-9755-03962D309834}"/>
              </a:ext>
            </a:extLst>
          </p:cNvPr>
          <p:cNvSpPr txBox="1"/>
          <p:nvPr/>
        </p:nvSpPr>
        <p:spPr>
          <a:xfrm>
            <a:off x="6330816" y="2560280"/>
            <a:ext cx="4489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(3) </a:t>
            </a:r>
            <a:r>
              <a:rPr lang="ko-KR" altLang="en-US" sz="1400" b="1" dirty="0"/>
              <a:t>유의성 검정 후 피처변수 제거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모델 선언 및 학습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F82BA9-F06A-492E-A661-6C3BE2215CD0}"/>
              </a:ext>
            </a:extLst>
          </p:cNvPr>
          <p:cNvSpPr/>
          <p:nvPr/>
        </p:nvSpPr>
        <p:spPr>
          <a:xfrm>
            <a:off x="9153749" y="5225748"/>
            <a:ext cx="276225" cy="1230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D86060-7B18-4FCF-B348-6E4D0AC78228}"/>
              </a:ext>
            </a:extLst>
          </p:cNvPr>
          <p:cNvSpPr/>
          <p:nvPr/>
        </p:nvSpPr>
        <p:spPr>
          <a:xfrm>
            <a:off x="9686273" y="4498354"/>
            <a:ext cx="2044233" cy="55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개의 피처 제거 후 나머지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변수에 대해 유의함을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AF95FE6-1420-429F-A663-BE97ABAAD751}"/>
              </a:ext>
            </a:extLst>
          </p:cNvPr>
          <p:cNvCxnSpPr>
            <a:cxnSpLocks/>
          </p:cNvCxnSpPr>
          <p:nvPr/>
        </p:nvCxnSpPr>
        <p:spPr>
          <a:xfrm flipV="1">
            <a:off x="9445281" y="4864870"/>
            <a:ext cx="227825" cy="9945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98652-9A3A-42E4-9192-562681151E0B}"/>
              </a:ext>
            </a:extLst>
          </p:cNvPr>
          <p:cNvSpPr/>
          <p:nvPr/>
        </p:nvSpPr>
        <p:spPr>
          <a:xfrm>
            <a:off x="7710956" y="5244109"/>
            <a:ext cx="542925" cy="123068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8ABD53E-D606-4087-8946-A282B7DA49B9}"/>
              </a:ext>
            </a:extLst>
          </p:cNvPr>
          <p:cNvCxnSpPr>
            <a:cxnSpLocks/>
            <a:stCxn id="29" idx="2"/>
            <a:endCxn id="28" idx="1"/>
          </p:cNvCxnSpPr>
          <p:nvPr/>
        </p:nvCxnSpPr>
        <p:spPr>
          <a:xfrm>
            <a:off x="7005835" y="5143982"/>
            <a:ext cx="705121" cy="7154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5D107C-A4DD-4BA6-8585-3D58CCECEC77}"/>
              </a:ext>
            </a:extLst>
          </p:cNvPr>
          <p:cNvSpPr txBox="1"/>
          <p:nvPr/>
        </p:nvSpPr>
        <p:spPr>
          <a:xfrm>
            <a:off x="6330816" y="2026110"/>
            <a:ext cx="4688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</a:t>
            </a:r>
            <a:r>
              <a:rPr lang="ko-KR" altLang="en-US" sz="1400" b="1" dirty="0"/>
              <a:t> 학습용 데이터셋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테스트용 데이터셋 분리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E43AB8-AF8B-4074-9C67-9969BAB5FFFE}"/>
              </a:ext>
            </a:extLst>
          </p:cNvPr>
          <p:cNvSpPr/>
          <p:nvPr/>
        </p:nvSpPr>
        <p:spPr>
          <a:xfrm>
            <a:off x="6207643" y="4732267"/>
            <a:ext cx="1596384" cy="41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회귀계수 확인가능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253A6E-450C-4D2E-982D-FDA69B2D913F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23EAEDC-BC21-4929-A5AB-7650AEDFE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9" y="3466431"/>
            <a:ext cx="2454384" cy="24543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BDA9B6E-9233-420D-BF60-97A9A3139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5" y="3514178"/>
            <a:ext cx="3547517" cy="23650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965CC9-DA4C-4F0F-8325-052FDB3FC4A0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72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4B11C6-1ADA-48B0-843B-A4F8D7CF6214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454390"/>
            <a:ext cx="508086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모델 </a:t>
            </a:r>
            <a:r>
              <a:rPr lang="ko-KR" altLang="en-US" sz="1300" dirty="0" err="1">
                <a:latin typeface="+mn-ea"/>
              </a:rPr>
              <a:t>출력값이</a:t>
            </a:r>
            <a:r>
              <a:rPr lang="ko-KR" altLang="en-US" sz="1300" dirty="0">
                <a:latin typeface="+mn-ea"/>
              </a:rPr>
              <a:t> 거의 비슷함을 예측할 수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397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미래의 반응변수 값 예측하기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88A10-8779-41E1-B91C-C7C5DC39DC63}"/>
              </a:ext>
            </a:extLst>
          </p:cNvPr>
          <p:cNvSpPr txBox="1"/>
          <p:nvPr/>
        </p:nvSpPr>
        <p:spPr>
          <a:xfrm>
            <a:off x="6216409" y="195095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D4ECB-34D4-4C9D-BB45-B3FC0A05FACF}"/>
              </a:ext>
            </a:extLst>
          </p:cNvPr>
          <p:cNvSpPr txBox="1"/>
          <p:nvPr/>
        </p:nvSpPr>
        <p:spPr>
          <a:xfrm>
            <a:off x="6708639" y="197978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모델의 성능 평가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FDFAF-CBD8-465C-ADFE-EADD97BD0491}"/>
              </a:ext>
            </a:extLst>
          </p:cNvPr>
          <p:cNvSpPr txBox="1"/>
          <p:nvPr/>
        </p:nvSpPr>
        <p:spPr>
          <a:xfrm>
            <a:off x="6286198" y="2441357"/>
            <a:ext cx="5320085" cy="35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MSE, RMSE, MAE, R2_Score </a:t>
            </a:r>
            <a:r>
              <a:rPr lang="ko-KR" altLang="en-US" sz="1300" dirty="0"/>
              <a:t>값 확인</a:t>
            </a:r>
            <a:endParaRPr lang="en-US" altLang="ko-KR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33CD5-818E-4EB7-9306-85A3F71BA2D5}"/>
              </a:ext>
            </a:extLst>
          </p:cNvPr>
          <p:cNvSpPr txBox="1"/>
          <p:nvPr/>
        </p:nvSpPr>
        <p:spPr>
          <a:xfrm>
            <a:off x="6286198" y="4145118"/>
            <a:ext cx="561052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테스트용 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데이터셋 성능평가 결과</a:t>
            </a:r>
            <a:r>
              <a:rPr lang="en-US" altLang="ko-KR" sz="1300" dirty="0"/>
              <a:t>, </a:t>
            </a:r>
            <a:r>
              <a:rPr lang="ko-KR" altLang="en-US" sz="1300" dirty="0"/>
              <a:t>결정계수가 </a:t>
            </a:r>
            <a:r>
              <a:rPr lang="en-US" altLang="ko-KR" sz="1300" dirty="0"/>
              <a:t>77.0%</a:t>
            </a:r>
            <a:r>
              <a:rPr lang="ko-KR" altLang="en-US" sz="1300" dirty="0"/>
              <a:t>의 정확도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돋움체" panose="020B0609000101010101" pitchFamily="49" charset="-127"/>
              <a:buChar char="►"/>
            </a:pPr>
            <a:r>
              <a:rPr lang="ko-KR" altLang="en-US" sz="1300" dirty="0"/>
              <a:t>각각 </a:t>
            </a:r>
            <a:r>
              <a:rPr lang="en-US" altLang="ko-KR" sz="1300" dirty="0">
                <a:solidFill>
                  <a:srgbClr val="C00000"/>
                </a:solidFill>
              </a:rPr>
              <a:t>RMSE</a:t>
            </a:r>
            <a:r>
              <a:rPr lang="ko-KR" altLang="en-US" sz="1300" dirty="0">
                <a:solidFill>
                  <a:srgbClr val="C00000"/>
                </a:solidFill>
              </a:rPr>
              <a:t>가 </a:t>
            </a:r>
            <a:r>
              <a:rPr lang="en-US" altLang="ko-KR" sz="1300" dirty="0">
                <a:solidFill>
                  <a:srgbClr val="C00000"/>
                </a:solidFill>
              </a:rPr>
              <a:t>368,070</a:t>
            </a:r>
            <a:r>
              <a:rPr lang="ko-KR" altLang="en-US" sz="1300" dirty="0"/>
              <a:t>이므로</a:t>
            </a:r>
            <a:r>
              <a:rPr lang="en-US" altLang="ko-KR" sz="1300" dirty="0"/>
              <a:t>, </a:t>
            </a:r>
            <a:r>
              <a:rPr lang="ko-KR" altLang="en-US" sz="1300" dirty="0" err="1">
                <a:solidFill>
                  <a:srgbClr val="C00000"/>
                </a:solidFill>
              </a:rPr>
              <a:t>예측값과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dirty="0" err="1">
                <a:solidFill>
                  <a:srgbClr val="C00000"/>
                </a:solidFill>
              </a:rPr>
              <a:t>실제값의</a:t>
            </a:r>
            <a:r>
              <a:rPr lang="ko-KR" altLang="en-US" sz="1300" dirty="0">
                <a:solidFill>
                  <a:srgbClr val="C00000"/>
                </a:solidFill>
              </a:rPr>
              <a:t> 차이가 이 수치만큼 </a:t>
            </a:r>
            <a:r>
              <a:rPr lang="ko-KR" altLang="en-US" sz="1300" dirty="0" err="1">
                <a:solidFill>
                  <a:srgbClr val="C00000"/>
                </a:solidFill>
              </a:rPr>
              <a:t>차이날</a:t>
            </a:r>
            <a:r>
              <a:rPr lang="ko-KR" altLang="en-US" sz="1300" dirty="0">
                <a:solidFill>
                  <a:srgbClr val="C00000"/>
                </a:solidFill>
              </a:rPr>
              <a:t> 수 있음</a:t>
            </a:r>
            <a:r>
              <a:rPr lang="ko-KR" altLang="en-US" sz="1300" dirty="0"/>
              <a:t>을 예상할 수 있음</a:t>
            </a:r>
            <a:endParaRPr lang="en-US" altLang="ko-KR" sz="1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904BE-6784-4107-9364-94D8D2A47770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E92E4E-B2A8-4D06-9216-9D6F3B99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5" y="2946833"/>
            <a:ext cx="3783006" cy="35211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FE1ED1-2330-4DD9-950D-95231D70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29" y="2933800"/>
            <a:ext cx="1983371" cy="10697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129431-9E3B-4E07-946E-11DF7B47870F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6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1DC5E7-DEA2-4370-B37D-1A9275F1567D}"/>
              </a:ext>
            </a:extLst>
          </p:cNvPr>
          <p:cNvSpPr/>
          <p:nvPr/>
        </p:nvSpPr>
        <p:spPr>
          <a:xfrm>
            <a:off x="0" y="1666875"/>
            <a:ext cx="12192000" cy="5191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6787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3EC33-5150-47A4-ADAD-5C854D382EC7}"/>
              </a:ext>
            </a:extLst>
          </p:cNvPr>
          <p:cNvSpPr txBox="1"/>
          <p:nvPr/>
        </p:nvSpPr>
        <p:spPr>
          <a:xfrm>
            <a:off x="969445" y="1989313"/>
            <a:ext cx="279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예측치와 실제 데이터 비교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53B832-F305-4584-9C49-FFAA1428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9" y="2909079"/>
            <a:ext cx="6321669" cy="8657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C46AAF-CD83-4AA6-A28C-9EAD6378EAAC}"/>
              </a:ext>
            </a:extLst>
          </p:cNvPr>
          <p:cNvSpPr txBox="1"/>
          <p:nvPr/>
        </p:nvSpPr>
        <p:spPr>
          <a:xfrm>
            <a:off x="631579" y="4400144"/>
            <a:ext cx="624547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수입액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= 1.672e+05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소비자 물가지수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+ 7.697e+05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기준금리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연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%) 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+ 5.568e+05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항공 운임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+ 1.126e+04 *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n-ea"/>
              </a:rPr>
              <a:t>가동률지수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+mn-ea"/>
              </a:rPr>
              <a:t>원지수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n-ea"/>
              </a:rPr>
              <a:t>) - 1.576e+07</a:t>
            </a:r>
            <a:endParaRPr lang="ko-KR" altLang="en-US" sz="13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0DAEC-79D7-48A4-BA4D-8CD3136288FD}"/>
              </a:ext>
            </a:extLst>
          </p:cNvPr>
          <p:cNvSpPr txBox="1"/>
          <p:nvPr/>
        </p:nvSpPr>
        <p:spPr>
          <a:xfrm>
            <a:off x="576380" y="2454390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회귀분석에 사용되지 않은 </a:t>
            </a: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월</a:t>
            </a:r>
            <a:r>
              <a:rPr lang="en-US" altLang="ko-KR" sz="1300" dirty="0">
                <a:latin typeface="+mn-ea"/>
              </a:rPr>
              <a:t>, 2</a:t>
            </a:r>
            <a:r>
              <a:rPr lang="ko-KR" altLang="en-US" sz="1300" dirty="0">
                <a:latin typeface="+mn-ea"/>
              </a:rPr>
              <a:t>월 데이터셋을 활용하여 </a:t>
            </a: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비교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10702-A56C-4618-A865-A2CD47F2B14F}"/>
              </a:ext>
            </a:extLst>
          </p:cNvPr>
          <p:cNvSpPr txBox="1"/>
          <p:nvPr/>
        </p:nvSpPr>
        <p:spPr>
          <a:xfrm>
            <a:off x="576379" y="3945881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위에서 산출한 회귀식에 해당 독립변수의 값들을 넣어 값을 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B8DC-661F-4E20-B55C-8B05B2AE5E4E}"/>
              </a:ext>
            </a:extLst>
          </p:cNvPr>
          <p:cNvSpPr txBox="1"/>
          <p:nvPr/>
        </p:nvSpPr>
        <p:spPr>
          <a:xfrm>
            <a:off x="590549" y="5198353"/>
            <a:ext cx="6376869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예측 결과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399893E-4791-4CFD-86F0-36937CB4E5C6}"/>
              </a:ext>
            </a:extLst>
          </p:cNvPr>
          <p:cNvSpPr/>
          <p:nvPr/>
        </p:nvSpPr>
        <p:spPr>
          <a:xfrm>
            <a:off x="6134100" y="5610476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BE516-6E10-4B1F-8C10-4979408E2D3D}"/>
              </a:ext>
            </a:extLst>
          </p:cNvPr>
          <p:cNvSpPr txBox="1"/>
          <p:nvPr/>
        </p:nvSpPr>
        <p:spPr>
          <a:xfrm>
            <a:off x="6953248" y="5351096"/>
            <a:ext cx="4752977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/>
              <a:t>2022</a:t>
            </a:r>
            <a:r>
              <a:rPr lang="ko-KR" altLang="en-US" sz="1300" b="1" dirty="0"/>
              <a:t>년 </a:t>
            </a:r>
            <a:r>
              <a:rPr lang="en-US" altLang="ko-KR" sz="1300" b="1" dirty="0"/>
              <a:t>1~2</a:t>
            </a:r>
            <a:r>
              <a:rPr lang="ko-KR" altLang="en-US" sz="1300" b="1" dirty="0"/>
              <a:t>월 반도체 수입액은 </a:t>
            </a:r>
            <a:r>
              <a:rPr lang="ko-KR" altLang="en-US" sz="1300" b="1" dirty="0" err="1"/>
              <a:t>예측값과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실제값의</a:t>
            </a:r>
            <a:r>
              <a:rPr lang="ko-KR" altLang="en-US" sz="1300" b="1" dirty="0"/>
              <a:t> 차이가 </a:t>
            </a:r>
            <a:r>
              <a:rPr lang="en-US" altLang="ko-KR" sz="1300" b="1" dirty="0"/>
              <a:t>RMSE </a:t>
            </a:r>
            <a:r>
              <a:rPr lang="ko-KR" altLang="en-US" sz="1300" b="1" dirty="0"/>
              <a:t>값인 </a:t>
            </a:r>
            <a:r>
              <a:rPr lang="en-US" altLang="ko-KR" sz="1300" b="1" dirty="0"/>
              <a:t>368,070</a:t>
            </a:r>
            <a:r>
              <a:rPr lang="ko-KR" altLang="en-US" sz="1300" b="1" dirty="0"/>
              <a:t>와 유사하게 차이가 남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C00000"/>
                </a:solidFill>
              </a:rPr>
              <a:t>수입액을 거의 유사하게 예측함을 확인</a:t>
            </a:r>
            <a:r>
              <a:rPr lang="ko-KR" altLang="en-US" sz="1300" b="1" dirty="0"/>
              <a:t>할 수 있음</a:t>
            </a:r>
            <a:endParaRPr lang="en-US" altLang="ko-KR" sz="1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70390-7C12-4EAD-B997-0FAEF7A45724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다중회귀분석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</a:t>
            </a:r>
            <a:r>
              <a:rPr lang="ko-KR" altLang="en-US" sz="3000" dirty="0">
                <a:solidFill>
                  <a:srgbClr val="C00000"/>
                </a:solidFill>
                <a:latin typeface="+mj-lt"/>
                <a:ea typeface="나눔고딕 ExtraBold" panose="020D0904000000000000" pitchFamily="50" charset="-127"/>
              </a:rPr>
              <a:t>수입액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26342F-10BC-4820-9D01-EF339DDB56F8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2-2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CC481-7466-40EC-B121-4ABC362D4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05"/>
          <a:stretch/>
        </p:blipFill>
        <p:spPr>
          <a:xfrm>
            <a:off x="649589" y="5705437"/>
            <a:ext cx="2566230" cy="4595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C3FD60-1F7B-43B6-A538-C418ED8A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442" y="5705905"/>
            <a:ext cx="2480135" cy="4553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704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F327D0-04B7-4C66-9357-4681720C8B6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DC9995-43A0-4038-BF54-03CF1B7C490F}"/>
              </a:ext>
            </a:extLst>
          </p:cNvPr>
          <p:cNvGrpSpPr/>
          <p:nvPr/>
        </p:nvGrpSpPr>
        <p:grpSpPr>
          <a:xfrm>
            <a:off x="542008" y="2943225"/>
            <a:ext cx="4116833" cy="1462820"/>
            <a:chOff x="212602" y="2021840"/>
            <a:chExt cx="5605779" cy="19918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82DAE4-7F4C-4CE1-B567-6E33681B060B}"/>
                </a:ext>
              </a:extLst>
            </p:cNvPr>
            <p:cNvSpPr txBox="1"/>
            <p:nvPr/>
          </p:nvSpPr>
          <p:spPr>
            <a:xfrm>
              <a:off x="212602" y="2021840"/>
              <a:ext cx="2178923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2-3 </a:t>
              </a:r>
              <a:endPara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F2340D-E331-4A3B-9731-62EC61F49B09}"/>
                </a:ext>
              </a:extLst>
            </p:cNvPr>
            <p:cNvSpPr txBox="1"/>
            <p:nvPr/>
          </p:nvSpPr>
          <p:spPr>
            <a:xfrm>
              <a:off x="212602" y="2882177"/>
              <a:ext cx="5605779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ARIMA </a:t>
              </a:r>
              <a:r>
                <a:rPr lang="ko-KR" altLang="en-US" sz="48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모델링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E4CF7B-67C3-4C0E-834B-C6D0CCBF8726}"/>
              </a:ext>
            </a:extLst>
          </p:cNvPr>
          <p:cNvSpPr txBox="1"/>
          <p:nvPr/>
        </p:nvSpPr>
        <p:spPr>
          <a:xfrm>
            <a:off x="542008" y="4514648"/>
            <a:ext cx="3503780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자동차 부품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반도체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+mn-ea"/>
              </a:rPr>
              <a:t>TSI (</a:t>
            </a:r>
            <a:r>
              <a:rPr lang="ko-KR" altLang="en-US" sz="2000" dirty="0">
                <a:latin typeface="+mn-ea"/>
              </a:rPr>
              <a:t>자동차 부품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반도체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+mn-ea"/>
              </a:rPr>
              <a:t>RCA (</a:t>
            </a:r>
            <a:r>
              <a:rPr lang="ko-KR" altLang="en-US" sz="2000" dirty="0">
                <a:latin typeface="+mn-ea"/>
              </a:rPr>
              <a:t>자동차 부품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반도체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1424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ECB78680-2E28-48F5-BDDA-E0527D2BC571}"/>
              </a:ext>
            </a:extLst>
          </p:cNvPr>
          <p:cNvSpPr/>
          <p:nvPr/>
        </p:nvSpPr>
        <p:spPr>
          <a:xfrm>
            <a:off x="1012616" y="4199840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chemeClr val="tx1"/>
                </a:solidFill>
                <a:effectLst/>
                <a:latin typeface="+mn-ea"/>
              </a:rPr>
              <a:t>ARIMA </a:t>
            </a:r>
            <a:r>
              <a:rPr lang="ko-KR" altLang="en-US" sz="1300" kern="0" spc="0" dirty="0">
                <a:solidFill>
                  <a:schemeClr val="tx1"/>
                </a:solidFill>
                <a:effectLst/>
                <a:latin typeface="+mn-ea"/>
              </a:rPr>
              <a:t>모델 식별 및 추정 수행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AD59EDAB-E43F-4680-9695-83E3D6EA205A}"/>
              </a:ext>
            </a:extLst>
          </p:cNvPr>
          <p:cNvSpPr/>
          <p:nvPr/>
        </p:nvSpPr>
        <p:spPr>
          <a:xfrm>
            <a:off x="1012616" y="5471390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결론 및 시사점 도출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3B8AED52-7D67-4F4E-8BF5-3B385E5D11F6}"/>
              </a:ext>
            </a:extLst>
          </p:cNvPr>
          <p:cNvSpPr/>
          <p:nvPr/>
        </p:nvSpPr>
        <p:spPr>
          <a:xfrm>
            <a:off x="1012616" y="4848610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ARIMA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예측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7CFC9721-7C1D-4528-8E83-9C8F14A8E532}"/>
              </a:ext>
            </a:extLst>
          </p:cNvPr>
          <p:cNvSpPr/>
          <p:nvPr/>
        </p:nvSpPr>
        <p:spPr>
          <a:xfrm>
            <a:off x="1012616" y="3525084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chemeClr val="tx1"/>
                </a:solidFill>
                <a:effectLst/>
                <a:latin typeface="+mn-ea"/>
              </a:rPr>
              <a:t>차분 수행 및 정상</a:t>
            </a:r>
            <a:r>
              <a:rPr lang="en-US" altLang="ko-KR" sz="1300" kern="0" spc="0" dirty="0">
                <a:solidFill>
                  <a:schemeClr val="tx1"/>
                </a:solidFill>
                <a:effectLst/>
                <a:latin typeface="+mn-ea"/>
              </a:rPr>
              <a:t>/</a:t>
            </a:r>
            <a:r>
              <a:rPr lang="ko-KR" altLang="en-US" sz="1300" kern="0" spc="0" dirty="0">
                <a:solidFill>
                  <a:schemeClr val="tx1"/>
                </a:solidFill>
                <a:effectLst/>
                <a:latin typeface="+mn-ea"/>
              </a:rPr>
              <a:t>비정상 판별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95A70679-66BB-4F64-95F6-B02C50847DC6}"/>
              </a:ext>
            </a:extLst>
          </p:cNvPr>
          <p:cNvSpPr/>
          <p:nvPr/>
        </p:nvSpPr>
        <p:spPr>
          <a:xfrm>
            <a:off x="1012616" y="2841666"/>
            <a:ext cx="2910493" cy="313879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lnSpc>
                <a:spcPct val="16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데이터의 정상성 프로세스 판별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8AAF3E-D757-4F16-817E-A37B0043A764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2467863" y="3155546"/>
            <a:ext cx="0" cy="3695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994CAC-CFD0-40C4-9F35-5F458B9AF97C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2467863" y="3838963"/>
            <a:ext cx="0" cy="3608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6EA40F-E537-4E6B-ADE7-1A57A96AD5E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2467863" y="4513719"/>
            <a:ext cx="0" cy="3348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0B4457-4338-4C1A-90D2-F4B2DC6C673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467863" y="5162490"/>
            <a:ext cx="0" cy="3089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27F8E67-B6E8-4314-8013-77D6C3D5CE7E}"/>
              </a:ext>
            </a:extLst>
          </p:cNvPr>
          <p:cNvSpPr/>
          <p:nvPr/>
        </p:nvSpPr>
        <p:spPr>
          <a:xfrm>
            <a:off x="7201999" y="2974578"/>
            <a:ext cx="2672313" cy="2599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24B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latin typeface="KoPub돋움체 Bold" panose="02020603020101020101" pitchFamily="18" charset="-127"/>
                <a:ea typeface="나눔스퀘어 ExtraBold" panose="020B0600000101010101"/>
              </a:rPr>
              <a:t>ARIMA </a:t>
            </a:r>
            <a:r>
              <a:rPr lang="ko-KR" altLang="en-US" sz="1300" b="1" dirty="0">
                <a:latin typeface="KoPub돋움체 Bold" panose="02020603020101020101" pitchFamily="18" charset="-127"/>
                <a:ea typeface="나눔스퀘어 ExtraBold" panose="020B0600000101010101"/>
              </a:rPr>
              <a:t>시계열 예측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6FCEB62-9FAF-44E7-8050-B3EDA9AB5D3A}"/>
              </a:ext>
            </a:extLst>
          </p:cNvPr>
          <p:cNvSpPr/>
          <p:nvPr/>
        </p:nvSpPr>
        <p:spPr>
          <a:xfrm>
            <a:off x="6533198" y="3783366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나눔스퀘어 ExtraBold" panose="020B0600000101010101"/>
              </a:rPr>
              <a:t>반도체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6BCCA38-9A8B-4259-84CE-AB2C0567BB51}"/>
              </a:ext>
            </a:extLst>
          </p:cNvPr>
          <p:cNvSpPr/>
          <p:nvPr/>
        </p:nvSpPr>
        <p:spPr>
          <a:xfrm>
            <a:off x="9500536" y="3780474"/>
            <a:ext cx="1097757" cy="250996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나눔스퀘어 ExtraBold" panose="020B0600000101010101"/>
              </a:rPr>
              <a:t>자동차 부품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53EF24AC-4CC2-406E-ACF8-E0056D96D59E}"/>
              </a:ext>
            </a:extLst>
          </p:cNvPr>
          <p:cNvSpPr/>
          <p:nvPr/>
        </p:nvSpPr>
        <p:spPr>
          <a:xfrm>
            <a:off x="6538120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수입액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40714E8-F17E-469E-AD64-D78E5C764697}"/>
              </a:ext>
            </a:extLst>
          </p:cNvPr>
          <p:cNvSpPr/>
          <p:nvPr/>
        </p:nvSpPr>
        <p:spPr>
          <a:xfrm>
            <a:off x="7520598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+mn-ea"/>
              </a:rPr>
              <a:t>TSI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3CAA034C-58D4-43B5-8D9A-AF705631ADCF}"/>
              </a:ext>
            </a:extLst>
          </p:cNvPr>
          <p:cNvSpPr/>
          <p:nvPr/>
        </p:nvSpPr>
        <p:spPr>
          <a:xfrm>
            <a:off x="5625649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나눔스퀘어 ExtraBold" panose="020B0600000101010101"/>
              </a:rPr>
              <a:t>수출액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95459628-B7AD-4BDD-8137-0E1BA355D36B}"/>
              </a:ext>
            </a:extLst>
          </p:cNvPr>
          <p:cNvSpPr/>
          <p:nvPr/>
        </p:nvSpPr>
        <p:spPr>
          <a:xfrm>
            <a:off x="9688889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수입액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D4D4A5B-B271-4557-9528-F107F26C97FB}"/>
              </a:ext>
            </a:extLst>
          </p:cNvPr>
          <p:cNvSpPr/>
          <p:nvPr/>
        </p:nvSpPr>
        <p:spPr>
          <a:xfrm>
            <a:off x="10649205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TSI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BA2E1399-FE50-47F5-905A-D2CC89B45F7D}"/>
              </a:ext>
            </a:extLst>
          </p:cNvPr>
          <p:cNvSpPr/>
          <p:nvPr/>
        </p:nvSpPr>
        <p:spPr>
          <a:xfrm>
            <a:off x="8769031" y="4733810"/>
            <a:ext cx="729716" cy="27889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+mn-ea"/>
              </a:rPr>
              <a:t>수출액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4B28747-E0EE-4731-B352-0AA52C89545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16200000" flipH="1">
            <a:off x="9020830" y="2751889"/>
            <a:ext cx="545910" cy="151125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96D529F-A8FD-4DA6-96C9-6A51F489905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443705" y="2688916"/>
            <a:ext cx="548802" cy="164009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D71836-0053-4A0E-9A16-8162C00636D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898057" y="4062260"/>
            <a:ext cx="4921" cy="671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0E67B08-BAB1-4A67-8BB0-2E145735F64A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6200000" flipH="1">
            <a:off x="7055981" y="3904335"/>
            <a:ext cx="671551" cy="98740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F664EC-EA5A-42C3-9520-7768A0B3C5F9}"/>
              </a:ext>
            </a:extLst>
          </p:cNvPr>
          <p:cNvSpPr txBox="1"/>
          <p:nvPr/>
        </p:nvSpPr>
        <p:spPr>
          <a:xfrm>
            <a:off x="5625649" y="5400210"/>
            <a:ext cx="57532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반도체와 자동차 부품의 수출액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수입액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 TSI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를 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Noto Sans Med" panose="020B0602040504020204" pitchFamily="34"/>
              </a:rPr>
              <a:t>ARIMA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Noto Sans Med" panose="020B0602040504020204" pitchFamily="34"/>
              </a:rPr>
              <a:t>모형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을 활용하여 시계열 분석 및 예측 진행</a:t>
            </a:r>
            <a:endParaRPr lang="en-US" altLang="ko-KR" sz="13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Noto Sans Med" panose="020B0602040504020204" pitchFamily="34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5395AB1-2237-4D22-99E1-84A01F4389D6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5400000">
            <a:off x="6108507" y="3944261"/>
            <a:ext cx="671550" cy="90754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ED6DAE-5403-4C2A-B224-2929686A1BE1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rot="16200000" flipH="1">
            <a:off x="10180569" y="3900316"/>
            <a:ext cx="702340" cy="964648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572E5A8-E20D-4B29-8B4F-0F822E1EB9E9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rot="5400000">
            <a:off x="9240482" y="3924877"/>
            <a:ext cx="702340" cy="91552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711A3E8-A7AB-45FC-8F11-8035B8251CD1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10049415" y="4031470"/>
            <a:ext cx="4332" cy="7023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99C627-351B-4E89-8D07-B95042B64D3B}"/>
              </a:ext>
            </a:extLst>
          </p:cNvPr>
          <p:cNvSpPr txBox="1"/>
          <p:nvPr/>
        </p:nvSpPr>
        <p:spPr>
          <a:xfrm>
            <a:off x="742949" y="979161"/>
            <a:ext cx="7477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 모형을 이용한 시계열 분석 개념도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F202E3-0999-44C8-8B11-EE20AF9A1C89}"/>
              </a:ext>
            </a:extLst>
          </p:cNvPr>
          <p:cNvSpPr txBox="1"/>
          <p:nvPr/>
        </p:nvSpPr>
        <p:spPr>
          <a:xfrm>
            <a:off x="728781" y="582000"/>
            <a:ext cx="97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254587-7F34-4AED-94B5-68D9B0DE926B}"/>
              </a:ext>
            </a:extLst>
          </p:cNvPr>
          <p:cNvSpPr txBox="1"/>
          <p:nvPr/>
        </p:nvSpPr>
        <p:spPr>
          <a:xfrm>
            <a:off x="508710" y="195003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FB191-5C4F-41BC-B2C2-A2FD71951580}"/>
              </a:ext>
            </a:extLst>
          </p:cNvPr>
          <p:cNvSpPr txBox="1"/>
          <p:nvPr/>
        </p:nvSpPr>
        <p:spPr>
          <a:xfrm>
            <a:off x="969445" y="2007874"/>
            <a:ext cx="327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프로세스 개념도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06C3CE6-375B-4414-8818-6B3FDE96F64B}"/>
              </a:ext>
            </a:extLst>
          </p:cNvPr>
          <p:cNvSpPr/>
          <p:nvPr/>
        </p:nvSpPr>
        <p:spPr>
          <a:xfrm>
            <a:off x="4481512" y="4064090"/>
            <a:ext cx="657225" cy="484632"/>
          </a:xfrm>
          <a:prstGeom prst="rightArrow">
            <a:avLst>
              <a:gd name="adj1" fmla="val 50000"/>
              <a:gd name="adj2" fmla="val 676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93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C92F3D-52C7-44A6-8A81-DEB4838473D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90E11-4305-42BC-B3CC-10BCE46FE6E7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E55FC-8C2A-416A-B546-0569C16F1034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AD0297-331A-4293-83FC-E6DC1954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36" y="2503455"/>
            <a:ext cx="2869262" cy="1174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FBB147E-B182-4464-BC48-315C644F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40" y="3285981"/>
            <a:ext cx="4308366" cy="29899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A5E8FD-4B40-4852-A328-6315E9C115C2}"/>
              </a:ext>
            </a:extLst>
          </p:cNvPr>
          <p:cNvSpPr txBox="1"/>
          <p:nvPr/>
        </p:nvSpPr>
        <p:spPr>
          <a:xfrm>
            <a:off x="427397" y="2485578"/>
            <a:ext cx="55670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대체로 수출액은 </a:t>
            </a:r>
            <a:r>
              <a:rPr lang="en-US" altLang="ko-KR" sz="1300" dirty="0">
                <a:latin typeface="+mn-ea"/>
              </a:rPr>
              <a:t>20</a:t>
            </a:r>
            <a:r>
              <a:rPr lang="ko-KR" altLang="en-US" sz="1300" dirty="0">
                <a:latin typeface="+mn-ea"/>
              </a:rPr>
              <a:t>억 달러를 상회하고 있으나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코로나 </a:t>
            </a:r>
            <a:r>
              <a:rPr lang="en-US" altLang="ko-KR" sz="1300" dirty="0">
                <a:latin typeface="+mn-ea"/>
              </a:rPr>
              <a:t>19</a:t>
            </a:r>
            <a:r>
              <a:rPr lang="ko-KR" altLang="en-US" sz="1300" dirty="0">
                <a:latin typeface="+mn-ea"/>
              </a:rPr>
              <a:t>가 시작된 </a:t>
            </a:r>
            <a:r>
              <a:rPr lang="en-US" altLang="ko-KR" sz="1300" dirty="0">
                <a:latin typeface="+mn-ea"/>
              </a:rPr>
              <a:t>2020</a:t>
            </a:r>
            <a:r>
              <a:rPr lang="ko-KR" altLang="en-US" sz="1300" dirty="0">
                <a:latin typeface="+mn-ea"/>
              </a:rPr>
              <a:t>년 초반 수출액이 급격하게 감소하고 서서히 회복되고 있음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14042-376D-4A07-BF96-6F18B2677990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F32FC-2E1F-4A33-BAF6-F44FB152AD31}"/>
              </a:ext>
            </a:extLst>
          </p:cNvPr>
          <p:cNvSpPr txBox="1"/>
          <p:nvPr/>
        </p:nvSpPr>
        <p:spPr>
          <a:xfrm>
            <a:off x="6096000" y="1902789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5EA5A-B567-4E34-BD6D-1B2CA5918BE2}"/>
              </a:ext>
            </a:extLst>
          </p:cNvPr>
          <p:cNvSpPr txBox="1"/>
          <p:nvPr/>
        </p:nvSpPr>
        <p:spPr>
          <a:xfrm>
            <a:off x="979432" y="1993135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자동차부품 수출입액 변화 추이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55E60-7C30-40A2-A1A9-3C5B1A8CC8DA}"/>
              </a:ext>
            </a:extLst>
          </p:cNvPr>
          <p:cNvSpPr txBox="1"/>
          <p:nvPr/>
        </p:nvSpPr>
        <p:spPr>
          <a:xfrm>
            <a:off x="6683736" y="1930762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데이터의 정상성 확인 및 차분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DEE269-A5EA-4051-B368-1A00B4F6F518}"/>
              </a:ext>
            </a:extLst>
          </p:cNvPr>
          <p:cNvSpPr txBox="1"/>
          <p:nvPr/>
        </p:nvSpPr>
        <p:spPr>
          <a:xfrm>
            <a:off x="6242050" y="3835106"/>
            <a:ext cx="5790293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시계열 분석을 하기 위해서는 </a:t>
            </a:r>
            <a:r>
              <a:rPr lang="en-US" altLang="ko-KR" sz="1300" dirty="0">
                <a:latin typeface="+mn-ea"/>
              </a:rPr>
              <a:t>‘</a:t>
            </a:r>
            <a:r>
              <a:rPr lang="ko-KR" altLang="en-US" sz="1300" dirty="0">
                <a:latin typeface="+mn-ea"/>
              </a:rPr>
              <a:t>정상성</a:t>
            </a:r>
            <a:r>
              <a:rPr lang="en-US" altLang="ko-KR" sz="1300" dirty="0">
                <a:latin typeface="+mn-ea"/>
              </a:rPr>
              <a:t>＇</a:t>
            </a:r>
            <a:r>
              <a:rPr lang="ko-KR" altLang="en-US" sz="1300" dirty="0">
                <a:latin typeface="+mn-ea"/>
              </a:rPr>
              <a:t>을 만족해야 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일반적으로 </a:t>
            </a:r>
            <a:r>
              <a:rPr lang="en-US" altLang="ko-KR" sz="1300" dirty="0">
                <a:latin typeface="+mn-ea"/>
              </a:rPr>
              <a:t>ADF Test </a:t>
            </a:r>
            <a:r>
              <a:rPr lang="ko-KR" altLang="en-US" sz="1300" dirty="0">
                <a:latin typeface="+mn-ea"/>
              </a:rPr>
              <a:t>결과 </a:t>
            </a:r>
            <a:r>
              <a:rPr lang="en-US" altLang="ko-KR" sz="1300" dirty="0">
                <a:latin typeface="+mn-ea"/>
              </a:rPr>
              <a:t>p-value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0.05</a:t>
            </a:r>
            <a:r>
              <a:rPr lang="ko-KR" altLang="en-US" sz="1300" dirty="0">
                <a:latin typeface="+mn-ea"/>
              </a:rPr>
              <a:t>보다 작으면 정상성이 있음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이에 따라</a:t>
            </a:r>
            <a:r>
              <a:rPr lang="en-US" altLang="ko-KR" sz="1300" dirty="0">
                <a:latin typeface="+mn-ea"/>
              </a:rPr>
              <a:t>, 1</a:t>
            </a:r>
            <a:r>
              <a:rPr lang="ko-KR" altLang="en-US" sz="1300" dirty="0">
                <a:latin typeface="+mn-ea"/>
              </a:rPr>
              <a:t>차 차분한 결과가 정상성이 있음 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차분모델은 정상성 만족</a:t>
            </a:r>
            <a:r>
              <a:rPr lang="en-US" altLang="ko-KR" sz="1300" dirty="0">
                <a:latin typeface="+mn-ea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74726E-C765-4747-92B6-7EDB93D47AAA}"/>
              </a:ext>
            </a:extLst>
          </p:cNvPr>
          <p:cNvSpPr txBox="1"/>
          <p:nvPr/>
        </p:nvSpPr>
        <p:spPr>
          <a:xfrm>
            <a:off x="6096000" y="5132497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3B4652-7D46-461D-B1EC-117E19802BAD}"/>
              </a:ext>
            </a:extLst>
          </p:cNvPr>
          <p:cNvSpPr txBox="1"/>
          <p:nvPr/>
        </p:nvSpPr>
        <p:spPr>
          <a:xfrm>
            <a:off x="6683736" y="5160470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p, d, q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파라미터 추정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39CDD7-581D-4FCE-A740-04B4F9653E19}"/>
              </a:ext>
            </a:extLst>
          </p:cNvPr>
          <p:cNvSpPr txBox="1"/>
          <p:nvPr/>
        </p:nvSpPr>
        <p:spPr>
          <a:xfrm>
            <a:off x="6242050" y="5704322"/>
            <a:ext cx="54019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(p, d, q)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(2, 1, 0)</a:t>
            </a:r>
            <a:r>
              <a:rPr lang="ko-KR" altLang="en-US" sz="1300" dirty="0">
                <a:latin typeface="+mn-ea"/>
              </a:rPr>
              <a:t>일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때</a:t>
            </a:r>
            <a:r>
              <a:rPr lang="en-US" altLang="ko-KR" sz="1300" dirty="0">
                <a:latin typeface="+mn-ea"/>
              </a:rPr>
              <a:t>, AIC</a:t>
            </a:r>
            <a:r>
              <a:rPr lang="ko-KR" altLang="en-US" sz="1300" dirty="0">
                <a:latin typeface="+mn-ea"/>
              </a:rPr>
              <a:t>의 값이 가장 작으므로 해당 파라미터 값을 활용하여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ARIMA (2, 1, 0)</a:t>
            </a:r>
            <a:r>
              <a:rPr lang="ko-KR" altLang="en-US" sz="1300" dirty="0">
                <a:latin typeface="+mn-ea"/>
              </a:rPr>
              <a:t>을 활용 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321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C92F3D-52C7-44A6-8A81-DEB4838473D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90E11-4305-42BC-B3CC-10BCE46FE6E7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E55FC-8C2A-416A-B546-0569C16F1034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A5E8FD-4B40-4852-A328-6315E9C115C2}"/>
              </a:ext>
            </a:extLst>
          </p:cNvPr>
          <p:cNvSpPr txBox="1"/>
          <p:nvPr/>
        </p:nvSpPr>
        <p:spPr>
          <a:xfrm>
            <a:off x="427397" y="2453295"/>
            <a:ext cx="556700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ARIMA(2, 1, 0) </a:t>
            </a:r>
            <a:r>
              <a:rPr lang="ko-KR" altLang="en-US" sz="1300" dirty="0">
                <a:latin typeface="+mn-ea"/>
              </a:rPr>
              <a:t>모델 수행 결과</a:t>
            </a:r>
            <a:r>
              <a:rPr lang="en-US" altLang="ko-KR" sz="1300" dirty="0">
                <a:latin typeface="+mn-ea"/>
              </a:rPr>
              <a:t>, AIC</a:t>
            </a:r>
            <a:r>
              <a:rPr lang="ko-KR" altLang="en-US" sz="1300" dirty="0">
                <a:latin typeface="+mn-ea"/>
              </a:rPr>
              <a:t>는 </a:t>
            </a:r>
            <a:r>
              <a:rPr lang="en-US" altLang="ko-KR" sz="1300" dirty="0">
                <a:latin typeface="+mn-ea"/>
              </a:rPr>
              <a:t>3594.722</a:t>
            </a:r>
            <a:r>
              <a:rPr lang="ko-KR" altLang="en-US" sz="1300" dirty="0">
                <a:latin typeface="+mn-ea"/>
              </a:rPr>
              <a:t>이고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모델은 유의함</a:t>
            </a:r>
            <a:endParaRPr lang="en-US" altLang="ko-KR" sz="13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14042-376D-4A07-BF96-6F18B2677990}"/>
              </a:ext>
            </a:extLst>
          </p:cNvPr>
          <p:cNvSpPr txBox="1"/>
          <p:nvPr/>
        </p:nvSpPr>
        <p:spPr>
          <a:xfrm>
            <a:off x="379772" y="1958353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F32FC-2E1F-4A33-BAF6-F44FB152AD31}"/>
              </a:ext>
            </a:extLst>
          </p:cNvPr>
          <p:cNvSpPr txBox="1"/>
          <p:nvPr/>
        </p:nvSpPr>
        <p:spPr>
          <a:xfrm>
            <a:off x="6096000" y="1902789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5EA5A-B567-4E34-BD6D-1B2CA5918BE2}"/>
              </a:ext>
            </a:extLst>
          </p:cNvPr>
          <p:cNvSpPr txBox="1"/>
          <p:nvPr/>
        </p:nvSpPr>
        <p:spPr>
          <a:xfrm>
            <a:off x="931807" y="1993135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AIC값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55E60-7C30-40A2-A1A9-3C5B1A8CC8DA}"/>
              </a:ext>
            </a:extLst>
          </p:cNvPr>
          <p:cNvSpPr txBox="1"/>
          <p:nvPr/>
        </p:nvSpPr>
        <p:spPr>
          <a:xfrm>
            <a:off x="6683735" y="1930762"/>
            <a:ext cx="496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학습 후 예측된 값 그래프 시각화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C735DE-A37C-46CF-B12B-4A1AD9D5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15" y="2968637"/>
            <a:ext cx="4784185" cy="31007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17FECC-9FAC-4D1C-B374-CD369836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2" y="3224293"/>
            <a:ext cx="4221737" cy="2806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B7FA731-9571-454F-80AB-EE5FFDC40BDC}"/>
              </a:ext>
            </a:extLst>
          </p:cNvPr>
          <p:cNvSpPr/>
          <p:nvPr/>
        </p:nvSpPr>
        <p:spPr>
          <a:xfrm>
            <a:off x="3609975" y="4381500"/>
            <a:ext cx="523875" cy="876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11BE8B-8BAA-4638-B91A-1E36F0E16515}"/>
              </a:ext>
            </a:extLst>
          </p:cNvPr>
          <p:cNvSpPr/>
          <p:nvPr/>
        </p:nvSpPr>
        <p:spPr>
          <a:xfrm>
            <a:off x="3154632" y="3702467"/>
            <a:ext cx="2353634" cy="202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929886-C066-483F-85D4-79BC292969A7}"/>
              </a:ext>
            </a:extLst>
          </p:cNvPr>
          <p:cNvSpPr txBox="1"/>
          <p:nvPr/>
        </p:nvSpPr>
        <p:spPr>
          <a:xfrm>
            <a:off x="6373577" y="2423205"/>
            <a:ext cx="4784186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y</a:t>
            </a:r>
            <a:r>
              <a:rPr lang="ko-KR" altLang="en-US" sz="1300" dirty="0">
                <a:latin typeface="+mn-ea"/>
              </a:rPr>
              <a:t>는 실제 수출액</a:t>
            </a:r>
            <a:r>
              <a:rPr lang="en-US" altLang="ko-KR" sz="1300" dirty="0">
                <a:latin typeface="+mn-ea"/>
              </a:rPr>
              <a:t>, forecast</a:t>
            </a:r>
            <a:r>
              <a:rPr lang="ko-KR" altLang="en-US" sz="1300" dirty="0">
                <a:latin typeface="+mn-ea"/>
              </a:rPr>
              <a:t>는 예측된 수출액 값을 의미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실제와 비교해 보았을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큰 차이가 있지 않음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301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E099C98-C98D-4B11-AE3A-DE035A8EF4D1}"/>
              </a:ext>
            </a:extLst>
          </p:cNvPr>
          <p:cNvSpPr txBox="1"/>
          <p:nvPr/>
        </p:nvSpPr>
        <p:spPr>
          <a:xfrm>
            <a:off x="416012" y="196166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06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CB2793-02D5-416F-BD1D-8C16BF08F281}"/>
              </a:ext>
            </a:extLst>
          </p:cNvPr>
          <p:cNvSpPr txBox="1"/>
          <p:nvPr/>
        </p:nvSpPr>
        <p:spPr>
          <a:xfrm>
            <a:off x="1003746" y="1989638"/>
            <a:ext cx="608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2022.01.01~2023.03.31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수출액 예측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BB691BA-B39B-484E-9C35-E65AC71A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0" y="3719285"/>
            <a:ext cx="4784186" cy="21891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67CD58-7D2A-4268-8960-2F3964EE7BF0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86A622-EFE4-4A74-B7BE-A7FE7A129AAA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650B6-CFFA-4A00-B978-449D6348FE2A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D269BB-3741-4715-919A-FE0CD1B0CC3D}"/>
              </a:ext>
            </a:extLst>
          </p:cNvPr>
          <p:cNvSpPr txBox="1"/>
          <p:nvPr/>
        </p:nvSpPr>
        <p:spPr>
          <a:xfrm>
            <a:off x="741630" y="2502971"/>
            <a:ext cx="4784186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이후로 </a:t>
            </a:r>
            <a:r>
              <a:rPr lang="en-US" altLang="ko-KR" sz="1300" dirty="0">
                <a:latin typeface="+mn-ea"/>
              </a:rPr>
              <a:t>15</a:t>
            </a:r>
            <a:r>
              <a:rPr lang="ko-KR" altLang="en-US" sz="1300" dirty="0">
                <a:latin typeface="+mn-ea"/>
              </a:rPr>
              <a:t>개월 동안의 수출액을 예측해보았을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코로나 이후로 수출액이 크게 감소했지만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다시 평균지점을 회복하는 수출액 동향을 보일 것으로 예측됨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815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167A0D-9595-4954-A977-5E25283EF281}"/>
              </a:ext>
            </a:extLst>
          </p:cNvPr>
          <p:cNvSpPr/>
          <p:nvPr/>
        </p:nvSpPr>
        <p:spPr>
          <a:xfrm>
            <a:off x="-1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87F32FC-5A7D-409A-9BB3-F528339F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172" y="2887424"/>
            <a:ext cx="4839907" cy="31007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EC87823-B7F8-4E63-B78F-B5B0DF7BD9DE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AE5B3-B573-463C-95AE-99F7115C66C2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수입액 모델링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08A014-AE91-42D7-A0E6-90A940DF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63" y="2487810"/>
            <a:ext cx="2817875" cy="1198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0F59BBC-4B5D-47FE-99AD-8776244A44A7}"/>
              </a:ext>
            </a:extLst>
          </p:cNvPr>
          <p:cNvSpPr txBox="1"/>
          <p:nvPr/>
        </p:nvSpPr>
        <p:spPr>
          <a:xfrm>
            <a:off x="300327" y="185162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9DA0E0-1C01-47CF-8B0C-56FE7CC9D48E}"/>
              </a:ext>
            </a:extLst>
          </p:cNvPr>
          <p:cNvSpPr txBox="1"/>
          <p:nvPr/>
        </p:nvSpPr>
        <p:spPr>
          <a:xfrm>
            <a:off x="888063" y="187959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데이터의 정상성 확인 및 차분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9B5CF4-1DAF-43AB-8F8D-40B6CAEF7009}"/>
              </a:ext>
            </a:extLst>
          </p:cNvPr>
          <p:cNvSpPr txBox="1"/>
          <p:nvPr/>
        </p:nvSpPr>
        <p:spPr>
          <a:xfrm>
            <a:off x="446377" y="3783942"/>
            <a:ext cx="544642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ADF Test </a:t>
            </a:r>
            <a:r>
              <a:rPr lang="ko-KR" altLang="en-US" sz="1300" dirty="0">
                <a:latin typeface="+mn-ea"/>
              </a:rPr>
              <a:t>결과 </a:t>
            </a:r>
            <a:r>
              <a:rPr lang="en-US" altLang="ko-KR" sz="1300" dirty="0">
                <a:latin typeface="+mn-ea"/>
              </a:rPr>
              <a:t>p-value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0.05</a:t>
            </a:r>
            <a:r>
              <a:rPr lang="ko-KR" altLang="en-US" sz="1300" dirty="0">
                <a:latin typeface="+mn-ea"/>
              </a:rPr>
              <a:t>보다 작으므로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원 데이터 모델과 </a:t>
            </a:r>
            <a:r>
              <a:rPr lang="en-US" altLang="ko-KR" sz="1300" dirty="0">
                <a:latin typeface="+mn-ea"/>
              </a:rPr>
              <a:t>1</a:t>
            </a:r>
            <a:r>
              <a:rPr lang="ko-KR" altLang="en-US" sz="1300" dirty="0">
                <a:latin typeface="+mn-ea"/>
              </a:rPr>
              <a:t>차 차분한 모델 모두 정상성의 가정을 만족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5A562D-E369-4BD8-B088-C45BDB1C7F33}"/>
              </a:ext>
            </a:extLst>
          </p:cNvPr>
          <p:cNvSpPr txBox="1"/>
          <p:nvPr/>
        </p:nvSpPr>
        <p:spPr>
          <a:xfrm>
            <a:off x="291322" y="4673371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8DB9D-FD1D-4130-A343-51F0F4AA0FE1}"/>
              </a:ext>
            </a:extLst>
          </p:cNvPr>
          <p:cNvSpPr txBox="1"/>
          <p:nvPr/>
        </p:nvSpPr>
        <p:spPr>
          <a:xfrm>
            <a:off x="879058" y="4701344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p, d, q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파라미터 추정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31DC2E-87DC-46FC-ACEB-0B978CDFC8C0}"/>
              </a:ext>
            </a:extLst>
          </p:cNvPr>
          <p:cNvSpPr txBox="1"/>
          <p:nvPr/>
        </p:nvSpPr>
        <p:spPr>
          <a:xfrm>
            <a:off x="437372" y="5245196"/>
            <a:ext cx="54019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(p, d, q)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(2, 1, 0)</a:t>
            </a:r>
            <a:r>
              <a:rPr lang="ko-KR" altLang="en-US" sz="1300" dirty="0">
                <a:latin typeface="+mn-ea"/>
              </a:rPr>
              <a:t>일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때</a:t>
            </a:r>
            <a:r>
              <a:rPr lang="en-US" altLang="ko-KR" sz="1300" dirty="0">
                <a:latin typeface="+mn-ea"/>
              </a:rPr>
              <a:t>, AIC</a:t>
            </a:r>
            <a:r>
              <a:rPr lang="ko-KR" altLang="en-US" sz="1300" dirty="0">
                <a:latin typeface="+mn-ea"/>
              </a:rPr>
              <a:t>의 값이 가장 작으므로 해당 파라미터 값을 활용하여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</a:rPr>
              <a:t>ARIMA (2, 1, 0)</a:t>
            </a:r>
            <a:r>
              <a:rPr lang="ko-KR" altLang="en-US" sz="1300" dirty="0">
                <a:latin typeface="+mn-ea"/>
              </a:rPr>
              <a:t>을 활용 </a:t>
            </a:r>
            <a:endParaRPr lang="en-US" altLang="ko-KR" sz="13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F1E9D2-AEEE-4711-80D9-2EB360713E56}"/>
              </a:ext>
            </a:extLst>
          </p:cNvPr>
          <p:cNvSpPr txBox="1"/>
          <p:nvPr/>
        </p:nvSpPr>
        <p:spPr>
          <a:xfrm>
            <a:off x="6187623" y="2385435"/>
            <a:ext cx="556700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ARIMA(2, 1, 0) </a:t>
            </a:r>
            <a:r>
              <a:rPr lang="ko-KR" altLang="en-US" sz="1300" dirty="0">
                <a:latin typeface="+mn-ea"/>
              </a:rPr>
              <a:t>모델 수행 결과</a:t>
            </a:r>
            <a:r>
              <a:rPr lang="en-US" altLang="ko-KR" sz="1300" dirty="0">
                <a:latin typeface="+mn-ea"/>
              </a:rPr>
              <a:t>, AIC</a:t>
            </a:r>
            <a:r>
              <a:rPr lang="ko-KR" altLang="en-US" sz="1300" dirty="0">
                <a:latin typeface="+mn-ea"/>
              </a:rPr>
              <a:t>는 </a:t>
            </a:r>
            <a:r>
              <a:rPr lang="en-US" altLang="ko-KR" sz="1300" dirty="0">
                <a:latin typeface="+mn-ea"/>
              </a:rPr>
              <a:t>3154.223</a:t>
            </a:r>
            <a:r>
              <a:rPr lang="ko-KR" altLang="en-US" sz="1300" dirty="0">
                <a:latin typeface="+mn-ea"/>
              </a:rPr>
              <a:t>이고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모델은 유의함</a:t>
            </a:r>
            <a:endParaRPr lang="en-US" altLang="ko-KR" sz="13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BFCC8A-AD1E-443A-A56A-F64DE5DC3A63}"/>
              </a:ext>
            </a:extLst>
          </p:cNvPr>
          <p:cNvSpPr txBox="1"/>
          <p:nvPr/>
        </p:nvSpPr>
        <p:spPr>
          <a:xfrm>
            <a:off x="6140000" y="1854496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031032-9438-4F6C-A987-3555E434EF3F}"/>
              </a:ext>
            </a:extLst>
          </p:cNvPr>
          <p:cNvSpPr txBox="1"/>
          <p:nvPr/>
        </p:nvSpPr>
        <p:spPr>
          <a:xfrm>
            <a:off x="6692035" y="188927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p-value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AIC값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01027B-5808-4944-9FBD-194B427774A6}"/>
              </a:ext>
            </a:extLst>
          </p:cNvPr>
          <p:cNvSpPr/>
          <p:nvPr/>
        </p:nvSpPr>
        <p:spPr>
          <a:xfrm>
            <a:off x="9474978" y="4277643"/>
            <a:ext cx="523875" cy="876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94FF37-9167-48BF-91D3-433DCA3D8011}"/>
              </a:ext>
            </a:extLst>
          </p:cNvPr>
          <p:cNvSpPr/>
          <p:nvPr/>
        </p:nvSpPr>
        <p:spPr>
          <a:xfrm>
            <a:off x="8943434" y="3587387"/>
            <a:ext cx="2476219" cy="214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5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56F60BA-CF74-4998-91F8-3AE2A4E0E639}"/>
              </a:ext>
            </a:extLst>
          </p:cNvPr>
          <p:cNvSpPr txBox="1"/>
          <p:nvPr/>
        </p:nvSpPr>
        <p:spPr>
          <a:xfrm>
            <a:off x="538580" y="4983889"/>
            <a:ext cx="4249320" cy="95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기획배경 및 목표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주제에 대한 설명 및 품목 선정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2D27AB-5463-4A7B-BF3E-C05D0DBCA9E0}"/>
              </a:ext>
            </a:extLst>
          </p:cNvPr>
          <p:cNvGrpSpPr/>
          <p:nvPr/>
        </p:nvGrpSpPr>
        <p:grpSpPr>
          <a:xfrm>
            <a:off x="429533" y="3429000"/>
            <a:ext cx="7242688" cy="1369437"/>
            <a:chOff x="42155" y="2021840"/>
            <a:chExt cx="9862168" cy="18647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58C9F2-AD98-40FC-B096-9A9F8CC57182}"/>
                </a:ext>
              </a:extLst>
            </p:cNvPr>
            <p:cNvSpPr txBox="1"/>
            <p:nvPr/>
          </p:nvSpPr>
          <p:spPr>
            <a:xfrm>
              <a:off x="190641" y="2021840"/>
              <a:ext cx="1705264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1 </a:t>
              </a:r>
              <a:endPara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1707A5-5DC8-4CF8-96A8-0E8003B44F15}"/>
                </a:ext>
              </a:extLst>
            </p:cNvPr>
            <p:cNvSpPr txBox="1"/>
            <p:nvPr/>
          </p:nvSpPr>
          <p:spPr>
            <a:xfrm>
              <a:off x="42155" y="2755020"/>
              <a:ext cx="9862168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 배경 및 목표</a:t>
              </a:r>
              <a:endPara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167A0D-9595-4954-A977-5E25283EF281}"/>
              </a:ext>
            </a:extLst>
          </p:cNvPr>
          <p:cNvSpPr/>
          <p:nvPr/>
        </p:nvSpPr>
        <p:spPr>
          <a:xfrm>
            <a:off x="-1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87823-B7F8-4E63-B78F-B5B0DF7BD9DE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AE5B3-B573-463C-95AE-99F7115C66C2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 산업 </a:t>
            </a:r>
            <a:r>
              <a:rPr lang="ko-KR" altLang="en-US" sz="3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수입액 모델링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F59BBC-4B5D-47FE-99AD-8776244A44A7}"/>
              </a:ext>
            </a:extLst>
          </p:cNvPr>
          <p:cNvSpPr txBox="1"/>
          <p:nvPr/>
        </p:nvSpPr>
        <p:spPr>
          <a:xfrm>
            <a:off x="300327" y="185162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BFCC8A-AD1E-443A-A56A-F64DE5DC3A63}"/>
              </a:ext>
            </a:extLst>
          </p:cNvPr>
          <p:cNvSpPr txBox="1"/>
          <p:nvPr/>
        </p:nvSpPr>
        <p:spPr>
          <a:xfrm>
            <a:off x="6140000" y="1854496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031032-9438-4F6C-A987-3555E434EF3F}"/>
              </a:ext>
            </a:extLst>
          </p:cNvPr>
          <p:cNvSpPr txBox="1"/>
          <p:nvPr/>
        </p:nvSpPr>
        <p:spPr>
          <a:xfrm>
            <a:off x="6692034" y="1889278"/>
            <a:ext cx="463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2022.01.01~2023.03.31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수입액 예측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04835-A49D-470E-BA55-2AF8FB7E7CB5}"/>
              </a:ext>
            </a:extLst>
          </p:cNvPr>
          <p:cNvSpPr txBox="1"/>
          <p:nvPr/>
        </p:nvSpPr>
        <p:spPr>
          <a:xfrm>
            <a:off x="867136" y="1894504"/>
            <a:ext cx="496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학습 후 예측된 값 그래프 시각화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00A790-36C2-42AD-9331-57959D9969B5}"/>
              </a:ext>
            </a:extLst>
          </p:cNvPr>
          <p:cNvSpPr txBox="1"/>
          <p:nvPr/>
        </p:nvSpPr>
        <p:spPr>
          <a:xfrm>
            <a:off x="625945" y="2386947"/>
            <a:ext cx="4784186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y</a:t>
            </a:r>
            <a:r>
              <a:rPr lang="ko-KR" altLang="en-US" sz="1300" dirty="0">
                <a:latin typeface="+mn-ea"/>
              </a:rPr>
              <a:t>는 실제 수입액</a:t>
            </a:r>
            <a:r>
              <a:rPr lang="en-US" altLang="ko-KR" sz="1300" dirty="0">
                <a:latin typeface="+mn-ea"/>
              </a:rPr>
              <a:t>, forecast</a:t>
            </a:r>
            <a:r>
              <a:rPr lang="ko-KR" altLang="en-US" sz="1300" dirty="0">
                <a:latin typeface="+mn-ea"/>
              </a:rPr>
              <a:t>는 예측된 수입액 값을 의미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실제와 비교해 보았을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큰 차이가 있지 않음</a:t>
            </a:r>
            <a:endParaRPr lang="en-US" altLang="ko-KR" sz="1300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5E797CB-F7F5-4894-A836-573EB3E3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6" y="3192269"/>
            <a:ext cx="4188723" cy="2686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382FB7E-27BE-4C34-B770-5A68F491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57" y="3537754"/>
            <a:ext cx="5166823" cy="22799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BEE0C6-2FAB-494C-83E3-BD60C43A04A3}"/>
              </a:ext>
            </a:extLst>
          </p:cNvPr>
          <p:cNvSpPr txBox="1"/>
          <p:nvPr/>
        </p:nvSpPr>
        <p:spPr>
          <a:xfrm>
            <a:off x="6391156" y="2390753"/>
            <a:ext cx="5166823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이후로 </a:t>
            </a:r>
            <a:r>
              <a:rPr lang="en-US" altLang="ko-KR" sz="1300" dirty="0">
                <a:latin typeface="+mn-ea"/>
              </a:rPr>
              <a:t>15</a:t>
            </a:r>
            <a:r>
              <a:rPr lang="ko-KR" altLang="en-US" sz="1300" dirty="0">
                <a:latin typeface="+mn-ea"/>
              </a:rPr>
              <a:t>개월 동안의 수입액을 예측해보았을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수입액은 코로나 </a:t>
            </a:r>
            <a:r>
              <a:rPr lang="en-US" altLang="ko-KR" sz="1300" dirty="0">
                <a:latin typeface="+mn-ea"/>
              </a:rPr>
              <a:t>19</a:t>
            </a:r>
            <a:r>
              <a:rPr lang="ko-KR" altLang="en-US" sz="1300" dirty="0">
                <a:latin typeface="+mn-ea"/>
              </a:rPr>
              <a:t>에 영향을 크게 받지 않지만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앞으로의 수입액은 전보다는 조금 안정된 모형으로 수렴할 것으로 예측됨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664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C92F3D-52C7-44A6-8A81-DEB4838473D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90E11-4305-42BC-B3CC-10BCE46FE6E7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E55FC-8C2A-416A-B546-0569C16F1034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A5E8FD-4B40-4852-A328-6315E9C115C2}"/>
              </a:ext>
            </a:extLst>
          </p:cNvPr>
          <p:cNvSpPr txBox="1"/>
          <p:nvPr/>
        </p:nvSpPr>
        <p:spPr>
          <a:xfrm>
            <a:off x="475214" y="2489007"/>
            <a:ext cx="556700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코로나 </a:t>
            </a:r>
            <a:r>
              <a:rPr lang="en-US" altLang="ko-KR" sz="1300" dirty="0">
                <a:latin typeface="+mn-ea"/>
              </a:rPr>
              <a:t>19</a:t>
            </a:r>
            <a:r>
              <a:rPr lang="ko-KR" altLang="en-US" sz="1300" dirty="0">
                <a:latin typeface="+mn-ea"/>
              </a:rPr>
              <a:t>가 시작된 </a:t>
            </a:r>
            <a:r>
              <a:rPr lang="en-US" altLang="ko-KR" sz="1300" dirty="0">
                <a:latin typeface="+mn-ea"/>
              </a:rPr>
              <a:t>2020</a:t>
            </a:r>
            <a:r>
              <a:rPr lang="ko-KR" altLang="en-US" sz="1300" dirty="0">
                <a:latin typeface="+mn-ea"/>
              </a:rPr>
              <a:t>년 초반 수출액이 급격하게 감소함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14042-376D-4A07-BF96-6F18B2677990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F32FC-2E1F-4A33-BAF6-F44FB152AD31}"/>
              </a:ext>
            </a:extLst>
          </p:cNvPr>
          <p:cNvSpPr txBox="1"/>
          <p:nvPr/>
        </p:nvSpPr>
        <p:spPr>
          <a:xfrm>
            <a:off x="5866987" y="199506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5EA5A-B567-4E34-BD6D-1B2CA5918BE2}"/>
              </a:ext>
            </a:extLst>
          </p:cNvPr>
          <p:cNvSpPr txBox="1"/>
          <p:nvPr/>
        </p:nvSpPr>
        <p:spPr>
          <a:xfrm>
            <a:off x="979432" y="1993135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반도체 수출입액 변화 추이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55E60-7C30-40A2-A1A9-3C5B1A8CC8DA}"/>
              </a:ext>
            </a:extLst>
          </p:cNvPr>
          <p:cNvSpPr txBox="1"/>
          <p:nvPr/>
        </p:nvSpPr>
        <p:spPr>
          <a:xfrm>
            <a:off x="6454723" y="2023036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데이터의 정상성 확인 및 차분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DEE269-A5EA-4051-B368-1A00B4F6F518}"/>
              </a:ext>
            </a:extLst>
          </p:cNvPr>
          <p:cNvSpPr txBox="1"/>
          <p:nvPr/>
        </p:nvSpPr>
        <p:spPr>
          <a:xfrm>
            <a:off x="6042216" y="3574812"/>
            <a:ext cx="5790293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시계열 분석을 하기 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 </a:t>
            </a:r>
            <a:r>
              <a:rPr lang="en-US" altLang="ko-KR" sz="1300" dirty="0">
                <a:latin typeface="+mn-ea"/>
              </a:rPr>
              <a:t>‘</a:t>
            </a:r>
            <a:r>
              <a:rPr lang="ko-KR" altLang="en-US" sz="1300" dirty="0">
                <a:latin typeface="+mn-ea"/>
              </a:rPr>
              <a:t>정상성</a:t>
            </a:r>
            <a:r>
              <a:rPr lang="en-US" altLang="ko-KR" sz="1300" dirty="0">
                <a:latin typeface="+mn-ea"/>
              </a:rPr>
              <a:t>’, ‘</a:t>
            </a:r>
            <a:r>
              <a:rPr lang="ko-KR" altLang="en-US" sz="1300" dirty="0">
                <a:latin typeface="+mn-ea"/>
              </a:rPr>
              <a:t>정규성</a:t>
            </a:r>
            <a:r>
              <a:rPr lang="en-US" altLang="ko-KR" sz="1300" dirty="0">
                <a:latin typeface="+mn-ea"/>
              </a:rPr>
              <a:t>’ </a:t>
            </a:r>
            <a:r>
              <a:rPr lang="ko-KR" altLang="en-US" sz="1300" dirty="0">
                <a:latin typeface="+mn-ea"/>
              </a:rPr>
              <a:t>만족을 위해 차분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일반적으로 </a:t>
            </a:r>
            <a:r>
              <a:rPr lang="en-US" altLang="ko-KR" sz="1300" dirty="0">
                <a:latin typeface="+mn-ea"/>
              </a:rPr>
              <a:t>ADF Test </a:t>
            </a:r>
            <a:r>
              <a:rPr lang="ko-KR" altLang="en-US" sz="1300" dirty="0">
                <a:latin typeface="+mn-ea"/>
              </a:rPr>
              <a:t>결과 </a:t>
            </a:r>
            <a:r>
              <a:rPr lang="en-US" altLang="ko-KR" sz="1300" dirty="0">
                <a:latin typeface="+mn-ea"/>
              </a:rPr>
              <a:t>p-value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0.05</a:t>
            </a:r>
            <a:r>
              <a:rPr lang="ko-KR" altLang="en-US" sz="1300" dirty="0">
                <a:latin typeface="+mn-ea"/>
              </a:rPr>
              <a:t>보다 작으면 정상성이 있음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이에 따라</a:t>
            </a:r>
            <a:r>
              <a:rPr lang="en-US" altLang="ko-KR" sz="1300" dirty="0">
                <a:latin typeface="+mn-ea"/>
              </a:rPr>
              <a:t>, 1</a:t>
            </a:r>
            <a:r>
              <a:rPr lang="ko-KR" altLang="en-US" sz="1300" dirty="0">
                <a:latin typeface="+mn-ea"/>
              </a:rPr>
              <a:t>차 차분한 결과가 정상성이 있음 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차분모델은 정상성 만족</a:t>
            </a:r>
            <a:r>
              <a:rPr lang="en-US" altLang="ko-KR" sz="1300" dirty="0">
                <a:latin typeface="+mn-ea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74726E-C765-4747-92B6-7EDB93D47AAA}"/>
              </a:ext>
            </a:extLst>
          </p:cNvPr>
          <p:cNvSpPr txBox="1"/>
          <p:nvPr/>
        </p:nvSpPr>
        <p:spPr>
          <a:xfrm>
            <a:off x="5930487" y="471608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3B4652-7D46-461D-B1EC-117E19802BAD}"/>
              </a:ext>
            </a:extLst>
          </p:cNvPr>
          <p:cNvSpPr txBox="1"/>
          <p:nvPr/>
        </p:nvSpPr>
        <p:spPr>
          <a:xfrm>
            <a:off x="6518223" y="4744057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p, d, q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파라미터 추정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E337B24-2411-4C8F-8E24-6DE7CBA79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" r="6070"/>
          <a:stretch/>
        </p:blipFill>
        <p:spPr>
          <a:xfrm>
            <a:off x="753015" y="2938520"/>
            <a:ext cx="4573459" cy="306588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116E5C-6214-4E65-AFDF-4DE385BC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23" y="2581301"/>
            <a:ext cx="3070277" cy="9020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E3B512-340D-429D-AB13-0D99FE64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04" y="5677996"/>
            <a:ext cx="5161246" cy="8209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B742BA-F247-4D51-A5A5-C547D02E4A74}"/>
              </a:ext>
            </a:extLst>
          </p:cNvPr>
          <p:cNvSpPr txBox="1"/>
          <p:nvPr/>
        </p:nvSpPr>
        <p:spPr>
          <a:xfrm>
            <a:off x="6042217" y="5234206"/>
            <a:ext cx="579029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n-ea"/>
              </a:rPr>
              <a:t>auto_arima</a:t>
            </a:r>
            <a:r>
              <a:rPr lang="ko-KR" altLang="en-US" sz="1300" dirty="0">
                <a:latin typeface="+mn-ea"/>
              </a:rPr>
              <a:t>를 사용하여 </a:t>
            </a:r>
            <a:r>
              <a:rPr lang="en-US" altLang="ko-KR" sz="1300" dirty="0">
                <a:latin typeface="+mn-ea"/>
              </a:rPr>
              <a:t>ARIMA (2, 1, 1)</a:t>
            </a:r>
            <a:r>
              <a:rPr lang="ko-KR" altLang="en-US" sz="1300" dirty="0">
                <a:latin typeface="+mn-ea"/>
              </a:rPr>
              <a:t>를 구함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0103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C92F3D-52C7-44A6-8A81-DEB4838473D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90E11-4305-42BC-B3CC-10BCE46FE6E7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E55FC-8C2A-416A-B546-0569C16F1034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산업 </a:t>
            </a:r>
            <a:r>
              <a:rPr lang="ko-KR" alt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수출액 모델링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A5E8FD-4B40-4852-A328-6315E9C115C2}"/>
              </a:ext>
            </a:extLst>
          </p:cNvPr>
          <p:cNvSpPr txBox="1"/>
          <p:nvPr/>
        </p:nvSpPr>
        <p:spPr>
          <a:xfrm>
            <a:off x="682657" y="2418435"/>
            <a:ext cx="55670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ARIMA(2, 1, 0) </a:t>
            </a:r>
            <a:r>
              <a:rPr lang="ko-KR" altLang="en-US" sz="1300" dirty="0">
                <a:latin typeface="+mn-ea"/>
              </a:rPr>
              <a:t>모델 수행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모델은 유의함</a:t>
            </a:r>
            <a:endParaRPr lang="en-US" altLang="ko-KR" sz="1300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 err="1">
                <a:latin typeface="+mn-ea"/>
              </a:rPr>
              <a:t>예측값을</a:t>
            </a:r>
            <a:r>
              <a:rPr lang="ko-KR" altLang="en-US" sz="1300" dirty="0">
                <a:latin typeface="+mn-ea"/>
              </a:rPr>
              <a:t> 비교했을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거의 비슷한 흐름을 나타냄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14042-376D-4A07-BF96-6F18B2677990}"/>
              </a:ext>
            </a:extLst>
          </p:cNvPr>
          <p:cNvSpPr txBox="1"/>
          <p:nvPr/>
        </p:nvSpPr>
        <p:spPr>
          <a:xfrm>
            <a:off x="379772" y="1958353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F32FC-2E1F-4A33-BAF6-F44FB152AD31}"/>
              </a:ext>
            </a:extLst>
          </p:cNvPr>
          <p:cNvSpPr txBox="1"/>
          <p:nvPr/>
        </p:nvSpPr>
        <p:spPr>
          <a:xfrm>
            <a:off x="6096000" y="1902789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55E60-7C30-40A2-A1A9-3C5B1A8CC8DA}"/>
              </a:ext>
            </a:extLst>
          </p:cNvPr>
          <p:cNvSpPr txBox="1"/>
          <p:nvPr/>
        </p:nvSpPr>
        <p:spPr>
          <a:xfrm>
            <a:off x="873485" y="1977046"/>
            <a:ext cx="496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학습 후 예측된 값 그래프 시각화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D369F1-FD1C-475D-B40C-D8F0B465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95" y="3246871"/>
            <a:ext cx="4402108" cy="3012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6D2B6A-FA7D-45B1-A71F-05BFD4B55B5C}"/>
              </a:ext>
            </a:extLst>
          </p:cNvPr>
          <p:cNvSpPr txBox="1"/>
          <p:nvPr/>
        </p:nvSpPr>
        <p:spPr>
          <a:xfrm>
            <a:off x="6642546" y="1948955"/>
            <a:ext cx="608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2022.01.01~2023.03.31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수출액 예측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7EFD5-DB8A-46C0-A9D0-9F693620382D}"/>
              </a:ext>
            </a:extLst>
          </p:cNvPr>
          <p:cNvSpPr txBox="1"/>
          <p:nvPr/>
        </p:nvSpPr>
        <p:spPr>
          <a:xfrm>
            <a:off x="6200794" y="2419948"/>
            <a:ext cx="5207811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이후로 </a:t>
            </a:r>
            <a:r>
              <a:rPr lang="en-US" altLang="ko-KR" sz="1300" dirty="0">
                <a:latin typeface="+mn-ea"/>
              </a:rPr>
              <a:t>15</a:t>
            </a:r>
            <a:r>
              <a:rPr lang="ko-KR" altLang="en-US" sz="1300" dirty="0">
                <a:latin typeface="+mn-ea"/>
              </a:rPr>
              <a:t>개월 동안의 수출액을 예측해보았을 때</a:t>
            </a:r>
            <a:r>
              <a:rPr lang="en-US" altLang="ko-KR" sz="13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 </a:t>
            </a:r>
            <a:r>
              <a:rPr lang="ko-KR" altLang="en-US" sz="1300" dirty="0">
                <a:latin typeface="+mn-ea"/>
              </a:rPr>
              <a:t>코로나 전후로 반도체 수출액이 큰 폭으로 변화하지만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앞으로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ko-KR" altLang="en-US" sz="1300" dirty="0">
                <a:latin typeface="+mn-ea"/>
              </a:rPr>
              <a:t> 평균지점을 회복하는 수출액 동향을 보일 것으로 예측됨</a:t>
            </a:r>
            <a:endParaRPr lang="en-US" altLang="ko-KR" sz="1300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E4E28-A067-4FCA-893E-8D5597683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60" y="3560338"/>
            <a:ext cx="5273245" cy="23858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421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167A0D-9595-4954-A977-5E25283EF281}"/>
              </a:ext>
            </a:extLst>
          </p:cNvPr>
          <p:cNvSpPr/>
          <p:nvPr/>
        </p:nvSpPr>
        <p:spPr>
          <a:xfrm>
            <a:off x="-1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87823-B7F8-4E63-B78F-B5B0DF7BD9DE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AE5B3-B573-463C-95AE-99F7115C66C2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산업 </a:t>
            </a:r>
            <a:r>
              <a:rPr lang="ko-KR" altLang="en-US" sz="3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수입액 모델링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F59BBC-4B5D-47FE-99AD-8776244A44A7}"/>
              </a:ext>
            </a:extLst>
          </p:cNvPr>
          <p:cNvSpPr txBox="1"/>
          <p:nvPr/>
        </p:nvSpPr>
        <p:spPr>
          <a:xfrm>
            <a:off x="300327" y="185162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9DA0E0-1C01-47CF-8B0C-56FE7CC9D48E}"/>
              </a:ext>
            </a:extLst>
          </p:cNvPr>
          <p:cNvSpPr txBox="1"/>
          <p:nvPr/>
        </p:nvSpPr>
        <p:spPr>
          <a:xfrm>
            <a:off x="888063" y="1879598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데이터의 정상성 확인 및 차분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9B5CF4-1DAF-43AB-8F8D-40B6CAEF7009}"/>
              </a:ext>
            </a:extLst>
          </p:cNvPr>
          <p:cNvSpPr txBox="1"/>
          <p:nvPr/>
        </p:nvSpPr>
        <p:spPr>
          <a:xfrm>
            <a:off x="437372" y="3508962"/>
            <a:ext cx="544642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ADF Test </a:t>
            </a:r>
            <a:r>
              <a:rPr lang="ko-KR" altLang="en-US" sz="1300" dirty="0">
                <a:latin typeface="+mn-ea"/>
              </a:rPr>
              <a:t>결과 </a:t>
            </a:r>
            <a:r>
              <a:rPr lang="en-US" altLang="ko-KR" sz="1300" dirty="0">
                <a:latin typeface="+mn-ea"/>
              </a:rPr>
              <a:t>p-value</a:t>
            </a:r>
            <a:r>
              <a:rPr lang="ko-KR" altLang="en-US" sz="1300" dirty="0">
                <a:latin typeface="+mn-ea"/>
              </a:rPr>
              <a:t>가 </a:t>
            </a:r>
            <a:r>
              <a:rPr lang="en-US" altLang="ko-KR" sz="1300" dirty="0">
                <a:latin typeface="+mn-ea"/>
              </a:rPr>
              <a:t>0.05</a:t>
            </a:r>
            <a:r>
              <a:rPr lang="ko-KR" altLang="en-US" sz="1300" dirty="0">
                <a:latin typeface="+mn-ea"/>
              </a:rPr>
              <a:t>보다 작으므로</a:t>
            </a:r>
            <a:r>
              <a:rPr lang="en-US" altLang="ko-KR" sz="1300" dirty="0">
                <a:latin typeface="+mn-ea"/>
              </a:rPr>
              <a:t>, 1</a:t>
            </a:r>
            <a:r>
              <a:rPr lang="ko-KR" altLang="en-US" sz="1300" dirty="0">
                <a:latin typeface="+mn-ea"/>
              </a:rPr>
              <a:t>차 차분한 모델은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ko-KR" altLang="en-US" sz="1300" dirty="0">
                <a:latin typeface="+mn-ea"/>
              </a:rPr>
              <a:t>정상성의 가정을 만족한다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5A562D-E369-4BD8-B088-C45BDB1C7F33}"/>
              </a:ext>
            </a:extLst>
          </p:cNvPr>
          <p:cNvSpPr txBox="1"/>
          <p:nvPr/>
        </p:nvSpPr>
        <p:spPr>
          <a:xfrm>
            <a:off x="359184" y="451236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8DB9D-FD1D-4130-A343-51F0F4AA0FE1}"/>
              </a:ext>
            </a:extLst>
          </p:cNvPr>
          <p:cNvSpPr txBox="1"/>
          <p:nvPr/>
        </p:nvSpPr>
        <p:spPr>
          <a:xfrm>
            <a:off x="946920" y="4540337"/>
            <a:ext cx="4142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p, d, q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파라미터 추정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BFCC8A-AD1E-443A-A56A-F64DE5DC3A63}"/>
              </a:ext>
            </a:extLst>
          </p:cNvPr>
          <p:cNvSpPr txBox="1"/>
          <p:nvPr/>
        </p:nvSpPr>
        <p:spPr>
          <a:xfrm>
            <a:off x="6140000" y="1854496"/>
            <a:ext cx="651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B9E88A-38DA-4B19-AEB2-30E71892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8" y="2435016"/>
            <a:ext cx="3169587" cy="9404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EF8E5B-868A-4EF0-9722-B679F1A7C608}"/>
              </a:ext>
            </a:extLst>
          </p:cNvPr>
          <p:cNvSpPr txBox="1"/>
          <p:nvPr/>
        </p:nvSpPr>
        <p:spPr>
          <a:xfrm>
            <a:off x="437372" y="5087888"/>
            <a:ext cx="5790293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n-ea"/>
              </a:rPr>
              <a:t>auto_arima</a:t>
            </a:r>
            <a:r>
              <a:rPr lang="ko-KR" altLang="en-US" sz="1300" dirty="0">
                <a:latin typeface="+mn-ea"/>
              </a:rPr>
              <a:t>를 사용하여 </a:t>
            </a:r>
            <a:r>
              <a:rPr lang="en-US" altLang="ko-KR" sz="1300" dirty="0">
                <a:latin typeface="+mn-ea"/>
              </a:rPr>
              <a:t>ARIMA (0, 1, 1)</a:t>
            </a:r>
            <a:r>
              <a:rPr lang="ko-KR" altLang="en-US" sz="1300" dirty="0">
                <a:latin typeface="+mn-ea"/>
              </a:rPr>
              <a:t>를 구함</a:t>
            </a:r>
            <a:endParaRPr lang="en-US" altLang="ko-KR" sz="1300" dirty="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2B9622F-2CB6-4651-BDA2-A4A87672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29" y="5526714"/>
            <a:ext cx="4839908" cy="806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889EF6-752A-49C4-97A6-F66D49324897}"/>
              </a:ext>
            </a:extLst>
          </p:cNvPr>
          <p:cNvSpPr txBox="1"/>
          <p:nvPr/>
        </p:nvSpPr>
        <p:spPr>
          <a:xfrm>
            <a:off x="6428910" y="2346085"/>
            <a:ext cx="556700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ARIMA(0, 1, 1) </a:t>
            </a:r>
            <a:r>
              <a:rPr lang="ko-KR" altLang="en-US" sz="1300" dirty="0">
                <a:latin typeface="+mn-ea"/>
              </a:rPr>
              <a:t>모델 수행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</a:rPr>
              <a:t>모델은 유의함</a:t>
            </a:r>
            <a:endParaRPr lang="en-US" altLang="ko-KR" sz="1300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n-ea"/>
              </a:rPr>
              <a:t>실제값과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 err="1">
                <a:latin typeface="+mn-ea"/>
              </a:rPr>
              <a:t>예측값을</a:t>
            </a:r>
            <a:r>
              <a:rPr lang="ko-KR" altLang="en-US" sz="1300" dirty="0">
                <a:latin typeface="+mn-ea"/>
              </a:rPr>
              <a:t> 비교했을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실제 값보다는 조금 낮게 형성 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67F63-53EB-4ECB-BD08-5E0E64A6EF47}"/>
              </a:ext>
            </a:extLst>
          </p:cNvPr>
          <p:cNvSpPr txBox="1"/>
          <p:nvPr/>
        </p:nvSpPr>
        <p:spPr>
          <a:xfrm>
            <a:off x="6644408" y="1879598"/>
            <a:ext cx="4960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ARIMA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학습 후 예측된 값 그래프 시각화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590734D-3B84-45EC-92C8-B013CE730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408" y="3156484"/>
            <a:ext cx="4314527" cy="31226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156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167A0D-9595-4954-A977-5E25283EF281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87823-B7F8-4E63-B78F-B5B0DF7BD9DE}"/>
              </a:ext>
            </a:extLst>
          </p:cNvPr>
          <p:cNvSpPr txBox="1"/>
          <p:nvPr/>
        </p:nvSpPr>
        <p:spPr>
          <a:xfrm>
            <a:off x="576380" y="429600"/>
            <a:ext cx="12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AE5B3-B573-463C-95AE-99F7115C66C2}"/>
              </a:ext>
            </a:extLst>
          </p:cNvPr>
          <p:cNvSpPr txBox="1"/>
          <p:nvPr/>
        </p:nvSpPr>
        <p:spPr>
          <a:xfrm>
            <a:off x="590549" y="826761"/>
            <a:ext cx="679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산업 </a:t>
            </a:r>
            <a:r>
              <a:rPr lang="ko-KR" altLang="en-US" sz="3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수입액 모델링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2E2AE-89B5-4CFE-8A68-5626297CA9FC}"/>
              </a:ext>
            </a:extLst>
          </p:cNvPr>
          <p:cNvSpPr txBox="1"/>
          <p:nvPr/>
        </p:nvSpPr>
        <p:spPr>
          <a:xfrm>
            <a:off x="342900" y="189326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4D76C-A7FF-4C14-A9D9-A62FE4F05E55}"/>
              </a:ext>
            </a:extLst>
          </p:cNvPr>
          <p:cNvSpPr txBox="1"/>
          <p:nvPr/>
        </p:nvSpPr>
        <p:spPr>
          <a:xfrm>
            <a:off x="889446" y="1939430"/>
            <a:ext cx="608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2022.01.01~2023.03.31 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수입액 예측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25E4D-C84D-4505-9445-3DB208B2917D}"/>
              </a:ext>
            </a:extLst>
          </p:cNvPr>
          <p:cNvSpPr txBox="1"/>
          <p:nvPr/>
        </p:nvSpPr>
        <p:spPr>
          <a:xfrm>
            <a:off x="447694" y="2410423"/>
            <a:ext cx="5207811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2022</a:t>
            </a:r>
            <a:r>
              <a:rPr lang="ko-KR" altLang="en-US" sz="1300" dirty="0">
                <a:latin typeface="+mn-ea"/>
              </a:rPr>
              <a:t>년 이후로 </a:t>
            </a:r>
            <a:r>
              <a:rPr lang="en-US" altLang="ko-KR" sz="1300" dirty="0">
                <a:latin typeface="+mn-ea"/>
              </a:rPr>
              <a:t>15</a:t>
            </a:r>
            <a:r>
              <a:rPr lang="ko-KR" altLang="en-US" sz="1300" dirty="0">
                <a:latin typeface="+mn-ea"/>
              </a:rPr>
              <a:t>개월 동안의 수입액을 예측해보았을 때</a:t>
            </a:r>
            <a:r>
              <a:rPr lang="en-US" altLang="ko-KR" sz="13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 </a:t>
            </a:r>
            <a:r>
              <a:rPr lang="ko-KR" altLang="en-US" sz="1300" dirty="0">
                <a:latin typeface="+mn-ea"/>
              </a:rPr>
              <a:t>코로나 전에는 반도체 수입액이 큰 폭으로 변화했지만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앞으로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</a:t>
            </a:r>
            <a:r>
              <a:rPr lang="ko-KR" altLang="en-US" sz="1300" dirty="0">
                <a:latin typeface="+mn-ea"/>
              </a:rPr>
              <a:t> 평균지점을 회복하는 수입액 동향을 보일 것으로 예측됨</a:t>
            </a:r>
            <a:endParaRPr lang="en-US" altLang="ko-KR" sz="1300" dirty="0">
              <a:latin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829A549-2400-42AF-94BF-E9C99870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2" y="3515218"/>
            <a:ext cx="4983653" cy="2259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743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D87295-F9A3-4ED2-956B-B010928BCCEB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604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지수 분석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139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2545460"/>
            <a:ext cx="9901119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선행연구 논문을 참고하여 국제 무역 코드 </a:t>
            </a:r>
            <a:r>
              <a:rPr lang="en-US" altLang="ko-KR" sz="1300" dirty="0">
                <a:latin typeface="+mn-ea"/>
              </a:rPr>
              <a:t>HSCODE 4</a:t>
            </a:r>
            <a:r>
              <a:rPr lang="ko-KR" altLang="en-US" sz="1300" dirty="0">
                <a:latin typeface="+mn-ea"/>
              </a:rPr>
              <a:t>단위 기준 ‘차량용 부분품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부속품’으로</a:t>
            </a:r>
            <a:r>
              <a:rPr lang="ko-KR" altLang="en-US" sz="1300" dirty="0">
                <a:latin typeface="+mn-ea"/>
              </a:rPr>
              <a:t> 선택 →</a:t>
            </a:r>
            <a:r>
              <a:rPr lang="en-US" altLang="ko-KR" sz="1300" dirty="0">
                <a:latin typeface="+mn-ea"/>
              </a:rPr>
              <a:t> HSCODE 6</a:t>
            </a:r>
            <a:r>
              <a:rPr lang="ko-KR" altLang="en-US" sz="1300" dirty="0">
                <a:latin typeface="+mn-ea"/>
              </a:rPr>
              <a:t>단위로 조사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선행연구 논문 참고 </a:t>
            </a:r>
            <a:r>
              <a:rPr lang="ko-KR" altLang="en-US" sz="1300" dirty="0" err="1">
                <a:latin typeface="+mn-ea"/>
              </a:rPr>
              <a:t>라공우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송진구</a:t>
            </a:r>
            <a:r>
              <a:rPr lang="en-US" altLang="ko-KR" sz="1300" dirty="0">
                <a:latin typeface="+mn-ea"/>
              </a:rPr>
              <a:t>.(2017), </a:t>
            </a:r>
            <a:r>
              <a:rPr lang="ko-KR" altLang="en-US" sz="1300" dirty="0">
                <a:latin typeface="+mn-ea"/>
              </a:rPr>
              <a:t>미국시장에 대한 한 </a:t>
            </a:r>
            <a:r>
              <a:rPr lang="en-US" altLang="ko-KR" sz="1300" dirty="0">
                <a:latin typeface="+mn-ea"/>
              </a:rPr>
              <a:t>· </a:t>
            </a:r>
            <a:r>
              <a:rPr lang="ko-KR" altLang="en-US" sz="1300" dirty="0">
                <a:latin typeface="+mn-ea"/>
              </a:rPr>
              <a:t>중 자동차부품산업의 국제경쟁력에 관한 연구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95835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2007874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자동차 부품 산업 품목 선정 기준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DB17B4-A0D3-4CC7-A3CD-E90353CE2FAA}"/>
              </a:ext>
            </a:extLst>
          </p:cNvPr>
          <p:cNvGrpSpPr/>
          <p:nvPr/>
        </p:nvGrpSpPr>
        <p:grpSpPr>
          <a:xfrm>
            <a:off x="394624" y="3526680"/>
            <a:ext cx="5311562" cy="492443"/>
            <a:chOff x="6216409" y="1970001"/>
            <a:chExt cx="5311562" cy="49244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C88A10-8779-41E1-B91C-C7C5DC39DC63}"/>
                </a:ext>
              </a:extLst>
            </p:cNvPr>
            <p:cNvSpPr txBox="1"/>
            <p:nvPr/>
          </p:nvSpPr>
          <p:spPr>
            <a:xfrm>
              <a:off x="6216409" y="1970001"/>
              <a:ext cx="6512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02</a:t>
              </a:r>
              <a:endParaRPr lang="ko-KR" alt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2D4ECB-34D4-4C9D-BB45-B3FC0A05FACF}"/>
                </a:ext>
              </a:extLst>
            </p:cNvPr>
            <p:cNvSpPr txBox="1"/>
            <p:nvPr/>
          </p:nvSpPr>
          <p:spPr>
            <a:xfrm>
              <a:off x="6708639" y="1998838"/>
              <a:ext cx="4819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비교 대상 국가 선정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053ACE-FB5E-4A0E-A2B0-C1EDC47C80F0}"/>
              </a:ext>
            </a:extLst>
          </p:cNvPr>
          <p:cNvSpPr txBox="1"/>
          <p:nvPr/>
        </p:nvSpPr>
        <p:spPr>
          <a:xfrm>
            <a:off x="590549" y="4128398"/>
            <a:ext cx="6886576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비교 대상 국가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독일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미국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중국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대표적인 자동차 산업 강국인 독일과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세계 무역의 큰 부분을 차지하는 미국과 중국을 비교대상 국가로 선정하였음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8507FC-DE21-4574-8C0F-F474F2CE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31" y="211689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69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EAD842-978F-4488-A1A2-AA8E0CA4F37C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지수 분석 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품목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95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76381" y="5617908"/>
            <a:ext cx="8843844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2017</a:t>
            </a:r>
            <a:r>
              <a:rPr lang="ko-KR" altLang="en-US" sz="1300" dirty="0">
                <a:latin typeface="+mn-ea"/>
              </a:rPr>
              <a:t>년과 </a:t>
            </a: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년도 한국은 부분품이 여타 품목보다 경쟁력이 있는 것으로 나타남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년에 중국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독일</a:t>
            </a:r>
            <a:r>
              <a:rPr lang="en-US" altLang="ko-KR" sz="1300" dirty="0"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미국은 각각 클러치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기타 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로드휠이</a:t>
            </a:r>
            <a:r>
              <a:rPr lang="ko-KR" altLang="en-US" sz="1300" dirty="0">
                <a:latin typeface="+mn-ea"/>
              </a:rPr>
              <a:t>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년에 한국의 안전벨트</a:t>
            </a:r>
            <a:r>
              <a:rPr lang="en-US" altLang="ko-KR" sz="1300" dirty="0"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클러치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부분품의 </a:t>
            </a:r>
            <a:r>
              <a:rPr lang="en-US" altLang="ko-KR" sz="1300" dirty="0">
                <a:latin typeface="+mn-ea"/>
              </a:rPr>
              <a:t>RCA</a:t>
            </a:r>
            <a:r>
              <a:rPr lang="ko-KR" altLang="en-US" sz="1300" dirty="0">
                <a:latin typeface="+mn-ea"/>
              </a:rPr>
              <a:t>값이 </a:t>
            </a:r>
            <a:r>
              <a:rPr lang="en-US" altLang="ko-KR" sz="1300" dirty="0">
                <a:latin typeface="+mn-ea"/>
              </a:rPr>
              <a:t>0.3</a:t>
            </a:r>
            <a:r>
              <a:rPr lang="ko-KR" altLang="en-US" sz="1300" dirty="0">
                <a:latin typeface="+mn-ea"/>
              </a:rPr>
              <a:t>씩 줄어듦</a:t>
            </a:r>
            <a:endParaRPr lang="en-US" altLang="ko-KR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528177" y="190954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1054953" y="1955711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 – 2018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RCA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내용 개체 틀 7">
            <a:extLst>
              <a:ext uri="{FF2B5EF4-FFF2-40B4-BE49-F238E27FC236}">
                <a16:creationId xmlns:a16="http://schemas.microsoft.com/office/drawing/2014/main" id="{D7D65CB8-940A-4E5D-8C9B-A8C32C14A8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698144"/>
              </p:ext>
            </p:extLst>
          </p:nvPr>
        </p:nvGraphicFramePr>
        <p:xfrm>
          <a:off x="590549" y="2536843"/>
          <a:ext cx="5003800" cy="2895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6677777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0247125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3268781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578988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3483892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71330196"/>
                    </a:ext>
                  </a:extLst>
                </a:gridCol>
              </a:tblGrid>
              <a:tr h="222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독일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59223"/>
                  </a:ext>
                </a:extLst>
              </a:tr>
              <a:tr h="22273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완충기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2.89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00924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안전벨트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1.93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0.54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0.20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07342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1.15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2.33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66652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1.60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3.18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1.36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040105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2.54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1.20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0.31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54028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1.75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0.82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2.41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7540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0.83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2.59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1.07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72835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0.40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1.60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1.54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78053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2.68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51800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1.47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3.57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35928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1.50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2.18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99124"/>
                  </a:ext>
                </a:extLst>
              </a:tr>
              <a:tr h="222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부분품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3.12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6843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23AEEC-BA87-4EAA-9AF4-73F2D6E08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5295"/>
              </p:ext>
            </p:extLst>
          </p:nvPr>
        </p:nvGraphicFramePr>
        <p:xfrm>
          <a:off x="6092598" y="2544463"/>
          <a:ext cx="5003800" cy="288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088659887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0505148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155746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733447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3393813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7531186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독일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34255"/>
                  </a:ext>
                </a:extLst>
              </a:tr>
              <a:tr h="22098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완충기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2.93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1.19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0.36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8263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안전벨트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1.92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411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1.04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2.33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0566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1.43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3.15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1.28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39236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2.52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1.16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0.30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6589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1.70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0.68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2.27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2080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2.55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1.05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6791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0.38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1.66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1.42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0624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2.59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0.56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55876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3.39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8755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1.41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2.05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1.22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0.67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4969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부분품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2.74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0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608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625B-0021-4524-BAFE-4FFA8BDC0C34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4EDA04-806B-4680-A598-0F06A99F5AF1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지수 분석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자동차부품 품목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0" y="429600"/>
            <a:ext cx="119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504371" y="5403599"/>
            <a:ext cx="11131329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년과 </a:t>
            </a:r>
            <a:r>
              <a:rPr lang="en-US" altLang="ko-KR" sz="1300" dirty="0">
                <a:latin typeface="+mn-ea"/>
              </a:rPr>
              <a:t>2019</a:t>
            </a:r>
            <a:r>
              <a:rPr lang="ko-KR" altLang="en-US" sz="1300" dirty="0">
                <a:latin typeface="+mn-ea"/>
              </a:rPr>
              <a:t>년도 한국은 부분품이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2019</a:t>
            </a:r>
            <a:r>
              <a:rPr lang="ko-KR" altLang="en-US" sz="1300" dirty="0">
                <a:latin typeface="+mn-ea"/>
              </a:rPr>
              <a:t>년 한국 부분품의 </a:t>
            </a:r>
            <a:r>
              <a:rPr lang="en-US" altLang="ko-KR" sz="1300" dirty="0">
                <a:latin typeface="+mn-ea"/>
              </a:rPr>
              <a:t>RCA</a:t>
            </a:r>
            <a:r>
              <a:rPr lang="ko-KR" altLang="en-US" sz="1300" dirty="0">
                <a:latin typeface="+mn-ea"/>
              </a:rPr>
              <a:t>값이 </a:t>
            </a:r>
            <a:r>
              <a:rPr lang="en-US" altLang="ko-KR" sz="1300" dirty="0">
                <a:latin typeface="+mn-ea"/>
              </a:rPr>
              <a:t>0.57 </a:t>
            </a:r>
            <a:r>
              <a:rPr lang="ko-KR" altLang="en-US" sz="1300" dirty="0">
                <a:latin typeface="+mn-ea"/>
              </a:rPr>
              <a:t>증가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2020</a:t>
            </a:r>
            <a:r>
              <a:rPr lang="ko-KR" altLang="en-US" sz="1300" dirty="0">
                <a:latin typeface="+mn-ea"/>
              </a:rPr>
              <a:t>년에 중국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독일</a:t>
            </a:r>
            <a:r>
              <a:rPr lang="en-US" altLang="ko-KR" sz="1300" dirty="0"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미국은 각각 기어박스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기타 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 err="1">
                <a:latin typeface="+mn-ea"/>
              </a:rPr>
              <a:t>로드휠이</a:t>
            </a:r>
            <a:r>
              <a:rPr lang="ko-KR" altLang="en-US" sz="1300" dirty="0">
                <a:latin typeface="+mn-ea"/>
              </a:rPr>
              <a:t>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20</a:t>
            </a:r>
            <a:r>
              <a:rPr lang="en-US" altLang="ko-KR" sz="1300" dirty="0"/>
              <a:t>20</a:t>
            </a:r>
            <a:r>
              <a:rPr lang="ko-KR" altLang="en-US" sz="1300" dirty="0"/>
              <a:t>년 한국 차동장치 및 드라이브 축이 수출량이 증가하여 </a:t>
            </a:r>
            <a:r>
              <a:rPr lang="en-US" altLang="ko-KR" sz="1300" dirty="0"/>
              <a:t>2017</a:t>
            </a:r>
            <a:r>
              <a:rPr lang="ko-KR" altLang="en-US" sz="1300" dirty="0"/>
              <a:t>년의 수입경향에서 수출경향으로 전환됨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815090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1864611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 – 2020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RCA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2E40E99-32D2-42C7-9E88-F816CD51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12936"/>
              </p:ext>
            </p:extLst>
          </p:nvPr>
        </p:nvGraphicFramePr>
        <p:xfrm>
          <a:off x="504371" y="2413635"/>
          <a:ext cx="5003800" cy="2887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22835431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9999571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1152791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907842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798739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9178753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독일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46455"/>
                  </a:ext>
                </a:extLst>
              </a:tr>
              <a:tr h="22098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완충기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52421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안전벨트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3648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1.44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8998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3.20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12637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3095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2.09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4149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11095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0797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7574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0835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2837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부분품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3980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406347E-BF80-4F67-85EF-5F9BC8013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28591"/>
              </p:ext>
            </p:extLst>
          </p:nvPr>
        </p:nvGraphicFramePr>
        <p:xfrm>
          <a:off x="6002976" y="2393788"/>
          <a:ext cx="5003800" cy="288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77220929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897259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793539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40793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502106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3684486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독일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82878"/>
                  </a:ext>
                </a:extLst>
              </a:tr>
              <a:tr h="22098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완충기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7210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안전벨트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985057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1.47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4928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3.64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816647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608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55792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94378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41425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1261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3.61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3220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00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부분품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3.42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3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83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4B4391A-10ED-4AD4-8F67-9D2B4C689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30071"/>
              </p:ext>
            </p:extLst>
          </p:nvPr>
        </p:nvGraphicFramePr>
        <p:xfrm>
          <a:off x="804888" y="2374045"/>
          <a:ext cx="4953739" cy="393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464">
                  <a:extLst>
                    <a:ext uri="{9D8B030D-6E8A-4147-A177-3AD203B41FA5}">
                      <a16:colId xmlns:a16="http://schemas.microsoft.com/office/drawing/2014/main" val="1147916970"/>
                    </a:ext>
                  </a:extLst>
                </a:gridCol>
                <a:gridCol w="1137565">
                  <a:extLst>
                    <a:ext uri="{9D8B030D-6E8A-4147-A177-3AD203B41FA5}">
                      <a16:colId xmlns:a16="http://schemas.microsoft.com/office/drawing/2014/main" val="1797204693"/>
                    </a:ext>
                  </a:extLst>
                </a:gridCol>
                <a:gridCol w="1780150">
                  <a:extLst>
                    <a:ext uri="{9D8B030D-6E8A-4147-A177-3AD203B41FA5}">
                      <a16:colId xmlns:a16="http://schemas.microsoft.com/office/drawing/2014/main" val="1844462704"/>
                    </a:ext>
                  </a:extLst>
                </a:gridCol>
                <a:gridCol w="1362560">
                  <a:extLst>
                    <a:ext uri="{9D8B030D-6E8A-4147-A177-3AD203B41FA5}">
                      <a16:colId xmlns:a16="http://schemas.microsoft.com/office/drawing/2014/main" val="3337117808"/>
                    </a:ext>
                  </a:extLst>
                </a:gridCol>
              </a:tblGrid>
              <a:tr h="327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MTI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HS 6</a:t>
                      </a:r>
                      <a:r>
                        <a:rPr lang="ko-KR" altLang="en-US" sz="105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단위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60870"/>
                  </a:ext>
                </a:extLst>
              </a:tr>
              <a:tr h="32766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1050" u="none" strike="noStrike" dirty="0">
                          <a:effectLst/>
                        </a:rPr>
                        <a:t>(831)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집적회로 반도체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메모리반도체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(831110)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847330 854232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59587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시스템반도체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808309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프로세스와 </a:t>
                      </a:r>
                      <a:r>
                        <a:rPr lang="ko-KR" altLang="en-US" sz="1050" u="none" strike="noStrike" dirty="0" err="1">
                          <a:effectLst/>
                          <a:ea typeface="나눔스퀘어 ExtraBold" panose="020B0600000101010101"/>
                        </a:rPr>
                        <a:t>콘트롤러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(831120)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854231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30830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증폭기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(831130)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854233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699111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기타 집적회로반도체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(831190)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852352 854239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82946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집적회로반도체 </a:t>
                      </a:r>
                      <a:endParaRPr lang="en-US" altLang="ko-KR" sz="1050" u="none" strike="noStrike" dirty="0">
                        <a:effectLst/>
                        <a:ea typeface="나눔스퀘어 ExtraBold" panose="020B0600000101010101"/>
                      </a:endParaRPr>
                    </a:p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부품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집적회로반도체 부품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(831200)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854290 854390 854890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31367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개별소자 반도체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트랜지스터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(831310)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854121 854129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681591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다이오드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(831320)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391741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기타 개별소자반도체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(831390)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854130 854140</a:t>
                      </a:r>
                      <a:b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</a:b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854150 854160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990596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개별소자 반도체 부품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ea typeface="나눔스퀘어 ExtraBold" panose="020B0600000101010101"/>
                        </a:rPr>
                        <a:t>개별소자반도체 부품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(831400)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854190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969253"/>
                  </a:ext>
                </a:extLst>
              </a:tr>
              <a:tr h="32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effectLst/>
                          <a:ea typeface="나눔스퀘어 ExtraBold" panose="020B0600000101010101"/>
                        </a:rPr>
                        <a:t>실리콘웨이퍼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effectLst/>
                          <a:ea typeface="나눔스퀘어 ExtraBold" panose="020B0600000101010101"/>
                        </a:rPr>
                        <a:t>실리콘웨이퍼</a:t>
                      </a:r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(831500)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ea typeface="나눔스퀘어 ExtraBold" panose="020B0600000101010101"/>
                        </a:rPr>
                        <a:t>381800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26030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DC1A6CF-652D-468B-99A5-E45D72AA2EC7}"/>
              </a:ext>
            </a:extLst>
          </p:cNvPr>
          <p:cNvSpPr txBox="1"/>
          <p:nvPr/>
        </p:nvSpPr>
        <p:spPr>
          <a:xfrm>
            <a:off x="6572250" y="2385805"/>
            <a:ext cx="4827746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세계 주요 반도체 기업이 유치되어 있는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미국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대만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중국을 대상으로 적절 판단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01F1039-A5C7-4330-8C78-69F0ABD3B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66521"/>
              </p:ext>
            </p:extLst>
          </p:nvPr>
        </p:nvGraphicFramePr>
        <p:xfrm>
          <a:off x="7178334" y="3547163"/>
          <a:ext cx="3781356" cy="1220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339">
                  <a:extLst>
                    <a:ext uri="{9D8B030D-6E8A-4147-A177-3AD203B41FA5}">
                      <a16:colId xmlns:a16="http://schemas.microsoft.com/office/drawing/2014/main" val="3769234878"/>
                    </a:ext>
                  </a:extLst>
                </a:gridCol>
                <a:gridCol w="945339">
                  <a:extLst>
                    <a:ext uri="{9D8B030D-6E8A-4147-A177-3AD203B41FA5}">
                      <a16:colId xmlns:a16="http://schemas.microsoft.com/office/drawing/2014/main" val="171978569"/>
                    </a:ext>
                  </a:extLst>
                </a:gridCol>
                <a:gridCol w="945339">
                  <a:extLst>
                    <a:ext uri="{9D8B030D-6E8A-4147-A177-3AD203B41FA5}">
                      <a16:colId xmlns:a16="http://schemas.microsoft.com/office/drawing/2014/main" val="3121465599"/>
                    </a:ext>
                  </a:extLst>
                </a:gridCol>
                <a:gridCol w="945339">
                  <a:extLst>
                    <a:ext uri="{9D8B030D-6E8A-4147-A177-3AD203B41FA5}">
                      <a16:colId xmlns:a16="http://schemas.microsoft.com/office/drawing/2014/main" val="3362054537"/>
                    </a:ext>
                  </a:extLst>
                </a:gridCol>
              </a:tblGrid>
              <a:tr h="3051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순위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기업명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본사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유형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83043"/>
                  </a:ext>
                </a:extLst>
              </a:tr>
              <a:tr h="3051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Intel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IDM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47181"/>
                  </a:ext>
                </a:extLst>
              </a:tr>
              <a:tr h="3051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Samsung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IDM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01991"/>
                  </a:ext>
                </a:extLst>
              </a:tr>
              <a:tr h="3051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TSMC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  <a:ea typeface="나눔스퀘어 ExtraBold" panose="020B0600000101010101"/>
                        </a:rPr>
                        <a:t>파운드리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9098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0525D86-054B-4246-895B-C5C6C0DD6D8A}"/>
              </a:ext>
            </a:extLst>
          </p:cNvPr>
          <p:cNvSpPr txBox="1"/>
          <p:nvPr/>
        </p:nvSpPr>
        <p:spPr>
          <a:xfrm>
            <a:off x="7734899" y="3178887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세계 주요 반도체 기업 순위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 (2020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년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B9F2F-2BBB-4F68-B782-EE712AA1CC18}"/>
              </a:ext>
            </a:extLst>
          </p:cNvPr>
          <p:cNvSpPr txBox="1"/>
          <p:nvPr/>
        </p:nvSpPr>
        <p:spPr>
          <a:xfrm>
            <a:off x="9059487" y="4859048"/>
            <a:ext cx="2000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출처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: IC Insight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와 각 기업 사이트 참고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A9A9A"/>
              </a:solidFill>
              <a:latin typeface="+mn-ea"/>
              <a:cs typeface="Noto Sans Med" panose="020B0602040504020204" pitchFamily="34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8B09F1-051A-4534-905C-A7CAB0E6ABB8}"/>
              </a:ext>
            </a:extLst>
          </p:cNvPr>
          <p:cNvSpPr/>
          <p:nvPr/>
        </p:nvSpPr>
        <p:spPr>
          <a:xfrm>
            <a:off x="4410879" y="2710441"/>
            <a:ext cx="1347748" cy="36233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975AF9-743A-40DD-A979-9BAADAAA6237}"/>
              </a:ext>
            </a:extLst>
          </p:cNvPr>
          <p:cNvSpPr txBox="1"/>
          <p:nvPr/>
        </p:nvSpPr>
        <p:spPr>
          <a:xfrm>
            <a:off x="1695449" y="6384211"/>
            <a:ext cx="4208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출처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: </a:t>
            </a:r>
            <a:r>
              <a:rPr lang="ko-KR" altLang="en-US" sz="800" b="0" i="0" u="none" strike="noStrike" baseline="0" dirty="0">
                <a:solidFill>
                  <a:srgbClr val="9A9A9A"/>
                </a:solidFill>
                <a:latin typeface="HaansoftBatang"/>
              </a:rPr>
              <a:t>김은영</a:t>
            </a:r>
            <a:r>
              <a:rPr lang="en-US" altLang="ko-KR" sz="800" b="0" i="0" u="none" strike="noStrike" baseline="0" dirty="0">
                <a:solidFill>
                  <a:srgbClr val="9A9A9A"/>
                </a:solidFill>
                <a:latin typeface="HaansoftBatang"/>
              </a:rPr>
              <a:t>.(2021),</a:t>
            </a:r>
            <a:r>
              <a:rPr lang="ko-KR" altLang="en-US" sz="800" b="0" i="0" u="none" strike="noStrike" baseline="0" dirty="0">
                <a:solidFill>
                  <a:srgbClr val="9A9A9A"/>
                </a:solidFill>
                <a:latin typeface="HaansoftBatang"/>
              </a:rPr>
              <a:t>한국과 주요국 간의 반도체산업 수출경쟁력 및 수출경합도 비교 분석</a:t>
            </a:r>
            <a:r>
              <a:rPr lang="en-US" altLang="ko-KR" sz="800" b="0" i="0" u="none" strike="noStrike" baseline="0" dirty="0">
                <a:solidFill>
                  <a:srgbClr val="9A9A9A"/>
                </a:solidFill>
                <a:latin typeface="HaansoftBatang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A9A9A"/>
                </a:solidFill>
                <a:latin typeface="+mn-ea"/>
                <a:cs typeface="Noto Sans Med" panose="020B0602040504020204" pitchFamily="34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30851D-83DE-4091-947A-63E3A235DC3B}"/>
              </a:ext>
            </a:extLst>
          </p:cNvPr>
          <p:cNvSpPr txBox="1"/>
          <p:nvPr/>
        </p:nvSpPr>
        <p:spPr>
          <a:xfrm>
            <a:off x="576380" y="429600"/>
            <a:ext cx="119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F15B61-C1D3-44E3-A0A9-24066C842BF2}"/>
              </a:ext>
            </a:extLst>
          </p:cNvPr>
          <p:cNvSpPr txBox="1"/>
          <p:nvPr/>
        </p:nvSpPr>
        <p:spPr>
          <a:xfrm>
            <a:off x="590549" y="826761"/>
            <a:ext cx="604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TSI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지수 분석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1D8256-FD48-42C2-9FE7-7CF52D9969AE}"/>
              </a:ext>
            </a:extLst>
          </p:cNvPr>
          <p:cNvSpPr txBox="1"/>
          <p:nvPr/>
        </p:nvSpPr>
        <p:spPr>
          <a:xfrm>
            <a:off x="365602" y="185493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2208D-63F0-4F89-9FC0-268759FD44D6}"/>
              </a:ext>
            </a:extLst>
          </p:cNvPr>
          <p:cNvSpPr txBox="1"/>
          <p:nvPr/>
        </p:nvSpPr>
        <p:spPr>
          <a:xfrm>
            <a:off x="902770" y="1885439"/>
            <a:ext cx="495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반도체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산업 데이터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MTI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HS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분류표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83C74B-F18E-4D63-97F3-F8E0F17DFEB2}"/>
              </a:ext>
            </a:extLst>
          </p:cNvPr>
          <p:cNvSpPr txBox="1"/>
          <p:nvPr/>
        </p:nvSpPr>
        <p:spPr>
          <a:xfrm>
            <a:off x="6398556" y="1853067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63436-D333-444E-BF28-3587AE264BAF}"/>
              </a:ext>
            </a:extLst>
          </p:cNvPr>
          <p:cNvSpPr txBox="1"/>
          <p:nvPr/>
        </p:nvSpPr>
        <p:spPr>
          <a:xfrm>
            <a:off x="6897868" y="1879937"/>
            <a:ext cx="495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 분석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국가 선정 이유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190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2F90840-9FE5-4417-9036-103C2BF26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14882"/>
              </p:ext>
            </p:extLst>
          </p:nvPr>
        </p:nvGraphicFramePr>
        <p:xfrm>
          <a:off x="673096" y="2566571"/>
          <a:ext cx="5156203" cy="2473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923">
                  <a:extLst>
                    <a:ext uri="{9D8B030D-6E8A-4147-A177-3AD203B41FA5}">
                      <a16:colId xmlns:a16="http://schemas.microsoft.com/office/drawing/2014/main" val="392427024"/>
                    </a:ext>
                  </a:extLst>
                </a:gridCol>
                <a:gridCol w="1470968">
                  <a:extLst>
                    <a:ext uri="{9D8B030D-6E8A-4147-A177-3AD203B41FA5}">
                      <a16:colId xmlns:a16="http://schemas.microsoft.com/office/drawing/2014/main" val="3733760219"/>
                    </a:ext>
                  </a:extLst>
                </a:gridCol>
                <a:gridCol w="748828">
                  <a:extLst>
                    <a:ext uri="{9D8B030D-6E8A-4147-A177-3AD203B41FA5}">
                      <a16:colId xmlns:a16="http://schemas.microsoft.com/office/drawing/2014/main" val="4148617538"/>
                    </a:ext>
                  </a:extLst>
                </a:gridCol>
                <a:gridCol w="748828">
                  <a:extLst>
                    <a:ext uri="{9D8B030D-6E8A-4147-A177-3AD203B41FA5}">
                      <a16:colId xmlns:a16="http://schemas.microsoft.com/office/drawing/2014/main" val="1308321212"/>
                    </a:ext>
                  </a:extLst>
                </a:gridCol>
                <a:gridCol w="748828">
                  <a:extLst>
                    <a:ext uri="{9D8B030D-6E8A-4147-A177-3AD203B41FA5}">
                      <a16:colId xmlns:a16="http://schemas.microsoft.com/office/drawing/2014/main" val="2621575105"/>
                    </a:ext>
                  </a:extLst>
                </a:gridCol>
                <a:gridCol w="748828">
                  <a:extLst>
                    <a:ext uri="{9D8B030D-6E8A-4147-A177-3AD203B41FA5}">
                      <a16:colId xmlns:a16="http://schemas.microsoft.com/office/drawing/2014/main" val="344803023"/>
                    </a:ext>
                  </a:extLst>
                </a:gridCol>
              </a:tblGrid>
              <a:tr h="274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02569"/>
                  </a:ext>
                </a:extLst>
              </a:tr>
              <a:tr h="27484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2017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메모리반도체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7.468672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1.70423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6.420565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1.319125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50050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시스템반도체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0.28333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2.080509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2.346053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0.482004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292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집적회로반도체 부품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6.845199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0.734301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4.131291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0.848786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04887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트랜지스터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1.062239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1.479941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3.917929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0.804951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70143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다이오드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0.705898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1.35802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4.549857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0.934782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97285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기타 개발소자반도체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2.261636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2.185195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3.431621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0.705037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46822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개별소자반도체 부품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0.814591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1.067853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3.276051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0.673075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33294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실리콘웨이퍼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1.629974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2.238256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4.233066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0.869696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15133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0905097-A2A4-4D57-B8E2-E79A88DA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64929"/>
              </p:ext>
            </p:extLst>
          </p:nvPr>
        </p:nvGraphicFramePr>
        <p:xfrm>
          <a:off x="5997441" y="2566571"/>
          <a:ext cx="5232534" cy="2473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748">
                  <a:extLst>
                    <a:ext uri="{9D8B030D-6E8A-4147-A177-3AD203B41FA5}">
                      <a16:colId xmlns:a16="http://schemas.microsoft.com/office/drawing/2014/main" val="2940117531"/>
                    </a:ext>
                  </a:extLst>
                </a:gridCol>
                <a:gridCol w="1381446">
                  <a:extLst>
                    <a:ext uri="{9D8B030D-6E8A-4147-A177-3AD203B41FA5}">
                      <a16:colId xmlns:a16="http://schemas.microsoft.com/office/drawing/2014/main" val="2258972070"/>
                    </a:ext>
                  </a:extLst>
                </a:gridCol>
                <a:gridCol w="805860">
                  <a:extLst>
                    <a:ext uri="{9D8B030D-6E8A-4147-A177-3AD203B41FA5}">
                      <a16:colId xmlns:a16="http://schemas.microsoft.com/office/drawing/2014/main" val="229663683"/>
                    </a:ext>
                  </a:extLst>
                </a:gridCol>
                <a:gridCol w="805860">
                  <a:extLst>
                    <a:ext uri="{9D8B030D-6E8A-4147-A177-3AD203B41FA5}">
                      <a16:colId xmlns:a16="http://schemas.microsoft.com/office/drawing/2014/main" val="3870147209"/>
                    </a:ext>
                  </a:extLst>
                </a:gridCol>
                <a:gridCol w="805860">
                  <a:extLst>
                    <a:ext uri="{9D8B030D-6E8A-4147-A177-3AD203B41FA5}">
                      <a16:colId xmlns:a16="http://schemas.microsoft.com/office/drawing/2014/main" val="718412453"/>
                    </a:ext>
                  </a:extLst>
                </a:gridCol>
                <a:gridCol w="767760">
                  <a:extLst>
                    <a:ext uri="{9D8B030D-6E8A-4147-A177-3AD203B41FA5}">
                      <a16:colId xmlns:a16="http://schemas.microsoft.com/office/drawing/2014/main" val="2010998258"/>
                    </a:ext>
                  </a:extLst>
                </a:gridCol>
              </a:tblGrid>
              <a:tr h="274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07806"/>
                  </a:ext>
                </a:extLst>
              </a:tr>
              <a:tr h="27484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메모리반도체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8.473355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1.911852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5.4624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1.102312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77099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시스템반도체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0.292584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2.443634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2.137409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0.431329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70381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집적회로반도체 부품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5.324552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0.838881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3.672149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0.74104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98886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트랜지스터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1.130509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1.395075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4.00495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0.808199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0455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다이오드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0.823237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1.483235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5.009662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1.01095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1506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기타 개발소자반도체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2.233798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2.464785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3.759166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0.7586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24143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개별소자반도체 부품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0.559109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1.171988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2.720717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0.549041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05115"/>
                  </a:ext>
                </a:extLst>
              </a:tr>
              <a:tr h="27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실리콘웨이퍼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2.763085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1.66418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4.879059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0.984594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3754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C67428F6-5C74-475F-BE36-ACB4DF9860C1}"/>
              </a:ext>
            </a:extLst>
          </p:cNvPr>
          <p:cNvSpPr txBox="1"/>
          <p:nvPr/>
        </p:nvSpPr>
        <p:spPr>
          <a:xfrm>
            <a:off x="673095" y="5250890"/>
            <a:ext cx="10356855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2017</a:t>
            </a:r>
            <a:r>
              <a:rPr lang="ko-KR" altLang="en-US" sz="1300" dirty="0">
                <a:latin typeface="+mn-ea"/>
              </a:rPr>
              <a:t>년과 </a:t>
            </a: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년도 한국은 메모리 반도체가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년에 한국의 메모리 반도체의 </a:t>
            </a:r>
            <a:r>
              <a:rPr lang="en-US" altLang="ko-KR" sz="1300" dirty="0">
                <a:latin typeface="+mn-ea"/>
              </a:rPr>
              <a:t>RCA</a:t>
            </a:r>
            <a:r>
              <a:rPr lang="ko-KR" altLang="en-US" sz="1300" dirty="0">
                <a:latin typeface="+mn-ea"/>
              </a:rPr>
              <a:t>값이 전년대비 약 </a:t>
            </a:r>
            <a:r>
              <a:rPr lang="en-US" altLang="ko-KR" sz="1300" dirty="0">
                <a:latin typeface="+mn-ea"/>
              </a:rPr>
              <a:t>1.004</a:t>
            </a:r>
            <a:r>
              <a:rPr lang="ko-KR" altLang="en-US" sz="1300" dirty="0">
                <a:latin typeface="+mn-ea"/>
              </a:rPr>
              <a:t> 증가하였음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년에 중국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대만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미국은 각각 시스템반도체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기타 개발소자반도체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메모리반도체가 여타 품목보다 경쟁력이 있는 것으로 나타남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3F935A-C0AC-4AE8-9756-F04C9E15E01F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지수 분석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품목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DD1F6-C798-48DA-BF88-C2E496622969}"/>
              </a:ext>
            </a:extLst>
          </p:cNvPr>
          <p:cNvSpPr txBox="1"/>
          <p:nvPr/>
        </p:nvSpPr>
        <p:spPr>
          <a:xfrm>
            <a:off x="576380" y="429600"/>
            <a:ext cx="119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3297F-3B79-4B2B-A12E-53F69941DABC}"/>
              </a:ext>
            </a:extLst>
          </p:cNvPr>
          <p:cNvSpPr txBox="1"/>
          <p:nvPr/>
        </p:nvSpPr>
        <p:spPr>
          <a:xfrm>
            <a:off x="528177" y="190954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44FF4-1441-46F7-A572-F94848561312}"/>
              </a:ext>
            </a:extLst>
          </p:cNvPr>
          <p:cNvSpPr txBox="1"/>
          <p:nvPr/>
        </p:nvSpPr>
        <p:spPr>
          <a:xfrm>
            <a:off x="1054953" y="1955711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 – 2018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RCA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16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791405-A701-4C80-9BC3-8A63CEED5CB5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25F58D-B06F-4EE4-B489-9A8C8563244D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프로젝트 기획 배경 및 목표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56F08E-4FB2-4A26-83A9-315307B999E2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C79-6E1A-442F-ABE5-C443782DB4CA}"/>
              </a:ext>
            </a:extLst>
          </p:cNvPr>
          <p:cNvSpPr txBox="1"/>
          <p:nvPr/>
        </p:nvSpPr>
        <p:spPr>
          <a:xfrm flipH="1">
            <a:off x="404192" y="2586124"/>
            <a:ext cx="32169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+mn-ea"/>
              </a:rPr>
              <a:t>① 국내 전통 산업의 견고한 성장</a:t>
            </a: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F2BDA1CA-05D7-4B58-A287-40B9C9AC1633}"/>
              </a:ext>
            </a:extLst>
          </p:cNvPr>
          <p:cNvSpPr/>
          <p:nvPr/>
        </p:nvSpPr>
        <p:spPr>
          <a:xfrm>
            <a:off x="3194413" y="3508566"/>
            <a:ext cx="1728706" cy="1728706"/>
          </a:xfrm>
          <a:prstGeom prst="blockArc">
            <a:avLst>
              <a:gd name="adj1" fmla="val 10038668"/>
              <a:gd name="adj2" fmla="val 9715378"/>
              <a:gd name="adj3" fmla="val 5056"/>
            </a:avLst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8DE42A7-CDCD-419D-A2A0-42555A65B6EB}"/>
              </a:ext>
            </a:extLst>
          </p:cNvPr>
          <p:cNvSpPr/>
          <p:nvPr/>
        </p:nvSpPr>
        <p:spPr>
          <a:xfrm rot="13847218">
            <a:off x="3194894" y="3509047"/>
            <a:ext cx="1727743" cy="1727744"/>
          </a:xfrm>
          <a:prstGeom prst="blockArc">
            <a:avLst>
              <a:gd name="adj1" fmla="val 16471332"/>
              <a:gd name="adj2" fmla="val 21526318"/>
              <a:gd name="adj3" fmla="val 5153"/>
            </a:avLst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5F316-1C91-47C3-A67D-E2C666C0B35D}"/>
              </a:ext>
            </a:extLst>
          </p:cNvPr>
          <p:cNvSpPr txBox="1"/>
          <p:nvPr/>
        </p:nvSpPr>
        <p:spPr>
          <a:xfrm>
            <a:off x="3777535" y="5488892"/>
            <a:ext cx="1754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B6B6B"/>
                </a:solidFill>
                <a:latin typeface="+mn-ea"/>
                <a:cs typeface="Noto Sans Med" panose="020B0602040504020204" pitchFamily="34"/>
              </a:rPr>
              <a:t>출처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B6B6B"/>
                </a:solidFill>
                <a:latin typeface="+mn-ea"/>
                <a:cs typeface="Noto Sans Med" panose="020B0602040504020204" pitchFamily="34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B6B6B"/>
                </a:solidFill>
                <a:latin typeface="+mn-ea"/>
                <a:cs typeface="Noto Sans Med" panose="020B0602040504020204" pitchFamily="34"/>
              </a:rPr>
              <a:t>산업통산자원부 수출입 동향</a:t>
            </a:r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67B139E4-A0B6-4519-A309-DA2C7457A8D5}"/>
              </a:ext>
            </a:extLst>
          </p:cNvPr>
          <p:cNvSpPr/>
          <p:nvPr/>
        </p:nvSpPr>
        <p:spPr>
          <a:xfrm rot="2684043">
            <a:off x="849377" y="3499040"/>
            <a:ext cx="1728706" cy="1728706"/>
          </a:xfrm>
          <a:prstGeom prst="blockArc">
            <a:avLst>
              <a:gd name="adj1" fmla="val 10038668"/>
              <a:gd name="adj2" fmla="val 9715378"/>
              <a:gd name="adj3" fmla="val 5056"/>
            </a:avLst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974BDCE7-F5D2-4321-964D-49DD19CA31D3}"/>
              </a:ext>
            </a:extLst>
          </p:cNvPr>
          <p:cNvSpPr/>
          <p:nvPr/>
        </p:nvSpPr>
        <p:spPr>
          <a:xfrm rot="18338143">
            <a:off x="849858" y="3499520"/>
            <a:ext cx="1727744" cy="1727743"/>
          </a:xfrm>
          <a:prstGeom prst="blockArc">
            <a:avLst>
              <a:gd name="adj1" fmla="val 14058020"/>
              <a:gd name="adj2" fmla="val 18221487"/>
              <a:gd name="adj3" fmla="val 8257"/>
            </a:avLst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A64F936E-2F05-4C25-AFD2-6792A933CB0D}"/>
              </a:ext>
            </a:extLst>
          </p:cNvPr>
          <p:cNvSpPr/>
          <p:nvPr/>
        </p:nvSpPr>
        <p:spPr>
          <a:xfrm rot="18900000">
            <a:off x="1670488" y="5170307"/>
            <a:ext cx="108928" cy="108928"/>
          </a:xfrm>
          <a:prstGeom prst="rtTriangle">
            <a:avLst/>
          </a:prstGeom>
          <a:solidFill>
            <a:srgbClr val="C8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FC791-27EE-4D7C-A2AE-922AB89FA770}"/>
              </a:ext>
            </a:extLst>
          </p:cNvPr>
          <p:cNvSpPr txBox="1"/>
          <p:nvPr/>
        </p:nvSpPr>
        <p:spPr>
          <a:xfrm>
            <a:off x="5802662" y="5138828"/>
            <a:ext cx="5722592" cy="54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 ExtraBold" panose="020B0600000101010101"/>
              </a:rPr>
              <a:t>코로나 </a:t>
            </a:r>
            <a:r>
              <a:rPr lang="en-US" altLang="ko-KR" sz="1300" dirty="0">
                <a:latin typeface="나눔스퀘어" panose="020B0600000101010101" pitchFamily="50" charset="-127"/>
                <a:ea typeface="나눔스퀘어 ExtraBold" panose="020B0600000101010101"/>
              </a:rPr>
              <a:t>19 </a:t>
            </a:r>
            <a:r>
              <a:rPr lang="ko-KR" altLang="en-US" sz="1300" dirty="0">
                <a:latin typeface="나눔스퀘어" panose="020B0600000101010101" pitchFamily="50" charset="-127"/>
                <a:ea typeface="나눔스퀘어 ExtraBold" panose="020B0600000101010101"/>
              </a:rPr>
              <a:t>확산 이후</a:t>
            </a:r>
            <a:r>
              <a:rPr lang="en-US" altLang="ko-KR" sz="1300" dirty="0">
                <a:latin typeface="나눔스퀘어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 ExtraBold" panose="020B0600000101010101"/>
              </a:rPr>
              <a:t>디지털 혁명이 더욱 발전하는 중이며 최근 반도체 및 자동차 부품 등과 같은 디지털</a:t>
            </a:r>
            <a:r>
              <a:rPr lang="en-US" altLang="ko-KR" sz="1300" dirty="0">
                <a:latin typeface="나눔스퀘어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 ExtraBold" panose="020B0600000101010101"/>
              </a:rPr>
              <a:t>관련 </a:t>
            </a:r>
            <a:r>
              <a:rPr lang="ko-KR" altLang="en-US" sz="13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주요 수출 품목</a:t>
            </a:r>
            <a:r>
              <a:rPr lang="en-US" altLang="ko-KR" sz="13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3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수요 증가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1B8B7-5E6B-4E61-AE32-727A7232180C}"/>
              </a:ext>
            </a:extLst>
          </p:cNvPr>
          <p:cNvSpPr txBox="1"/>
          <p:nvPr/>
        </p:nvSpPr>
        <p:spPr>
          <a:xfrm>
            <a:off x="1126231" y="4063581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+mn-ea"/>
              </a:rPr>
              <a:t>6,445.4</a:t>
            </a: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+mn-ea"/>
              </a:rPr>
              <a:t>억달러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(+25.8%)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9DDF4-5732-465D-A097-BBBCA1F2623A}"/>
              </a:ext>
            </a:extLst>
          </p:cNvPr>
          <p:cNvSpPr txBox="1"/>
          <p:nvPr/>
        </p:nvSpPr>
        <p:spPr>
          <a:xfrm>
            <a:off x="866792" y="3094110"/>
            <a:ext cx="16882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2021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국내 수출액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0FF6C-6B9E-4DAF-9C8F-8D4CAFFBA9AF}"/>
              </a:ext>
            </a:extLst>
          </p:cNvPr>
          <p:cNvSpPr txBox="1"/>
          <p:nvPr/>
        </p:nvSpPr>
        <p:spPr>
          <a:xfrm>
            <a:off x="590549" y="5798218"/>
            <a:ext cx="4694505" cy="54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300" i="0" u="none" strike="noStrike" dirty="0">
                <a:effectLst/>
                <a:latin typeface="+mn-ea"/>
              </a:rPr>
              <a:t>반도체 산업</a:t>
            </a:r>
            <a:r>
              <a:rPr lang="en-US" altLang="ko-KR" sz="1300" i="0" u="none" strike="noStrike" dirty="0">
                <a:effectLst/>
                <a:latin typeface="+mn-ea"/>
              </a:rPr>
              <a:t> </a:t>
            </a:r>
            <a:r>
              <a:rPr lang="ko-KR" altLang="en-US" sz="1300" i="0" u="none" strike="noStrike" dirty="0">
                <a:effectLst/>
                <a:latin typeface="+mn-ea"/>
              </a:rPr>
              <a:t>자동차산업</a:t>
            </a:r>
            <a:r>
              <a:rPr lang="en-US" altLang="ko-KR" sz="1300" i="0" u="none" strike="noStrike" dirty="0">
                <a:effectLst/>
                <a:latin typeface="+mn-ea"/>
              </a:rPr>
              <a:t>, </a:t>
            </a:r>
            <a:r>
              <a:rPr lang="ko-KR" altLang="en-US" sz="1300" i="0" u="none" strike="noStrike" dirty="0">
                <a:effectLst/>
                <a:latin typeface="+mn-ea"/>
              </a:rPr>
              <a:t>등과 같은 전통 산업의 견고한 성장으로 인한 </a:t>
            </a:r>
            <a:r>
              <a:rPr lang="en-US" altLang="ko-KR" sz="1300" i="0" u="none" strike="noStrike" dirty="0">
                <a:effectLst/>
                <a:latin typeface="+mn-ea"/>
              </a:rPr>
              <a:t>21</a:t>
            </a:r>
            <a:r>
              <a:rPr lang="ko-KR" altLang="en-US" sz="1300" i="0" u="none" strike="noStrike" dirty="0">
                <a:effectLst/>
                <a:latin typeface="+mn-ea"/>
              </a:rPr>
              <a:t>년 역대 </a:t>
            </a:r>
            <a:r>
              <a:rPr lang="ko-KR" altLang="en-US" sz="1300" i="0" u="none" strike="noStrike" dirty="0">
                <a:solidFill>
                  <a:srgbClr val="C00000"/>
                </a:solidFill>
                <a:effectLst/>
                <a:latin typeface="+mn-ea"/>
              </a:rPr>
              <a:t>최대 무역 실적 달성</a:t>
            </a:r>
            <a:endParaRPr lang="en-US" altLang="ko-KR" sz="1300" i="0" u="none" strike="noStrike" dirty="0">
              <a:solidFill>
                <a:srgbClr val="C00000"/>
              </a:solidFill>
              <a:effectLst/>
              <a:latin typeface="+mn-ea"/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CE74AB1F-6442-40F9-9132-16F11449E49D}"/>
              </a:ext>
            </a:extLst>
          </p:cNvPr>
          <p:cNvSpPr/>
          <p:nvPr/>
        </p:nvSpPr>
        <p:spPr>
          <a:xfrm rot="18900000">
            <a:off x="4026133" y="5161388"/>
            <a:ext cx="108928" cy="108928"/>
          </a:xfrm>
          <a:prstGeom prst="rtTriangle">
            <a:avLst/>
          </a:prstGeom>
          <a:solidFill>
            <a:srgbClr val="C8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C64B1-237B-4BCD-A11E-5579F083CC88}"/>
              </a:ext>
            </a:extLst>
          </p:cNvPr>
          <p:cNvSpPr txBox="1"/>
          <p:nvPr/>
        </p:nvSpPr>
        <p:spPr>
          <a:xfrm>
            <a:off x="3587110" y="4164746"/>
            <a:ext cx="9412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세계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F25D7-D76F-4B7E-8ED7-F9CF7E380D8D}"/>
              </a:ext>
            </a:extLst>
          </p:cNvPr>
          <p:cNvSpPr txBox="1"/>
          <p:nvPr/>
        </p:nvSpPr>
        <p:spPr>
          <a:xfrm>
            <a:off x="3277630" y="3087782"/>
            <a:ext cx="14702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글로벌 무역 순위</a:t>
            </a:r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9E34AE92-E296-4BF1-89FA-F1105A9B8833}"/>
              </a:ext>
            </a:extLst>
          </p:cNvPr>
          <p:cNvSpPr/>
          <p:nvPr/>
        </p:nvSpPr>
        <p:spPr>
          <a:xfrm>
            <a:off x="6528224" y="3233976"/>
            <a:ext cx="1695411" cy="1610106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270668-C0BF-4C2F-B6E8-16C844E33E2C}"/>
              </a:ext>
            </a:extLst>
          </p:cNvPr>
          <p:cNvSpPr txBox="1"/>
          <p:nvPr/>
        </p:nvSpPr>
        <p:spPr>
          <a:xfrm flipH="1">
            <a:off x="5682148" y="2586124"/>
            <a:ext cx="5314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②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ICT </a:t>
            </a:r>
            <a:r>
              <a:rPr lang="ko-KR" altLang="en-US" sz="1500" b="1" dirty="0">
                <a:latin typeface="+mn-ea"/>
              </a:rPr>
              <a:t>기술 발달에 따라 반도체 및 자동차 부품 수요 증가</a:t>
            </a:r>
          </a:p>
        </p:txBody>
      </p:sp>
      <p:sp>
        <p:nvSpPr>
          <p:cNvPr id="29" name="모서리가 둥근 직사각형 10">
            <a:extLst>
              <a:ext uri="{FF2B5EF4-FFF2-40B4-BE49-F238E27FC236}">
                <a16:creationId xmlns:a16="http://schemas.microsoft.com/office/drawing/2014/main" id="{9526395E-71A0-4EA2-A480-D2B8300A916D}"/>
              </a:ext>
            </a:extLst>
          </p:cNvPr>
          <p:cNvSpPr/>
          <p:nvPr/>
        </p:nvSpPr>
        <p:spPr>
          <a:xfrm>
            <a:off x="8627644" y="3233976"/>
            <a:ext cx="1695411" cy="1610106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0D08A516-6D20-4FB3-8F94-2BB536B7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50" y="3513563"/>
            <a:ext cx="1037760" cy="10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6F81F315-8580-4A29-80F5-767ACFBC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22" y="3433211"/>
            <a:ext cx="1224064" cy="12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05E591E-42E2-4CA6-B40B-AA74F1377160}"/>
              </a:ext>
            </a:extLst>
          </p:cNvPr>
          <p:cNvCxnSpPr>
            <a:cxnSpLocks/>
          </p:cNvCxnSpPr>
          <p:nvPr/>
        </p:nvCxnSpPr>
        <p:spPr>
          <a:xfrm>
            <a:off x="5668459" y="2639084"/>
            <a:ext cx="0" cy="38954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A03F1A-29BA-43A2-899D-F21CA1031D3E}"/>
              </a:ext>
            </a:extLst>
          </p:cNvPr>
          <p:cNvSpPr txBox="1"/>
          <p:nvPr/>
        </p:nvSpPr>
        <p:spPr>
          <a:xfrm>
            <a:off x="430297" y="196129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2BBDC5-5751-4B3E-9723-D2EB31543B76}"/>
              </a:ext>
            </a:extLst>
          </p:cNvPr>
          <p:cNvSpPr txBox="1"/>
          <p:nvPr/>
        </p:nvSpPr>
        <p:spPr>
          <a:xfrm>
            <a:off x="931279" y="2007464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기획 배경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66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CF86CAB-ADDE-48CE-98CE-FEB7D8799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0305"/>
              </p:ext>
            </p:extLst>
          </p:nvPr>
        </p:nvGraphicFramePr>
        <p:xfrm>
          <a:off x="604028" y="2603402"/>
          <a:ext cx="4975222" cy="2428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584">
                  <a:extLst>
                    <a:ext uri="{9D8B030D-6E8A-4147-A177-3AD203B41FA5}">
                      <a16:colId xmlns:a16="http://schemas.microsoft.com/office/drawing/2014/main" val="1137492222"/>
                    </a:ext>
                  </a:extLst>
                </a:gridCol>
                <a:gridCol w="1487302">
                  <a:extLst>
                    <a:ext uri="{9D8B030D-6E8A-4147-A177-3AD203B41FA5}">
                      <a16:colId xmlns:a16="http://schemas.microsoft.com/office/drawing/2014/main" val="481957719"/>
                    </a:ext>
                  </a:extLst>
                </a:gridCol>
                <a:gridCol w="697584">
                  <a:extLst>
                    <a:ext uri="{9D8B030D-6E8A-4147-A177-3AD203B41FA5}">
                      <a16:colId xmlns:a16="http://schemas.microsoft.com/office/drawing/2014/main" val="3889924981"/>
                    </a:ext>
                  </a:extLst>
                </a:gridCol>
                <a:gridCol w="697584">
                  <a:extLst>
                    <a:ext uri="{9D8B030D-6E8A-4147-A177-3AD203B41FA5}">
                      <a16:colId xmlns:a16="http://schemas.microsoft.com/office/drawing/2014/main" val="571409765"/>
                    </a:ext>
                  </a:extLst>
                </a:gridCol>
                <a:gridCol w="697584">
                  <a:extLst>
                    <a:ext uri="{9D8B030D-6E8A-4147-A177-3AD203B41FA5}">
                      <a16:colId xmlns:a16="http://schemas.microsoft.com/office/drawing/2014/main" val="1480727328"/>
                    </a:ext>
                  </a:extLst>
                </a:gridCol>
                <a:gridCol w="697584">
                  <a:extLst>
                    <a:ext uri="{9D8B030D-6E8A-4147-A177-3AD203B41FA5}">
                      <a16:colId xmlns:a16="http://schemas.microsoft.com/office/drawing/2014/main" val="3445198150"/>
                    </a:ext>
                  </a:extLst>
                </a:gridCol>
              </a:tblGrid>
              <a:tr h="269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대만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606169"/>
                  </a:ext>
                </a:extLst>
              </a:tr>
              <a:tr h="2698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2019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메모리반도체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7.19988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2.033687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6.955919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1.397535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34516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시스템반도체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1.689522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1.720698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0.345711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46989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집적회로반도체 부품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0.561585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1.305595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5.333703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1.071611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180072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트랜지스터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1.317658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1.397023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3.567222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0.716702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38310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다이오드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0.894398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1.524503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4.564058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0.916979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46768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기타 개발소자반도체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1.909834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2.799814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3.16042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0.63497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71005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개별소자반도체 부품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0.561234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1.208967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2.088316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0.41957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3085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실리콘웨이퍼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2.39012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1.389218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5.135576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1.031804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44494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BB8115-4BAB-45AE-9F53-06D1DF94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58178"/>
              </p:ext>
            </p:extLst>
          </p:nvPr>
        </p:nvGraphicFramePr>
        <p:xfrm>
          <a:off x="5941658" y="2600956"/>
          <a:ext cx="4975222" cy="2428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963">
                  <a:extLst>
                    <a:ext uri="{9D8B030D-6E8A-4147-A177-3AD203B41FA5}">
                      <a16:colId xmlns:a16="http://schemas.microsoft.com/office/drawing/2014/main" val="3380879326"/>
                    </a:ext>
                  </a:extLst>
                </a:gridCol>
                <a:gridCol w="1407355">
                  <a:extLst>
                    <a:ext uri="{9D8B030D-6E8A-4147-A177-3AD203B41FA5}">
                      <a16:colId xmlns:a16="http://schemas.microsoft.com/office/drawing/2014/main" val="2698420631"/>
                    </a:ext>
                  </a:extLst>
                </a:gridCol>
                <a:gridCol w="738476">
                  <a:extLst>
                    <a:ext uri="{9D8B030D-6E8A-4147-A177-3AD203B41FA5}">
                      <a16:colId xmlns:a16="http://schemas.microsoft.com/office/drawing/2014/main" val="2405410010"/>
                    </a:ext>
                  </a:extLst>
                </a:gridCol>
                <a:gridCol w="738476">
                  <a:extLst>
                    <a:ext uri="{9D8B030D-6E8A-4147-A177-3AD203B41FA5}">
                      <a16:colId xmlns:a16="http://schemas.microsoft.com/office/drawing/2014/main" val="470210332"/>
                    </a:ext>
                  </a:extLst>
                </a:gridCol>
                <a:gridCol w="738476">
                  <a:extLst>
                    <a:ext uri="{9D8B030D-6E8A-4147-A177-3AD203B41FA5}">
                      <a16:colId xmlns:a16="http://schemas.microsoft.com/office/drawing/2014/main" val="1651137991"/>
                    </a:ext>
                  </a:extLst>
                </a:gridCol>
                <a:gridCol w="738476">
                  <a:extLst>
                    <a:ext uri="{9D8B030D-6E8A-4147-A177-3AD203B41FA5}">
                      <a16:colId xmlns:a16="http://schemas.microsoft.com/office/drawing/2014/main" val="1065663876"/>
                    </a:ext>
                  </a:extLst>
                </a:gridCol>
              </a:tblGrid>
              <a:tr h="269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품목명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대만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79553"/>
                  </a:ext>
                </a:extLst>
              </a:tr>
              <a:tr h="2698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2020</a:t>
                      </a:r>
                      <a:endParaRPr lang="en-US" altLang="ko-K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메모리반도체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6.85272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1.787018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6.280132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1.523497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24693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시스템반도체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0.399351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1.34175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1.361481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0.330282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06326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집적회로반도체 부품</a:t>
                      </a:r>
                      <a:endParaRPr lang="ko-KR" alt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0.52182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1.229002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3.37485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0.818705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521014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트랜지스터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1.239281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1.417447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2.906995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0.705208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52253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다이오드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0.761592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1.454437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2.629715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0.637942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68645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기타 개발소자반도체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1.658356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2.420771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2.607858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0.63264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18702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개별소자반도체 부품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0.581338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0.921825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1.763382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0.427779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7032"/>
                  </a:ext>
                </a:extLst>
              </a:tr>
              <a:tr h="26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실리콘웨이퍼</a:t>
                      </a:r>
                      <a:endParaRPr lang="ko-KR" alt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2.20498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1.280422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4.512591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1.094709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717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722C92-CC10-413A-ACE0-9E1721034E7C}"/>
              </a:ext>
            </a:extLst>
          </p:cNvPr>
          <p:cNvSpPr txBox="1"/>
          <p:nvPr/>
        </p:nvSpPr>
        <p:spPr>
          <a:xfrm>
            <a:off x="576381" y="5244240"/>
            <a:ext cx="939799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2019</a:t>
            </a:r>
            <a:r>
              <a:rPr lang="ko-KR" altLang="en-US" sz="1300" dirty="0">
                <a:latin typeface="+mn-ea"/>
              </a:rPr>
              <a:t>년과 </a:t>
            </a:r>
            <a:r>
              <a:rPr lang="en-US" altLang="ko-KR" sz="1300" dirty="0">
                <a:latin typeface="+mn-ea"/>
              </a:rPr>
              <a:t>2020</a:t>
            </a:r>
            <a:r>
              <a:rPr lang="ko-KR" altLang="en-US" sz="1300" dirty="0">
                <a:latin typeface="+mn-ea"/>
              </a:rPr>
              <a:t>년도 한국은 메모리 반도체가 여타 품목보다 경쟁력이 있는 것으로 나타남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2018</a:t>
            </a:r>
            <a:r>
              <a:rPr lang="ko-KR" altLang="en-US" sz="1300" dirty="0">
                <a:latin typeface="+mn-ea"/>
              </a:rPr>
              <a:t>년에 중국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대만</a:t>
            </a:r>
            <a:r>
              <a:rPr lang="en-US" altLang="ko-KR" sz="1300" dirty="0">
                <a:latin typeface="+mn-ea"/>
              </a:rPr>
              <a:t>,</a:t>
            </a:r>
            <a:r>
              <a:rPr lang="ko-KR" altLang="en-US" sz="1300" dirty="0">
                <a:latin typeface="+mn-ea"/>
              </a:rPr>
              <a:t>미국은 각각 기타 개발소자반도체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메모리반도체가 여타 품목보다 경쟁력이 있는 것으로 나타남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422E2-4623-4048-BC86-153B79135D3A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RCA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지수 분석</a:t>
            </a:r>
            <a:r>
              <a:rPr lang="en-US" altLang="ko-KR" sz="3000" dirty="0">
                <a:latin typeface="+mj-lt"/>
                <a:ea typeface="나눔고딕 ExtraBold" panose="020D0904000000000000" pitchFamily="50" charset="-127"/>
              </a:rPr>
              <a:t> : </a:t>
            </a:r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반도체 품목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A3972-5368-4F14-9E94-D4501C41D6B3}"/>
              </a:ext>
            </a:extLst>
          </p:cNvPr>
          <p:cNvSpPr txBox="1"/>
          <p:nvPr/>
        </p:nvSpPr>
        <p:spPr>
          <a:xfrm>
            <a:off x="479426" y="19388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CE7F6-88FF-40BA-8282-FC970A6D5010}"/>
              </a:ext>
            </a:extLst>
          </p:cNvPr>
          <p:cNvSpPr txBox="1"/>
          <p:nvPr/>
        </p:nvSpPr>
        <p:spPr>
          <a:xfrm>
            <a:off x="1021474" y="1988415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 – 2020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RCA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5582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D9E28-EE4D-4AB1-BC76-A72F2BFAA2ED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101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1E3C-79F6-463D-B03C-D1109B704E37}"/>
              </a:ext>
            </a:extLst>
          </p:cNvPr>
          <p:cNvSpPr txBox="1"/>
          <p:nvPr/>
        </p:nvSpPr>
        <p:spPr>
          <a:xfrm>
            <a:off x="753015" y="5440730"/>
            <a:ext cx="10621693" cy="12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차동장치 및 </a:t>
            </a:r>
            <a:r>
              <a:rPr lang="ko-KR" altLang="en-US" sz="1300" dirty="0" err="1">
                <a:latin typeface="+mn-ea"/>
              </a:rPr>
              <a:t>드라이브축</a:t>
            </a:r>
            <a:r>
              <a:rPr lang="en-US" altLang="ko-KR" sz="1300" dirty="0">
                <a:latin typeface="+mn-ea"/>
              </a:rPr>
              <a:t>(870850), </a:t>
            </a:r>
            <a:r>
              <a:rPr lang="ko-KR" altLang="en-US" sz="1300" dirty="0">
                <a:latin typeface="+mn-ea"/>
              </a:rPr>
              <a:t>부분품</a:t>
            </a:r>
            <a:r>
              <a:rPr lang="en-US" altLang="ko-KR" sz="1300" dirty="0">
                <a:latin typeface="+mn-ea"/>
              </a:rPr>
              <a:t>(870899), </a:t>
            </a:r>
            <a:r>
              <a:rPr lang="ko-KR" altLang="en-US" sz="1300" dirty="0">
                <a:latin typeface="+mn-ea"/>
              </a:rPr>
              <a:t>기타</a:t>
            </a:r>
            <a:r>
              <a:rPr lang="en-US" altLang="ko-KR" sz="1300" dirty="0">
                <a:latin typeface="+mn-ea"/>
              </a:rPr>
              <a:t>(870829), </a:t>
            </a:r>
            <a:r>
              <a:rPr lang="ko-KR" altLang="en-US" sz="1300" dirty="0">
                <a:latin typeface="+mn-ea"/>
              </a:rPr>
              <a:t>클러치</a:t>
            </a:r>
            <a:r>
              <a:rPr lang="en-US" altLang="ko-KR" sz="1300" dirty="0">
                <a:latin typeface="+mn-ea"/>
              </a:rPr>
              <a:t>(870893), </a:t>
            </a:r>
            <a:r>
              <a:rPr lang="ko-KR" altLang="en-US" sz="1300" dirty="0">
                <a:latin typeface="+mn-ea"/>
              </a:rPr>
              <a:t>서스펜션</a:t>
            </a:r>
            <a:r>
              <a:rPr lang="en-US" altLang="ko-KR" sz="1300" dirty="0">
                <a:latin typeface="+mn-ea"/>
              </a:rPr>
              <a:t>(870880), </a:t>
            </a:r>
            <a:r>
              <a:rPr lang="ko-KR" altLang="en-US" sz="1300" dirty="0">
                <a:latin typeface="+mn-ea"/>
              </a:rPr>
              <a:t>운전대</a:t>
            </a:r>
            <a:r>
              <a:rPr lang="en-US" altLang="ko-KR" sz="1300" dirty="0">
                <a:latin typeface="+mn-ea"/>
              </a:rPr>
              <a:t>(870894) </a:t>
            </a:r>
            <a:r>
              <a:rPr lang="ko-KR" altLang="en-US" sz="1300" dirty="0">
                <a:latin typeface="+mn-ea"/>
              </a:rPr>
              <a:t>품목이 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     </a:t>
            </a:r>
            <a:r>
              <a:rPr lang="ko-KR" altLang="en-US" sz="1300" dirty="0">
                <a:latin typeface="+mn-ea"/>
              </a:rPr>
              <a:t>수출특화에 가까운 품목이 될 것으로 예측됨</a:t>
            </a:r>
            <a:endParaRPr lang="en-US" altLang="ko-KR" sz="13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완충기</a:t>
            </a:r>
            <a:r>
              <a:rPr lang="en-US" altLang="ko-KR" sz="1300" dirty="0">
                <a:latin typeface="+mn-ea"/>
              </a:rPr>
              <a:t>(870810)</a:t>
            </a:r>
            <a:r>
              <a:rPr lang="ko-KR" altLang="en-US" sz="1300" dirty="0">
                <a:latin typeface="+mn-ea"/>
              </a:rPr>
              <a:t>는 수입특화에 가까운 품목으로 예측됨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7625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1812115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TSI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 및 예측분석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A2AAA2-F627-4FD7-8CDB-09B135E4B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42660"/>
              </p:ext>
            </p:extLst>
          </p:nvPr>
        </p:nvGraphicFramePr>
        <p:xfrm>
          <a:off x="969445" y="2407985"/>
          <a:ext cx="7728723" cy="2880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408">
                  <a:extLst>
                    <a:ext uri="{9D8B030D-6E8A-4147-A177-3AD203B41FA5}">
                      <a16:colId xmlns:a16="http://schemas.microsoft.com/office/drawing/2014/main" val="12370034"/>
                    </a:ext>
                  </a:extLst>
                </a:gridCol>
                <a:gridCol w="858747">
                  <a:extLst>
                    <a:ext uri="{9D8B030D-6E8A-4147-A177-3AD203B41FA5}">
                      <a16:colId xmlns:a16="http://schemas.microsoft.com/office/drawing/2014/main" val="2943784380"/>
                    </a:ext>
                  </a:extLst>
                </a:gridCol>
                <a:gridCol w="1217626">
                  <a:extLst>
                    <a:ext uri="{9D8B030D-6E8A-4147-A177-3AD203B41FA5}">
                      <a16:colId xmlns:a16="http://schemas.microsoft.com/office/drawing/2014/main" val="2425022745"/>
                    </a:ext>
                  </a:extLst>
                </a:gridCol>
                <a:gridCol w="743393">
                  <a:extLst>
                    <a:ext uri="{9D8B030D-6E8A-4147-A177-3AD203B41FA5}">
                      <a16:colId xmlns:a16="http://schemas.microsoft.com/office/drawing/2014/main" val="1620128456"/>
                    </a:ext>
                  </a:extLst>
                </a:gridCol>
                <a:gridCol w="743393">
                  <a:extLst>
                    <a:ext uri="{9D8B030D-6E8A-4147-A177-3AD203B41FA5}">
                      <a16:colId xmlns:a16="http://schemas.microsoft.com/office/drawing/2014/main" val="2460965185"/>
                    </a:ext>
                  </a:extLst>
                </a:gridCol>
                <a:gridCol w="1256078">
                  <a:extLst>
                    <a:ext uri="{9D8B030D-6E8A-4147-A177-3AD203B41FA5}">
                      <a16:colId xmlns:a16="http://schemas.microsoft.com/office/drawing/2014/main" val="2753731093"/>
                    </a:ext>
                  </a:extLst>
                </a:gridCol>
                <a:gridCol w="1256078">
                  <a:extLst>
                    <a:ext uri="{9D8B030D-6E8A-4147-A177-3AD203B41FA5}">
                      <a16:colId xmlns:a16="http://schemas.microsoft.com/office/drawing/2014/main" val="2962003878"/>
                    </a:ext>
                  </a:extLst>
                </a:gridCol>
              </a:tblGrid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독일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수출국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수입비중 높은 국가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39585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완충기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        0.465 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0.339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0.319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0.027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독일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11057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안전벨트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0.121 </a:t>
                      </a:r>
                      <a:endParaRPr lang="en-US" altLang="ko-KR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          0.146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0.649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0.452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85967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0.668 </a:t>
                      </a:r>
                      <a:endParaRPr lang="en-US" altLang="ko-KR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>
                          <a:effectLst/>
                        </a:rPr>
                        <a:t>0.105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0.417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0.251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0343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기어박스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0.439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0.494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0.182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0.664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독일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독일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89135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차동장치 및 드라이브축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</a:t>
                      </a:r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0.863 </a:t>
                      </a:r>
                      <a:endParaRPr lang="en-US" altLang="ko-KR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0.310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0.412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0.216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151954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로드휠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0.006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>
                          <a:effectLst/>
                        </a:rPr>
                        <a:t>0.045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      0.617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0.953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99825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서스펜션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0.570 </a:t>
                      </a:r>
                      <a:endParaRPr lang="en-US" altLang="ko-KR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>
                          <a:effectLst/>
                        </a:rPr>
                        <a:t>0.237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      0.440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0.460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7786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라디에이터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0.364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          0.085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0.443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0.709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66477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소음기와 배기기관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0.395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>
                          <a:effectLst/>
                        </a:rPr>
                        <a:t>0.337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0.483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0.425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84091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클러치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0.663 </a:t>
                      </a:r>
                      <a:endParaRPr lang="en-US" altLang="ko-KR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>
                          <a:effectLst/>
                        </a:rPr>
                        <a:t>0.408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0.224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0.176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89644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운전대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0.541 </a:t>
                      </a:r>
                      <a:endParaRPr lang="en-US" altLang="ko-KR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>
                          <a:effectLst/>
                        </a:rPr>
                        <a:t>0.208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-      0.406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0.226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미국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30542"/>
                  </a:ext>
                </a:extLst>
              </a:tr>
              <a:tr h="2215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부분품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0.840 </a:t>
                      </a:r>
                      <a:endParaRPr lang="en-US" altLang="ko-KR" sz="1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0.175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      0.306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0.338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08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DEE0F36-E11A-4187-B8E2-41A912E0760E}"/>
              </a:ext>
            </a:extLst>
          </p:cNvPr>
          <p:cNvSpPr txBox="1"/>
          <p:nvPr/>
        </p:nvSpPr>
        <p:spPr>
          <a:xfrm>
            <a:off x="590549" y="826761"/>
            <a:ext cx="604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 : TSI (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803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080EDA-B90E-422D-8FB7-356B9D223963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09FE2C-DBC8-4457-A466-0D27EF22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0" y="2158196"/>
            <a:ext cx="4572000" cy="19542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AD889D-888A-447E-9E51-8F88D368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58" y="2122983"/>
            <a:ext cx="4862817" cy="19894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FBE5BF-2C9D-4824-864B-6E4D90621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90" y="4707443"/>
            <a:ext cx="4568272" cy="19471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21EE6C-50FE-48A9-A6BD-5F7049A5A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893" y="4693009"/>
            <a:ext cx="4829281" cy="2025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ED1F90-B106-4D55-A865-D8C5D21E6A88}"/>
              </a:ext>
            </a:extLst>
          </p:cNvPr>
          <p:cNvSpPr txBox="1"/>
          <p:nvPr/>
        </p:nvSpPr>
        <p:spPr>
          <a:xfrm>
            <a:off x="576381" y="429600"/>
            <a:ext cx="101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CF79F-D5D7-4590-A494-189CF04A081D}"/>
              </a:ext>
            </a:extLst>
          </p:cNvPr>
          <p:cNvSpPr txBox="1"/>
          <p:nvPr/>
        </p:nvSpPr>
        <p:spPr>
          <a:xfrm>
            <a:off x="590548" y="826761"/>
            <a:ext cx="7404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 : TSI (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자동차부품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46936-9DE2-49B5-B219-F60B376ABE52}"/>
              </a:ext>
            </a:extLst>
          </p:cNvPr>
          <p:cNvSpPr txBox="1"/>
          <p:nvPr/>
        </p:nvSpPr>
        <p:spPr>
          <a:xfrm>
            <a:off x="622567" y="164977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FFFE2-156C-427C-8FE8-7CA77470C58F}"/>
              </a:ext>
            </a:extLst>
          </p:cNvPr>
          <p:cNvSpPr txBox="1"/>
          <p:nvPr/>
        </p:nvSpPr>
        <p:spPr>
          <a:xfrm>
            <a:off x="1079621" y="1683195"/>
            <a:ext cx="19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부분품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3860A-827D-4A81-B98D-163F68289CD6}"/>
              </a:ext>
            </a:extLst>
          </p:cNvPr>
          <p:cNvSpPr txBox="1"/>
          <p:nvPr/>
        </p:nvSpPr>
        <p:spPr>
          <a:xfrm>
            <a:off x="6366714" y="1627957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9316F-6467-4E87-B75B-3F987525976C}"/>
              </a:ext>
            </a:extLst>
          </p:cNvPr>
          <p:cNvSpPr txBox="1"/>
          <p:nvPr/>
        </p:nvSpPr>
        <p:spPr>
          <a:xfrm>
            <a:off x="6823768" y="1661377"/>
            <a:ext cx="19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A2B52-DCB7-49A3-8253-5B8280D7CE7F}"/>
              </a:ext>
            </a:extLst>
          </p:cNvPr>
          <p:cNvSpPr txBox="1"/>
          <p:nvPr/>
        </p:nvSpPr>
        <p:spPr>
          <a:xfrm>
            <a:off x="612708" y="427391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D3A80-584D-4AE7-B17A-CBA0889DDEAD}"/>
              </a:ext>
            </a:extLst>
          </p:cNvPr>
          <p:cNvSpPr txBox="1"/>
          <p:nvPr/>
        </p:nvSpPr>
        <p:spPr>
          <a:xfrm>
            <a:off x="1069762" y="4307333"/>
            <a:ext cx="19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로드휠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D57F2-5A6E-4482-B0A0-D7C3299EC163}"/>
              </a:ext>
            </a:extLst>
          </p:cNvPr>
          <p:cNvSpPr txBox="1"/>
          <p:nvPr/>
        </p:nvSpPr>
        <p:spPr>
          <a:xfrm>
            <a:off x="6366714" y="423813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9123D-2558-42B8-B4AF-F05C1B24B706}"/>
              </a:ext>
            </a:extLst>
          </p:cNvPr>
          <p:cNvSpPr txBox="1"/>
          <p:nvPr/>
        </p:nvSpPr>
        <p:spPr>
          <a:xfrm>
            <a:off x="6823768" y="4271558"/>
            <a:ext cx="303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완충기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786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D9E28-EE4D-4AB1-BC76-A72F2BFAA2ED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1034B-5825-46C6-8C8F-7952E53ECE5E}"/>
              </a:ext>
            </a:extLst>
          </p:cNvPr>
          <p:cNvSpPr txBox="1"/>
          <p:nvPr/>
        </p:nvSpPr>
        <p:spPr>
          <a:xfrm>
            <a:off x="576381" y="429600"/>
            <a:ext cx="101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FBBE-77B0-4E23-86B5-9AAB9677517C}"/>
              </a:ext>
            </a:extLst>
          </p:cNvPr>
          <p:cNvSpPr txBox="1"/>
          <p:nvPr/>
        </p:nvSpPr>
        <p:spPr>
          <a:xfrm>
            <a:off x="427397" y="17625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1DB7A-94C8-432F-BAF5-1874FFE8136B}"/>
              </a:ext>
            </a:extLst>
          </p:cNvPr>
          <p:cNvSpPr txBox="1"/>
          <p:nvPr/>
        </p:nvSpPr>
        <p:spPr>
          <a:xfrm>
            <a:off x="969445" y="1812115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TSI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 및 예측분석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E0F36-E11A-4187-B8E2-41A912E0760E}"/>
              </a:ext>
            </a:extLst>
          </p:cNvPr>
          <p:cNvSpPr txBox="1"/>
          <p:nvPr/>
        </p:nvSpPr>
        <p:spPr>
          <a:xfrm>
            <a:off x="590549" y="826761"/>
            <a:ext cx="604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 : TSI (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033F5EE-C73A-4CBC-B624-7AE8F8DB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03451"/>
              </p:ext>
            </p:extLst>
          </p:nvPr>
        </p:nvGraphicFramePr>
        <p:xfrm>
          <a:off x="969445" y="2401276"/>
          <a:ext cx="8260814" cy="2966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987">
                  <a:extLst>
                    <a:ext uri="{9D8B030D-6E8A-4147-A177-3AD203B41FA5}">
                      <a16:colId xmlns:a16="http://schemas.microsoft.com/office/drawing/2014/main" val="2052210159"/>
                    </a:ext>
                  </a:extLst>
                </a:gridCol>
                <a:gridCol w="877189">
                  <a:extLst>
                    <a:ext uri="{9D8B030D-6E8A-4147-A177-3AD203B41FA5}">
                      <a16:colId xmlns:a16="http://schemas.microsoft.com/office/drawing/2014/main" val="1724233390"/>
                    </a:ext>
                  </a:extLst>
                </a:gridCol>
                <a:gridCol w="877189">
                  <a:extLst>
                    <a:ext uri="{9D8B030D-6E8A-4147-A177-3AD203B41FA5}">
                      <a16:colId xmlns:a16="http://schemas.microsoft.com/office/drawing/2014/main" val="3426763570"/>
                    </a:ext>
                  </a:extLst>
                </a:gridCol>
                <a:gridCol w="877189">
                  <a:extLst>
                    <a:ext uri="{9D8B030D-6E8A-4147-A177-3AD203B41FA5}">
                      <a16:colId xmlns:a16="http://schemas.microsoft.com/office/drawing/2014/main" val="4228080487"/>
                    </a:ext>
                  </a:extLst>
                </a:gridCol>
                <a:gridCol w="877189">
                  <a:extLst>
                    <a:ext uri="{9D8B030D-6E8A-4147-A177-3AD203B41FA5}">
                      <a16:colId xmlns:a16="http://schemas.microsoft.com/office/drawing/2014/main" val="580017325"/>
                    </a:ext>
                  </a:extLst>
                </a:gridCol>
                <a:gridCol w="1108898">
                  <a:extLst>
                    <a:ext uri="{9D8B030D-6E8A-4147-A177-3AD203B41FA5}">
                      <a16:colId xmlns:a16="http://schemas.microsoft.com/office/drawing/2014/main" val="3014729770"/>
                    </a:ext>
                  </a:extLst>
                </a:gridCol>
                <a:gridCol w="1688173">
                  <a:extLst>
                    <a:ext uri="{9D8B030D-6E8A-4147-A177-3AD203B41FA5}">
                      <a16:colId xmlns:a16="http://schemas.microsoft.com/office/drawing/2014/main" val="1633434823"/>
                    </a:ext>
                  </a:extLst>
                </a:gridCol>
              </a:tblGrid>
              <a:tr h="328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　품목별</a:t>
                      </a:r>
                      <a:endParaRPr lang="en-US" altLang="ko-KR" sz="1000" b="1" u="none" strike="noStrike" dirty="0">
                        <a:solidFill>
                          <a:sysClr val="windowText" lastClr="000000"/>
                        </a:solidFill>
                        <a:effectLst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미국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최대 수출국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수입비중 높은 국가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81196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메모리반도체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0.526846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-0.1330245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-0.06111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-0.0872075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FF0000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68208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시스템반도체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0.048258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-0.5809818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0.406469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0.081809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2332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집적회로반도체 부품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-0.05045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0.33738407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0.143401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0.040728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FF0000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73568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트랜지스터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0.037545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-0.16389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0.027941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0.093285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미국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60299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다이오드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-0.31913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-0.20442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0.395328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0.153038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rgbClr val="FF0000"/>
                          </a:solidFill>
                          <a:effectLst/>
                          <a:ea typeface="나눔스퀘어 ExtraBold" panose="020B0600000101010101"/>
                        </a:rPr>
                        <a:t>한국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16033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기타 개발소자반도체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-0.20344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-0.52448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0.315954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-0.34133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1500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개별소자반도체 부품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-0.19007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-0.43969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0.245037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0.086569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44037"/>
                  </a:ext>
                </a:extLst>
              </a:tr>
              <a:tr h="3397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실리콘웨이퍼</a:t>
                      </a:r>
                      <a:endParaRPr lang="ko-KR" alt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-0.36702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0.122833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-0.41486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-0.12503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중국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  <a:ea typeface="나눔스퀘어 ExtraBold" panose="020B0600000101010101"/>
                        </a:rPr>
                        <a:t>대만</a:t>
                      </a:r>
                      <a:endParaRPr lang="ko-KR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2992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82D0DBC-29C2-446B-ADF6-5611747B0E5B}"/>
              </a:ext>
            </a:extLst>
          </p:cNvPr>
          <p:cNvSpPr txBox="1"/>
          <p:nvPr/>
        </p:nvSpPr>
        <p:spPr>
          <a:xfrm>
            <a:off x="753015" y="5528631"/>
            <a:ext cx="8515209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메모리 반도체 경우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,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 한국이 가장 높은 </a:t>
            </a:r>
            <a:r>
              <a:rPr lang="ko-KR" altLang="en-US" sz="1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무역특화지수를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 예측하고 있지만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Noto Sans Med" panose="020B0602040504020204" pitchFamily="34"/>
              </a:rPr>
              <a:t>집적회로반도체 부품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과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Noto Sans Med" panose="020B0602040504020204" pitchFamily="34"/>
              </a:rPr>
              <a:t>다이오드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Noto Sans Med" panose="020B0602040504020204" pitchFamily="34"/>
              </a:rPr>
              <a:t>는 해외 수입 의존도가 높아진 것으로 예측됨</a:t>
            </a:r>
          </a:p>
        </p:txBody>
      </p:sp>
    </p:spTree>
    <p:extLst>
      <p:ext uri="{BB962C8B-B14F-4D97-AF65-F5344CB8AC3E}">
        <p14:creationId xmlns:p14="http://schemas.microsoft.com/office/powerpoint/2010/main" val="2667635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A8216E-EBB0-4FB2-B23E-DBD2EE760D58}"/>
              </a:ext>
            </a:extLst>
          </p:cNvPr>
          <p:cNvSpPr/>
          <p:nvPr/>
        </p:nvSpPr>
        <p:spPr>
          <a:xfrm>
            <a:off x="0" y="1616355"/>
            <a:ext cx="12185197" cy="5241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BA73BBB-3B22-4A09-9DB4-232236330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2106580"/>
            <a:ext cx="4692348" cy="19886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FF66B55-0626-4342-A2E1-51BD87AC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84" y="2040044"/>
            <a:ext cx="4692348" cy="20818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9B61B61-51E4-4031-9782-4AF132460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4743227"/>
            <a:ext cx="4692348" cy="19460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7FDFC76-9943-4497-869E-8CBB9F7956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77" y="4741722"/>
            <a:ext cx="4673255" cy="1947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C9873-1DB6-4A65-8FA6-535AB5575E35}"/>
              </a:ext>
            </a:extLst>
          </p:cNvPr>
          <p:cNvSpPr txBox="1"/>
          <p:nvPr/>
        </p:nvSpPr>
        <p:spPr>
          <a:xfrm>
            <a:off x="576381" y="429600"/>
            <a:ext cx="101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2-3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C79D7-66F5-4467-86A9-1FCF7EE3F24B}"/>
              </a:ext>
            </a:extLst>
          </p:cNvPr>
          <p:cNvSpPr txBox="1"/>
          <p:nvPr/>
        </p:nvSpPr>
        <p:spPr>
          <a:xfrm>
            <a:off x="590548" y="826761"/>
            <a:ext cx="7404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ARIMA : TSI (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CEC02-2C33-4953-A833-4717A2EC4CBA}"/>
              </a:ext>
            </a:extLst>
          </p:cNvPr>
          <p:cNvSpPr txBox="1"/>
          <p:nvPr/>
        </p:nvSpPr>
        <p:spPr>
          <a:xfrm>
            <a:off x="622567" y="1649775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B6532-083B-4DDB-9315-A9D28E1D88A5}"/>
              </a:ext>
            </a:extLst>
          </p:cNvPr>
          <p:cNvSpPr txBox="1"/>
          <p:nvPr/>
        </p:nvSpPr>
        <p:spPr>
          <a:xfrm>
            <a:off x="1079621" y="1683195"/>
            <a:ext cx="31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개별소자반도체 부품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161A-91CB-4D38-B6C2-B4D95990B363}"/>
              </a:ext>
            </a:extLst>
          </p:cNvPr>
          <p:cNvSpPr txBox="1"/>
          <p:nvPr/>
        </p:nvSpPr>
        <p:spPr>
          <a:xfrm>
            <a:off x="6366714" y="1627957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D92F5-AAA2-469D-9527-1A9417B877B3}"/>
              </a:ext>
            </a:extLst>
          </p:cNvPr>
          <p:cNvSpPr txBox="1"/>
          <p:nvPr/>
        </p:nvSpPr>
        <p:spPr>
          <a:xfrm>
            <a:off x="6823768" y="1661377"/>
            <a:ext cx="25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트랜지스터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C5609F-4A42-481E-A108-795BBA2D49A3}"/>
              </a:ext>
            </a:extLst>
          </p:cNvPr>
          <p:cNvSpPr txBox="1"/>
          <p:nvPr/>
        </p:nvSpPr>
        <p:spPr>
          <a:xfrm>
            <a:off x="612708" y="4273913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E4FBC2-6D88-4EFE-A426-EDC10590B881}"/>
              </a:ext>
            </a:extLst>
          </p:cNvPr>
          <p:cNvSpPr txBox="1"/>
          <p:nvPr/>
        </p:nvSpPr>
        <p:spPr>
          <a:xfrm>
            <a:off x="1069762" y="4307333"/>
            <a:ext cx="24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메모리반도체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54345-3D6B-47C2-B098-C4463F12E07C}"/>
              </a:ext>
            </a:extLst>
          </p:cNvPr>
          <p:cNvSpPr txBox="1"/>
          <p:nvPr/>
        </p:nvSpPr>
        <p:spPr>
          <a:xfrm>
            <a:off x="6366714" y="423813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A78E5-3449-4433-ADE6-B718014568B9}"/>
              </a:ext>
            </a:extLst>
          </p:cNvPr>
          <p:cNvSpPr txBox="1"/>
          <p:nvPr/>
        </p:nvSpPr>
        <p:spPr>
          <a:xfrm>
            <a:off x="6823768" y="4271558"/>
            <a:ext cx="303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실리콘웨이퍼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23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6E02B0-8FDE-4B0E-AA4C-970484E73F16}"/>
              </a:ext>
            </a:extLst>
          </p:cNvPr>
          <p:cNvGrpSpPr/>
          <p:nvPr/>
        </p:nvGrpSpPr>
        <p:grpSpPr>
          <a:xfrm>
            <a:off x="491208" y="3429000"/>
            <a:ext cx="4754828" cy="1354217"/>
            <a:chOff x="-10641" y="2021840"/>
            <a:chExt cx="6474519" cy="18440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9512EA-6EEA-4A86-89CC-BE54BEB037CF}"/>
                </a:ext>
              </a:extLst>
            </p:cNvPr>
            <p:cNvSpPr txBox="1"/>
            <p:nvPr/>
          </p:nvSpPr>
          <p:spPr>
            <a:xfrm>
              <a:off x="212602" y="2021840"/>
              <a:ext cx="1705266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3 </a:t>
              </a:r>
              <a:endPara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65D6CB-48A4-4C20-8D22-173A84391CE4}"/>
                </a:ext>
              </a:extLst>
            </p:cNvPr>
            <p:cNvSpPr txBox="1"/>
            <p:nvPr/>
          </p:nvSpPr>
          <p:spPr>
            <a:xfrm>
              <a:off x="-10641" y="2734295"/>
              <a:ext cx="6474519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결론 및 기대효과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0440ECD-6BA2-4298-9E97-F898F976A6F4}"/>
              </a:ext>
            </a:extLst>
          </p:cNvPr>
          <p:cNvSpPr txBox="1"/>
          <p:nvPr/>
        </p:nvSpPr>
        <p:spPr>
          <a:xfrm>
            <a:off x="655156" y="4965142"/>
            <a:ext cx="62311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수출입 금액 예측 및 경쟁력에 대한 최종적인 결론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개선사항 및 기대효과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7573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ADF01A-EB1A-4D43-88FF-0EA3DAE6E88F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D9700-9C06-4325-A7DE-34FC7D544917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742E04-2362-4A34-A62C-5173D324A9DA}"/>
              </a:ext>
            </a:extLst>
          </p:cNvPr>
          <p:cNvSpPr txBox="1"/>
          <p:nvPr/>
        </p:nvSpPr>
        <p:spPr>
          <a:xfrm>
            <a:off x="590549" y="826761"/>
            <a:ext cx="8734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수출입 금액 예측 및 경쟁력에 대한 최종적인 결론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37DA9-9297-4637-B03F-61E2C0782437}"/>
              </a:ext>
            </a:extLst>
          </p:cNvPr>
          <p:cNvSpPr txBox="1"/>
          <p:nvPr/>
        </p:nvSpPr>
        <p:spPr>
          <a:xfrm>
            <a:off x="6191251" y="2948564"/>
            <a:ext cx="5710555" cy="215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자동차부품의 </a:t>
            </a:r>
            <a:r>
              <a:rPr lang="en-US" altLang="ko-KR" sz="1300" dirty="0"/>
              <a:t>TSI </a:t>
            </a:r>
            <a:r>
              <a:rPr lang="ko-KR" altLang="en-US" sz="1300" dirty="0"/>
              <a:t>결과</a:t>
            </a:r>
            <a:r>
              <a:rPr lang="en-US" altLang="ko-KR" sz="1300" dirty="0"/>
              <a:t>, </a:t>
            </a:r>
            <a:r>
              <a:rPr lang="ko-KR" altLang="en-US" sz="1300" b="1" dirty="0">
                <a:solidFill>
                  <a:srgbClr val="C00000"/>
                </a:solidFill>
              </a:rPr>
              <a:t>차동장치 및 </a:t>
            </a:r>
            <a:r>
              <a:rPr lang="ko-KR" altLang="en-US" sz="1300" b="1" dirty="0" err="1">
                <a:solidFill>
                  <a:srgbClr val="C00000"/>
                </a:solidFill>
              </a:rPr>
              <a:t>드라이브축</a:t>
            </a:r>
            <a:r>
              <a:rPr lang="en-US" altLang="ko-KR" sz="1300" dirty="0"/>
              <a:t>, </a:t>
            </a:r>
            <a:r>
              <a:rPr lang="ko-KR" altLang="en-US" sz="1300" dirty="0"/>
              <a:t>부분품</a:t>
            </a:r>
            <a:r>
              <a:rPr lang="en-US" altLang="ko-KR" sz="1300" dirty="0"/>
              <a:t>, </a:t>
            </a:r>
            <a:r>
              <a:rPr lang="ko-KR" altLang="en-US" sz="1300" dirty="0"/>
              <a:t>기타</a:t>
            </a:r>
            <a:r>
              <a:rPr lang="en-US" altLang="ko-KR" sz="1300" dirty="0"/>
              <a:t>, </a:t>
            </a:r>
            <a:r>
              <a:rPr lang="ko-KR" altLang="en-US" sz="1300" dirty="0"/>
              <a:t>클러치</a:t>
            </a:r>
            <a:r>
              <a:rPr lang="en-US" altLang="ko-KR" sz="1300" dirty="0"/>
              <a:t>, </a:t>
            </a:r>
            <a:r>
              <a:rPr lang="ko-KR" altLang="en-US" sz="1300" dirty="0"/>
              <a:t>서스펜션</a:t>
            </a:r>
            <a:r>
              <a:rPr lang="en-US" altLang="ko-KR" sz="1300" dirty="0"/>
              <a:t>, </a:t>
            </a:r>
            <a:r>
              <a:rPr lang="ko-KR" altLang="en-US" sz="1300" dirty="0"/>
              <a:t>운전대</a:t>
            </a:r>
            <a:r>
              <a:rPr lang="en-US" altLang="ko-KR" sz="1300" dirty="0"/>
              <a:t> </a:t>
            </a:r>
            <a:r>
              <a:rPr lang="ko-KR" altLang="en-US" sz="1300" dirty="0"/>
              <a:t>품목이 </a:t>
            </a:r>
            <a:r>
              <a:rPr lang="ko-KR" altLang="en-US" sz="1300" b="1" dirty="0">
                <a:solidFill>
                  <a:srgbClr val="C00000"/>
                </a:solidFill>
              </a:rPr>
              <a:t>수출특화에 가까운 품목</a:t>
            </a:r>
            <a:r>
              <a:rPr lang="ko-KR" altLang="en-US" sz="1300" dirty="0"/>
              <a:t>이 될 것으로 예측된다</a:t>
            </a:r>
            <a:r>
              <a:rPr lang="en-US" altLang="ko-KR" sz="1300" dirty="0"/>
              <a:t>. </a:t>
            </a:r>
            <a:r>
              <a:rPr lang="ko-KR" altLang="en-US" sz="1300" dirty="0"/>
              <a:t>완충기는 수입특화에 가까운 품목으로 예측된다</a:t>
            </a:r>
            <a:r>
              <a:rPr lang="en-US" altLang="ko-KR" sz="13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반도체의 </a:t>
            </a:r>
            <a:r>
              <a:rPr lang="en-US" altLang="ko-KR" sz="1300" dirty="0"/>
              <a:t>TSI </a:t>
            </a:r>
            <a:r>
              <a:rPr lang="ko-KR" altLang="en-US" sz="1300" dirty="0"/>
              <a:t>결과</a:t>
            </a:r>
            <a:r>
              <a:rPr lang="en-US" altLang="ko-KR" sz="1300" dirty="0"/>
              <a:t>, </a:t>
            </a:r>
            <a:r>
              <a:rPr lang="ko-KR" altLang="en-US" sz="1300" b="1" dirty="0">
                <a:solidFill>
                  <a:srgbClr val="C00000"/>
                </a:solidFill>
              </a:rPr>
              <a:t>메모리 반도체 </a:t>
            </a:r>
            <a:r>
              <a:rPr lang="ko-KR" altLang="en-US" sz="1300" dirty="0"/>
              <a:t>경우</a:t>
            </a:r>
            <a:r>
              <a:rPr lang="en-US" altLang="ko-KR" sz="1300" dirty="0"/>
              <a:t>, </a:t>
            </a:r>
            <a:r>
              <a:rPr lang="ko-KR" altLang="en-US" sz="1300" dirty="0"/>
              <a:t>한국이 가장 높은 </a:t>
            </a:r>
            <a:r>
              <a:rPr lang="ko-KR" altLang="en-US" sz="1300" dirty="0" err="1"/>
              <a:t>무역특화지수를</a:t>
            </a:r>
            <a:r>
              <a:rPr lang="ko-KR" altLang="en-US" sz="1300" dirty="0"/>
              <a:t> 예측되고 있지만 </a:t>
            </a:r>
            <a:r>
              <a:rPr lang="ko-KR" altLang="en-US" sz="1300" b="1" dirty="0">
                <a:solidFill>
                  <a:srgbClr val="C00000"/>
                </a:solidFill>
              </a:rPr>
              <a:t>집적회로반도체 부품</a:t>
            </a:r>
            <a:r>
              <a:rPr lang="ko-KR" altLang="en-US" sz="1300" dirty="0"/>
              <a:t>과</a:t>
            </a:r>
            <a:r>
              <a:rPr lang="ko-KR" altLang="en-US" sz="1300" dirty="0">
                <a:solidFill>
                  <a:srgbClr val="C00000"/>
                </a:solidFill>
              </a:rPr>
              <a:t> </a:t>
            </a:r>
            <a:r>
              <a:rPr lang="ko-KR" altLang="en-US" sz="1300" b="1" dirty="0">
                <a:solidFill>
                  <a:srgbClr val="C00000"/>
                </a:solidFill>
              </a:rPr>
              <a:t>다이오드</a:t>
            </a:r>
            <a:r>
              <a:rPr lang="ko-KR" altLang="en-US" sz="1300" dirty="0"/>
              <a:t>는 해외 수입 의존도가 높아질 것으로 예측됨</a:t>
            </a:r>
            <a:endParaRPr lang="en-US" altLang="ko-KR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7512-ABF0-4F5B-90B7-ED55C969FF9F}"/>
              </a:ext>
            </a:extLst>
          </p:cNvPr>
          <p:cNvSpPr txBox="1"/>
          <p:nvPr/>
        </p:nvSpPr>
        <p:spPr>
          <a:xfrm>
            <a:off x="419098" y="2948564"/>
            <a:ext cx="5276851" cy="215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다중회귀분석에서 </a:t>
            </a:r>
            <a:r>
              <a:rPr lang="en-US" altLang="ko-KR" sz="1300" b="1" dirty="0">
                <a:solidFill>
                  <a:srgbClr val="C00000"/>
                </a:solidFill>
              </a:rPr>
              <a:t>RMSE </a:t>
            </a:r>
            <a:r>
              <a:rPr lang="ko-KR" altLang="en-US" sz="1300" b="1" dirty="0">
                <a:solidFill>
                  <a:srgbClr val="C00000"/>
                </a:solidFill>
              </a:rPr>
              <a:t>값에 맞춰 수출입 금액의 결과가 예측이 잘 되었음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수출입 금액에 영향을 주는 수많은 피처가 있으므로</a:t>
            </a:r>
            <a:r>
              <a:rPr lang="en-US" altLang="ko-KR" sz="1300" dirty="0"/>
              <a:t>, </a:t>
            </a:r>
            <a:r>
              <a:rPr lang="ko-KR" altLang="en-US" sz="1300" b="1" dirty="0">
                <a:solidFill>
                  <a:srgbClr val="C00000"/>
                </a:solidFill>
              </a:rPr>
              <a:t>새로운 피처를 찾아 더 나은 예측력을 보일 필요</a:t>
            </a:r>
            <a:r>
              <a:rPr lang="ko-KR" altLang="en-US" sz="1300" dirty="0"/>
              <a:t>가 있음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ARIMA</a:t>
            </a:r>
            <a:r>
              <a:rPr lang="ko-KR" altLang="en-US" sz="1300" dirty="0"/>
              <a:t>에서는 </a:t>
            </a:r>
            <a:r>
              <a:rPr lang="en-US" altLang="ko-KR" sz="1300" dirty="0"/>
              <a:t>2022~2023.3.31</a:t>
            </a:r>
            <a:r>
              <a:rPr lang="ko-KR" altLang="en-US" sz="1300" dirty="0"/>
              <a:t>까지 예측을 했는데 코로나 </a:t>
            </a:r>
            <a:r>
              <a:rPr lang="en-US" altLang="ko-KR" sz="1300" dirty="0"/>
              <a:t>19 </a:t>
            </a:r>
            <a:r>
              <a:rPr lang="ko-KR" altLang="en-US" sz="1300" dirty="0"/>
              <a:t>장기화됨에 따라 수출입 금액의 </a:t>
            </a:r>
            <a:r>
              <a:rPr lang="ko-KR" altLang="en-US" sz="1300" b="1" dirty="0">
                <a:solidFill>
                  <a:srgbClr val="C00000"/>
                </a:solidFill>
              </a:rPr>
              <a:t>불확실성 증가된 가운데 정교한 학습과 데이터 확보가 필요</a:t>
            </a:r>
            <a:r>
              <a:rPr lang="ko-KR" altLang="en-US" sz="1300" b="1" dirty="0"/>
              <a:t>함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C7780CA-1F1D-4397-8126-A7C25DBE7B2B}"/>
              </a:ext>
            </a:extLst>
          </p:cNvPr>
          <p:cNvSpPr/>
          <p:nvPr/>
        </p:nvSpPr>
        <p:spPr>
          <a:xfrm>
            <a:off x="706755" y="2233216"/>
            <a:ext cx="4476750" cy="487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수출입 금액 예측 모델링 구현에 대한 결론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93AEE6C-D5CE-4F19-BAF4-865875F894E6}"/>
              </a:ext>
            </a:extLst>
          </p:cNvPr>
          <p:cNvSpPr/>
          <p:nvPr/>
        </p:nvSpPr>
        <p:spPr>
          <a:xfrm>
            <a:off x="7964488" y="2233216"/>
            <a:ext cx="1992630" cy="487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경쟁력 예측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76BE7D-AB27-4726-B741-89F5FC70BD89}"/>
              </a:ext>
            </a:extLst>
          </p:cNvPr>
          <p:cNvCxnSpPr>
            <a:cxnSpLocks/>
          </p:cNvCxnSpPr>
          <p:nvPr/>
        </p:nvCxnSpPr>
        <p:spPr>
          <a:xfrm>
            <a:off x="6000750" y="2194257"/>
            <a:ext cx="0" cy="33031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12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548854-13E8-4D5D-AFCB-0FC64CC4E647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3985D-F440-471B-9C7D-6780A75153C2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3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64CCC-5CC3-43F4-8374-886A250544D7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개선사항 및 기대효과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BA864-64E2-4374-B3F2-E71CBE5DCB66}"/>
              </a:ext>
            </a:extLst>
          </p:cNvPr>
          <p:cNvSpPr txBox="1"/>
          <p:nvPr/>
        </p:nvSpPr>
        <p:spPr>
          <a:xfrm>
            <a:off x="427397" y="2257692"/>
            <a:ext cx="10763251" cy="275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코로나 </a:t>
            </a:r>
            <a:r>
              <a:rPr lang="en-US" altLang="ko-KR" sz="1300" dirty="0"/>
              <a:t>19 </a:t>
            </a:r>
            <a:r>
              <a:rPr lang="ko-KR" altLang="en-US" sz="1300" dirty="0"/>
              <a:t>장기화됨에 따라 수출입 금액의 변동이 불확실해진 가운데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정교한 학습 필요</a:t>
            </a:r>
            <a:endParaRPr lang="en-US" altLang="ko-KR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</a:t>
            </a:r>
            <a:r>
              <a:rPr lang="ko-KR" altLang="en-US" sz="1300" dirty="0"/>
              <a:t>→ 정부 차원 혹은 기업 차원에서 전폭적인 지원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</a:t>
            </a:r>
            <a:r>
              <a:rPr lang="ko-KR" altLang="en-US" sz="1300" dirty="0"/>
              <a:t>→ 대응방안 모색에 더욱 유의미한 정보를 제공 필요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한국을 비롯한 주요국을 대상으로 반도체 및 자동차 부품 수출경쟁력 분석을 진행하였기에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특정 시장에서만 국한</a:t>
            </a:r>
            <a:r>
              <a:rPr lang="ko-KR" altLang="en-US" sz="1300" dirty="0"/>
              <a:t>됨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</a:t>
            </a:r>
            <a:r>
              <a:rPr lang="ko-KR" altLang="en-US" sz="1300" dirty="0"/>
              <a:t>→</a:t>
            </a:r>
            <a:r>
              <a:rPr lang="en-US" altLang="ko-KR" sz="1300" dirty="0"/>
              <a:t> </a:t>
            </a:r>
            <a:r>
              <a:rPr lang="ko-KR" altLang="en-US" sz="1300" dirty="0"/>
              <a:t>미국과 유럽 등 기술 선진국들이 대부분의 생산을 아시아 국가에 위탁</a:t>
            </a:r>
            <a:r>
              <a:rPr lang="en-US" altLang="ko-KR" sz="1300" dirty="0"/>
              <a:t>(outsourcing)</a:t>
            </a:r>
            <a:r>
              <a:rPr lang="ko-KR" altLang="en-US" sz="1300" dirty="0"/>
              <a:t>하고 있는 만큼 아시아간 수출 경쟁력 비교 필요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ko-KR" altLang="en-US" sz="13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반도체 및 자동차 부품 산업 전망을 예측하기 위해 정교한 예측모델 정확도 개선을 위해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많은 양의 데이터 필요</a:t>
            </a:r>
            <a:endParaRPr lang="en-US" altLang="ko-KR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</a:t>
            </a:r>
            <a:r>
              <a:rPr lang="ko-KR" altLang="en-US" sz="1300" dirty="0"/>
              <a:t>→</a:t>
            </a:r>
            <a:r>
              <a:rPr lang="en-US" altLang="ko-KR" sz="1300" dirty="0"/>
              <a:t> </a:t>
            </a:r>
            <a:r>
              <a:rPr lang="ko-KR" altLang="en-US" sz="1300" dirty="0"/>
              <a:t>추후 뉴스 텍스트 데이터 등과 같은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비정형 데이터를 계량화하여 새로운 정보 원천으로 활용</a:t>
            </a:r>
            <a:r>
              <a:rPr lang="ko-KR" alt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dirty="0"/>
              <a:t>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ADB6D-DDF6-4EE2-8293-D885CDC509BB}"/>
              </a:ext>
            </a:extLst>
          </p:cNvPr>
          <p:cNvSpPr txBox="1"/>
          <p:nvPr/>
        </p:nvSpPr>
        <p:spPr>
          <a:xfrm>
            <a:off x="427397" y="5723007"/>
            <a:ext cx="1111377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/>
              <a:t>시계열 분석을 통한 품목별 수출입 금액 변동 파악 및 예측 → 산업별 시장규모</a:t>
            </a:r>
            <a:r>
              <a:rPr lang="en-US" altLang="ko-KR" sz="1300" dirty="0"/>
              <a:t> </a:t>
            </a:r>
            <a:r>
              <a:rPr lang="ko-KR" altLang="en-US" sz="1300" dirty="0"/>
              <a:t>파악 및</a:t>
            </a:r>
            <a:r>
              <a:rPr lang="en-US" altLang="ko-KR" sz="1300" dirty="0"/>
              <a:t> </a:t>
            </a:r>
            <a:r>
              <a:rPr lang="ko-KR" altLang="en-US" sz="1300" dirty="0"/>
              <a:t>국가 경쟁력 전략 제고에 필요한 기초 자료 제공</a:t>
            </a:r>
            <a:endParaRPr lang="en-US" altLang="ko-KR" sz="13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300" dirty="0"/>
              <a:t>RCA</a:t>
            </a:r>
            <a:r>
              <a:rPr lang="ko-KR" altLang="en-US" sz="1300" dirty="0"/>
              <a:t>와 </a:t>
            </a:r>
            <a:r>
              <a:rPr lang="en-US" altLang="ko-KR" sz="1300" dirty="0"/>
              <a:t>TSI</a:t>
            </a:r>
            <a:r>
              <a:rPr lang="ko-KR" altLang="en-US" sz="1300" dirty="0"/>
              <a:t>분석을 통해 경쟁력이 강한 산업군을 확인하여 정부차원에서 국가 간 무역 중개 사업을 진행 하였을 경우에 긍정적인 결과가 기대됨</a:t>
            </a:r>
            <a:endParaRPr lang="en-US" altLang="ko-KR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0CB72-D49E-4725-BCFB-A7E59D4C6DF4}"/>
              </a:ext>
            </a:extLst>
          </p:cNvPr>
          <p:cNvSpPr txBox="1"/>
          <p:nvPr/>
        </p:nvSpPr>
        <p:spPr>
          <a:xfrm>
            <a:off x="427397" y="1762594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3B3CEF-947B-4453-9C6D-36C34EA5EBD2}"/>
              </a:ext>
            </a:extLst>
          </p:cNvPr>
          <p:cNvSpPr txBox="1"/>
          <p:nvPr/>
        </p:nvSpPr>
        <p:spPr>
          <a:xfrm>
            <a:off x="874395" y="1792032"/>
            <a:ext cx="453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개선사항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319B7-0B7B-467F-9201-6679067E9992}"/>
              </a:ext>
            </a:extLst>
          </p:cNvPr>
          <p:cNvSpPr txBox="1"/>
          <p:nvPr/>
        </p:nvSpPr>
        <p:spPr>
          <a:xfrm>
            <a:off x="407496" y="520298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FE770-04C1-471E-AE4E-29C99CFC4313}"/>
              </a:ext>
            </a:extLst>
          </p:cNvPr>
          <p:cNvSpPr txBox="1"/>
          <p:nvPr/>
        </p:nvSpPr>
        <p:spPr>
          <a:xfrm>
            <a:off x="855345" y="5249148"/>
            <a:ext cx="141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060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6E02B0-8FDE-4B0E-AA4C-970484E73F16}"/>
              </a:ext>
            </a:extLst>
          </p:cNvPr>
          <p:cNvGrpSpPr/>
          <p:nvPr/>
        </p:nvGrpSpPr>
        <p:grpSpPr>
          <a:xfrm>
            <a:off x="610306" y="3429000"/>
            <a:ext cx="1342034" cy="1434999"/>
            <a:chOff x="151531" y="2021840"/>
            <a:chExt cx="1827410" cy="19540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9512EA-6EEA-4A86-89CC-BE54BEB037CF}"/>
                </a:ext>
              </a:extLst>
            </p:cNvPr>
            <p:cNvSpPr txBox="1"/>
            <p:nvPr/>
          </p:nvSpPr>
          <p:spPr>
            <a:xfrm>
              <a:off x="212602" y="2021840"/>
              <a:ext cx="1705265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4 </a:t>
              </a:r>
              <a:endPara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65D6CB-48A4-4C20-8D22-173A84391CE4}"/>
                </a:ext>
              </a:extLst>
            </p:cNvPr>
            <p:cNvSpPr txBox="1"/>
            <p:nvPr/>
          </p:nvSpPr>
          <p:spPr>
            <a:xfrm>
              <a:off x="151531" y="2844294"/>
              <a:ext cx="1827410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부록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0440ECD-6BA2-4298-9E97-F898F976A6F4}"/>
              </a:ext>
            </a:extLst>
          </p:cNvPr>
          <p:cNvSpPr txBox="1"/>
          <p:nvPr/>
        </p:nvSpPr>
        <p:spPr>
          <a:xfrm>
            <a:off x="655156" y="4907987"/>
            <a:ext cx="305083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모델링 후기 및 </a:t>
            </a:r>
            <a:r>
              <a:rPr lang="ko-KR" altLang="en-US" sz="2000" dirty="0" err="1">
                <a:solidFill>
                  <a:schemeClr val="bg1"/>
                </a:solidFill>
                <a:latin typeface="+mn-ea"/>
              </a:rPr>
              <a:t>느낀점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참고문헌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325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9A6342-7C6D-4B87-8DF2-68E779B18DF3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287F3-8873-4E39-9022-F218F026925D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4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A7F3F-524A-4E51-A34F-1CE2D12C44AB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후기 및 </a:t>
            </a:r>
            <a:r>
              <a:rPr lang="ko-KR" altLang="en-US" sz="3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느낀점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E780DA0-3089-49EE-B755-B35CCAC7A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01588"/>
              </p:ext>
            </p:extLst>
          </p:nvPr>
        </p:nvGraphicFramePr>
        <p:xfrm>
          <a:off x="449942" y="1971677"/>
          <a:ext cx="11292116" cy="427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72">
                  <a:extLst>
                    <a:ext uri="{9D8B030D-6E8A-4147-A177-3AD203B41FA5}">
                      <a16:colId xmlns:a16="http://schemas.microsoft.com/office/drawing/2014/main" val="3785050833"/>
                    </a:ext>
                  </a:extLst>
                </a:gridCol>
                <a:gridCol w="10000344">
                  <a:extLst>
                    <a:ext uri="{9D8B030D-6E8A-4147-A177-3AD203B41FA5}">
                      <a16:colId xmlns:a16="http://schemas.microsoft.com/office/drawing/2014/main" val="2224814199"/>
                    </a:ext>
                  </a:extLst>
                </a:gridCol>
              </a:tblGrid>
              <a:tr h="481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97603"/>
                  </a:ext>
                </a:extLst>
              </a:tr>
              <a:tr h="102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김현아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회귀분석으로 예측 성능이 좋은 모델을 구현해냈듯이 더 다양한 모델링을 구축할 수 있었겠지만 시간과 데이터의 부족으로 진행하지 못했다는 아쉬움이 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하지만 조원분들과 함께 의견을 나누고 배운 것을 활용해가며 프로젝트를 진행하는 과정에서 큰 보람을 느꼈습니다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조원분들 모두 열정적으로 프로젝트에 임해 주셔서 저 또한 재밌게 참여했습니다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13502"/>
                  </a:ext>
                </a:extLst>
              </a:tr>
              <a:tr h="92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박혜인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프로젝트를 진행하면서 하나하나 모델을 찾아가면서 공부를 하는 과정이 정말 유익했습니다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주제를 정하는 데에 시간이 조금 오래 걸려서 마지막에 모델링을 할 시간이 조금 부족했지만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여태 배웠던 내용을 활용하면서 큰 보람도 느끼고 즐거웠습니다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81446"/>
                  </a:ext>
                </a:extLst>
              </a:tr>
              <a:tr h="92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임승찬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프로젝트를 구현하면서 팀원 간 각 담당의 업무 조율 및 피드백을 통해서 협업의 중요성이 자명할 수 있었습니다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공통된 목표를 달성하기 위해서 창의적인 시도와 개선을 하여 새로운 가치를 만들어 개인적인 역량을 성장할 수 있었던 계기였습니다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306067"/>
                  </a:ext>
                </a:extLst>
              </a:tr>
              <a:tr h="92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조완제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차 프로젝트때와 비교해서 데이터 분석만 하기 때문에 훨씬 시간적 여유가 있을 것이라 생각했다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막상 프로젝트를 시작해보니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주제선정부터 데이터 수집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전처리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분석 까지 일련의 과정에 여유는 없었다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각자 부족한 부분을 채워주면서 협력하는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팀프로젝트였다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11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0">
            <a:extLst>
              <a:ext uri="{FF2B5EF4-FFF2-40B4-BE49-F238E27FC236}">
                <a16:creationId xmlns:a16="http://schemas.microsoft.com/office/drawing/2014/main" id="{95479C27-EA00-4069-8E2E-039F011ED4CE}"/>
              </a:ext>
            </a:extLst>
          </p:cNvPr>
          <p:cNvSpPr/>
          <p:nvPr/>
        </p:nvSpPr>
        <p:spPr>
          <a:xfrm>
            <a:off x="647543" y="2724842"/>
            <a:ext cx="2518707" cy="3490098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8AE54-6A76-42CD-99EB-0080EC3D3507}"/>
              </a:ext>
            </a:extLst>
          </p:cNvPr>
          <p:cNvSpPr txBox="1"/>
          <p:nvPr/>
        </p:nvSpPr>
        <p:spPr>
          <a:xfrm>
            <a:off x="961114" y="5050909"/>
            <a:ext cx="1891564" cy="93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포스트 코로나 시대의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자동차부품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반도체 품목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+mn-ea"/>
              </a:rPr>
              <a:t>수출입 예측 모델 수립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E2304-A92F-41BF-9289-6B90DE971B1A}"/>
              </a:ext>
            </a:extLst>
          </p:cNvPr>
          <p:cNvSpPr txBox="1"/>
          <p:nvPr/>
        </p:nvSpPr>
        <p:spPr>
          <a:xfrm>
            <a:off x="3581417" y="5198642"/>
            <a:ext cx="2249334" cy="642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한국과 주요국 간의 품목별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+mn-ea"/>
              </a:rPr>
              <a:t>수출경쟁력 비교 분석 및 예측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2B19E-50D4-4B83-90C8-0F528D3DF892}"/>
              </a:ext>
            </a:extLst>
          </p:cNvPr>
          <p:cNvSpPr txBox="1"/>
          <p:nvPr/>
        </p:nvSpPr>
        <p:spPr>
          <a:xfrm>
            <a:off x="6343676" y="5050910"/>
            <a:ext cx="2303836" cy="938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변화하는 수출입에 따른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품목별 공급 및 수요 시사점에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대한 </a:t>
            </a: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+mn-ea"/>
              </a:rPr>
              <a:t>인사이트 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3B1FD-0E9F-4B8D-853F-F6CFC35FA804}"/>
              </a:ext>
            </a:extLst>
          </p:cNvPr>
          <p:cNvSpPr txBox="1"/>
          <p:nvPr/>
        </p:nvSpPr>
        <p:spPr>
          <a:xfrm>
            <a:off x="9237379" y="5050910"/>
            <a:ext cx="2095445" cy="938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국내 자동차 부품과 반도체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산업의 경쟁력 제고에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n-ea"/>
              </a:rPr>
              <a:t>필요한 </a:t>
            </a: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+mn-ea"/>
              </a:rPr>
              <a:t>기초 자료 제공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6D8AF65-922F-4677-8C2D-12E3C910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94" y="3168065"/>
            <a:ext cx="1327404" cy="132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38C4C010-3254-4D17-8440-4A44C6F9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86" y="3175473"/>
            <a:ext cx="1320595" cy="132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AB2FA4D-3C2B-4C1E-8535-71D7DCBD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98" y="3073912"/>
            <a:ext cx="1475131" cy="14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472F30D7-DA68-4B18-BB9B-C47933F5D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99" y="3104196"/>
            <a:ext cx="1415403" cy="141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D5A982-47FC-45A2-A438-C62BB649BC94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+mj-lt"/>
                <a:ea typeface="나눔고딕 ExtraBold" panose="020D0904000000000000" pitchFamily="50" charset="-127"/>
              </a:rPr>
              <a:t>프로젝트 기획 배경 및 목표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6488B-157A-4B80-A480-2C1F2A31A37F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702DC1-A3BD-4787-A3C5-156F91B22DC1}"/>
              </a:ext>
            </a:extLst>
          </p:cNvPr>
          <p:cNvSpPr txBox="1"/>
          <p:nvPr/>
        </p:nvSpPr>
        <p:spPr>
          <a:xfrm>
            <a:off x="430297" y="196129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0EA022-B62D-4EBB-9D04-22480A0FEE99}"/>
              </a:ext>
            </a:extLst>
          </p:cNvPr>
          <p:cNvSpPr txBox="1"/>
          <p:nvPr/>
        </p:nvSpPr>
        <p:spPr>
          <a:xfrm>
            <a:off x="931279" y="2007464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목표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(4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11B4E84E-4726-43AA-A448-750D547332C7}"/>
              </a:ext>
            </a:extLst>
          </p:cNvPr>
          <p:cNvSpPr/>
          <p:nvPr/>
        </p:nvSpPr>
        <p:spPr>
          <a:xfrm>
            <a:off x="3446732" y="2724843"/>
            <a:ext cx="2518707" cy="3490098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967D74A1-06DF-440E-B0C8-BD88DDB3A74A}"/>
              </a:ext>
            </a:extLst>
          </p:cNvPr>
          <p:cNvSpPr/>
          <p:nvPr/>
        </p:nvSpPr>
        <p:spPr>
          <a:xfrm>
            <a:off x="6236241" y="2724842"/>
            <a:ext cx="2518707" cy="3490098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A3B03E0A-FA2A-4429-A79A-10E02B93F9BC}"/>
              </a:ext>
            </a:extLst>
          </p:cNvPr>
          <p:cNvSpPr/>
          <p:nvPr/>
        </p:nvSpPr>
        <p:spPr>
          <a:xfrm>
            <a:off x="9025750" y="2724842"/>
            <a:ext cx="2518707" cy="3490098"/>
          </a:xfrm>
          <a:prstGeom prst="roundRect">
            <a:avLst>
              <a:gd name="adj" fmla="val 1623"/>
            </a:avLst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CEB89C-D96E-4803-84E3-C7A772CE74A0}"/>
              </a:ext>
            </a:extLst>
          </p:cNvPr>
          <p:cNvCxnSpPr>
            <a:cxnSpLocks/>
          </p:cNvCxnSpPr>
          <p:nvPr/>
        </p:nvCxnSpPr>
        <p:spPr>
          <a:xfrm>
            <a:off x="647543" y="4938691"/>
            <a:ext cx="25187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E61FE7-EB8B-4871-A5FE-01B0697AAE24}"/>
              </a:ext>
            </a:extLst>
          </p:cNvPr>
          <p:cNvCxnSpPr>
            <a:cxnSpLocks/>
          </p:cNvCxnSpPr>
          <p:nvPr/>
        </p:nvCxnSpPr>
        <p:spPr>
          <a:xfrm>
            <a:off x="3446732" y="4938691"/>
            <a:ext cx="25187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86258FC-E7AC-423D-9EAF-78963A598874}"/>
              </a:ext>
            </a:extLst>
          </p:cNvPr>
          <p:cNvCxnSpPr>
            <a:cxnSpLocks/>
          </p:cNvCxnSpPr>
          <p:nvPr/>
        </p:nvCxnSpPr>
        <p:spPr>
          <a:xfrm>
            <a:off x="6228477" y="4924382"/>
            <a:ext cx="25187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D6B80A-53C8-44E9-BD77-0C9CE23C3659}"/>
              </a:ext>
            </a:extLst>
          </p:cNvPr>
          <p:cNvCxnSpPr>
            <a:cxnSpLocks/>
          </p:cNvCxnSpPr>
          <p:nvPr/>
        </p:nvCxnSpPr>
        <p:spPr>
          <a:xfrm>
            <a:off x="9025750" y="4914857"/>
            <a:ext cx="25187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49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2992866-6CDC-4392-BB2A-46FFC6833C69}"/>
              </a:ext>
            </a:extLst>
          </p:cNvPr>
          <p:cNvSpPr txBox="1"/>
          <p:nvPr/>
        </p:nvSpPr>
        <p:spPr>
          <a:xfrm>
            <a:off x="590549" y="1917092"/>
            <a:ext cx="8946680" cy="42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0" i="0" u="none" strike="noStrike" baseline="0" dirty="0">
                <a:latin typeface="+mn-ea"/>
              </a:rPr>
              <a:t>[1] </a:t>
            </a:r>
            <a:r>
              <a:rPr lang="ko-KR" altLang="en-US" sz="1300" b="0" i="0" u="none" strike="noStrike" baseline="0" dirty="0">
                <a:latin typeface="+mn-ea"/>
              </a:rPr>
              <a:t>김은영</a:t>
            </a:r>
            <a:r>
              <a:rPr lang="en-US" altLang="ko-KR" sz="1300" b="0" i="0" u="none" strike="noStrike" baseline="0" dirty="0">
                <a:latin typeface="+mn-ea"/>
              </a:rPr>
              <a:t>.(2021),</a:t>
            </a:r>
            <a:r>
              <a:rPr lang="ko-KR" altLang="en-US" sz="1300" b="0" i="0" u="none" strike="noStrike" baseline="0" dirty="0">
                <a:latin typeface="+mn-ea"/>
              </a:rPr>
              <a:t>한국과 주요국 간의 반도체산업 수출경쟁력 및 수출경합도 비교 분석</a:t>
            </a:r>
            <a:endParaRPr lang="en-US" altLang="ko-KR" sz="1300" b="0" i="0" u="none" strike="noStrike" baseline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spc="0" dirty="0">
                <a:solidFill>
                  <a:srgbClr val="333333"/>
                </a:solidFill>
                <a:effectLst/>
                <a:latin typeface="+mn-ea"/>
              </a:rPr>
              <a:t>[2] </a:t>
            </a:r>
            <a:r>
              <a:rPr lang="ko-KR" altLang="en-US" sz="1300" b="0" i="0" u="none" strike="noStrike" spc="0" dirty="0">
                <a:solidFill>
                  <a:srgbClr val="333333"/>
                </a:solidFill>
                <a:effectLst/>
                <a:latin typeface="+mn-ea"/>
              </a:rPr>
              <a:t>산업통상자원부</a:t>
            </a:r>
            <a:r>
              <a:rPr lang="en-US" altLang="ko-KR" sz="1300" b="0" i="0" u="none" strike="noStrike" spc="0" dirty="0">
                <a:solidFill>
                  <a:srgbClr val="333333"/>
                </a:solidFill>
                <a:effectLst/>
                <a:latin typeface="+mn-ea"/>
              </a:rPr>
              <a:t>.(2022), 2021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년 연간 수출입 동향</a:t>
            </a:r>
            <a:endParaRPr lang="en-US" altLang="ko-KR" sz="1300" b="0" i="0" u="none" strike="noStrike" dirty="0">
              <a:solidFill>
                <a:srgbClr val="333333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[3]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라공우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송진구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.(2017),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미국시장에 대한 한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·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중 자동차부품산업의 국제경쟁력에 관한 연구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[4]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김은영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서창배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.(2021),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한국과 주요국 간의 반도체산업 수출경쟁력 및 수출경합도 비교 분석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[5]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이철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이광재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.(2008),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자동차 부품산업의 국제경쟁력 요인과 수출성과와의 관계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[6]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김영대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윤보람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(2021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)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수출전선 맑음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...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반도체 호황기 추월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연합마이더스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: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유가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[7]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한국전자산업진흥회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(2005),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기계 전자 반도체 자동차 하반기 수출전망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'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쾌청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' -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물가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환율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유가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[8]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모수원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김창범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(2003),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철강제품과 반도체의 수출형태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한국무역학회 세미나 및 토론회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–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환율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[9]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손용정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(2001),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중 무역전쟁 전후 반도체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․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디스플레이산업의 수출경쟁력 분석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: 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항공수출물류를 중심으로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–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항공운임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[10]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모수원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김창범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(2003),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반도체와 선박의 수출행태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국제무역연구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–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유가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환율</a:t>
            </a:r>
          </a:p>
          <a:p>
            <a:pPr>
              <a:lnSpc>
                <a:spcPct val="150000"/>
              </a:lnSpc>
            </a:pP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[11] </a:t>
            </a:r>
            <a:r>
              <a:rPr lang="ko-KR" altLang="en-US" sz="1300" b="0" i="0" u="none" strike="noStrike" dirty="0" err="1">
                <a:solidFill>
                  <a:srgbClr val="333333"/>
                </a:solidFill>
                <a:effectLst/>
                <a:latin typeface="+mn-ea"/>
              </a:rPr>
              <a:t>장선미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.(2006),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한국 반도체산업의 무역구조와 국제경쟁력 분석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산업경제연구 </a:t>
            </a:r>
            <a:r>
              <a:rPr lang="en-US" altLang="ko-KR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– </a:t>
            </a:r>
            <a:r>
              <a:rPr lang="ko-KR" altLang="en-US" sz="1300" b="0" i="0" u="none" strike="noStrike" dirty="0">
                <a:solidFill>
                  <a:srgbClr val="333333"/>
                </a:solidFill>
                <a:effectLst/>
                <a:latin typeface="+mn-ea"/>
              </a:rPr>
              <a:t>고용률</a:t>
            </a:r>
            <a:endParaRPr lang="en-US" altLang="ko-KR" sz="130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[12]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산업연구원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.(2020), </a:t>
            </a:r>
            <a:r>
              <a:rPr lang="en-US" altLang="ko-KR" sz="1300" dirty="0" err="1">
                <a:solidFill>
                  <a:srgbClr val="333333"/>
                </a:solidFill>
                <a:latin typeface="+mn-ea"/>
              </a:rPr>
              <a:t>i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-KIET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산업경제이슈 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코로나 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19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가 제조업 글로벌 공급망에 미치는 영향과 대응</a:t>
            </a:r>
            <a:endParaRPr lang="en-US" altLang="ko-KR" sz="130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[13]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황선자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</a:rPr>
              <a:t>이문호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황현일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.(2020),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자동차 산업의 구조변화와 정책과제 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자동차부품산업을 중심으로</a:t>
            </a:r>
            <a:endParaRPr lang="en-US" altLang="ko-KR" sz="130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[14]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금융감독원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.(2019), 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우리나라 수출에 영향을 미치는 주요 요인 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</a:rPr>
              <a:t>거시건전성감독국</a:t>
            </a:r>
            <a:r>
              <a:rPr lang="en-US" altLang="ko-KR" sz="1300" dirty="0">
                <a:solidFill>
                  <a:srgbClr val="333333"/>
                </a:solidFill>
                <a:latin typeface="+mn-ea"/>
              </a:rPr>
              <a:t>)</a:t>
            </a:r>
            <a:endParaRPr lang="ko-KR" altLang="en-US" sz="13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603896-4BA7-4578-93F3-C0D1C78D337C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9F1F57-F8F5-4F44-9D33-415AB569BC9E}"/>
              </a:ext>
            </a:extLst>
          </p:cNvPr>
          <p:cNvSpPr txBox="1"/>
          <p:nvPr/>
        </p:nvSpPr>
        <p:spPr>
          <a:xfrm>
            <a:off x="576380" y="429600"/>
            <a:ext cx="100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4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C70B24-97D9-48D6-9058-7F63FA9732B6}"/>
              </a:ext>
            </a:extLst>
          </p:cNvPr>
          <p:cNvSpPr txBox="1"/>
          <p:nvPr/>
        </p:nvSpPr>
        <p:spPr>
          <a:xfrm>
            <a:off x="590549" y="826761"/>
            <a:ext cx="5740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729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78C71-EBB6-426E-B226-10A189FBC989}"/>
              </a:ext>
            </a:extLst>
          </p:cNvPr>
          <p:cNvSpPr txBox="1"/>
          <p:nvPr/>
        </p:nvSpPr>
        <p:spPr>
          <a:xfrm>
            <a:off x="3813965" y="3781414"/>
            <a:ext cx="456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질문이 있으신 분들은 질문 부탁드립니다 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926592" y="2376875"/>
            <a:ext cx="4338816" cy="1399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7A8D0790-40FB-461B-914B-0D16D2D73472}"/>
              </a:ext>
            </a:extLst>
          </p:cNvPr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5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2DE8-4F76-43D0-A691-8598571EF26A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+mj-lt"/>
                <a:ea typeface="나눔고딕 ExtraBold" panose="020D0904000000000000" pitchFamily="50" charset="-127"/>
              </a:rPr>
              <a:t>주제에 대한 설명 및 품목 선정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947DB-948A-475F-ADFD-88EB33FC7CED}"/>
              </a:ext>
            </a:extLst>
          </p:cNvPr>
          <p:cNvSpPr txBox="1"/>
          <p:nvPr/>
        </p:nvSpPr>
        <p:spPr>
          <a:xfrm>
            <a:off x="430297" y="196129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6AEF8-4070-42CF-8541-40C5A26513F1}"/>
              </a:ext>
            </a:extLst>
          </p:cNvPr>
          <p:cNvSpPr txBox="1"/>
          <p:nvPr/>
        </p:nvSpPr>
        <p:spPr>
          <a:xfrm>
            <a:off x="931279" y="2007464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주제에서 말하는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의미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0A7938-5D07-4856-8E42-8B410211CB48}"/>
              </a:ext>
            </a:extLst>
          </p:cNvPr>
          <p:cNvSpPr/>
          <p:nvPr/>
        </p:nvSpPr>
        <p:spPr>
          <a:xfrm>
            <a:off x="576381" y="2647950"/>
            <a:ext cx="7282479" cy="1075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1917D-9A20-4BA3-8B75-A96743E19CBB}"/>
              </a:ext>
            </a:extLst>
          </p:cNvPr>
          <p:cNvSpPr txBox="1"/>
          <p:nvPr/>
        </p:nvSpPr>
        <p:spPr>
          <a:xfrm>
            <a:off x="642320" y="3007956"/>
            <a:ext cx="7282479" cy="653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현시비교우위지수</a:t>
            </a:r>
            <a:r>
              <a:rPr lang="en-US" altLang="ko-KR" sz="1300" dirty="0">
                <a:latin typeface="+mn-ea"/>
              </a:rPr>
              <a:t>(RCA)</a:t>
            </a:r>
            <a:r>
              <a:rPr lang="ko-KR" altLang="en-US" sz="1300" dirty="0">
                <a:latin typeface="+mn-ea"/>
              </a:rPr>
              <a:t>와 </a:t>
            </a:r>
            <a:r>
              <a:rPr lang="ko-KR" altLang="en-US" sz="1300" dirty="0" err="1">
                <a:latin typeface="+mn-ea"/>
              </a:rPr>
              <a:t>무역특화지수</a:t>
            </a:r>
            <a:r>
              <a:rPr lang="en-US" altLang="ko-KR" sz="1300" dirty="0">
                <a:latin typeface="+mn-ea"/>
              </a:rPr>
              <a:t>(TSI)</a:t>
            </a:r>
            <a:r>
              <a:rPr lang="ko-KR" altLang="en-US" sz="1300" dirty="0">
                <a:latin typeface="+mn-ea"/>
              </a:rPr>
              <a:t>를 통해 선정한 품목이 다른 국가와 비교하였을 때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우리나라 수출품목의 우열을 가리게 하는 힘을 의미함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99585-A223-4060-85D8-086A9F92FC47}"/>
              </a:ext>
            </a:extLst>
          </p:cNvPr>
          <p:cNvSpPr txBox="1"/>
          <p:nvPr/>
        </p:nvSpPr>
        <p:spPr>
          <a:xfrm>
            <a:off x="590549" y="2702503"/>
            <a:ext cx="202565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a typeface="나눔스퀘어_ac Bold" panose="020B0600000101010101"/>
              </a:rPr>
              <a:t>(1) </a:t>
            </a:r>
            <a:r>
              <a:rPr lang="ko-KR" altLang="en-US" sz="1500" b="1" dirty="0">
                <a:ea typeface="나눔스퀘어_ac Bold" panose="020B0600000101010101"/>
              </a:rPr>
              <a:t>품목별 경쟁력이란 </a:t>
            </a:r>
            <a:r>
              <a:rPr lang="en-US" altLang="ko-KR" sz="1500" b="1" dirty="0">
                <a:ea typeface="나눔스퀘어_ac Bold" panose="020B0600000101010101"/>
              </a:rPr>
              <a:t>?</a:t>
            </a:r>
            <a:endParaRPr lang="en-US" altLang="ko-KR" sz="1500" b="1"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122AAE-D0E5-463D-B223-4CC4E31C3DE9}"/>
              </a:ext>
            </a:extLst>
          </p:cNvPr>
          <p:cNvSpPr/>
          <p:nvPr/>
        </p:nvSpPr>
        <p:spPr>
          <a:xfrm>
            <a:off x="576381" y="3956850"/>
            <a:ext cx="7282479" cy="1075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5E1FEA-D4E1-463A-B35D-5A1B04D2326F}"/>
              </a:ext>
            </a:extLst>
          </p:cNvPr>
          <p:cNvSpPr txBox="1"/>
          <p:nvPr/>
        </p:nvSpPr>
        <p:spPr>
          <a:xfrm>
            <a:off x="576380" y="4007046"/>
            <a:ext cx="25732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a typeface="나눔스퀘어_ac Bold" panose="020B0600000101010101"/>
              </a:rPr>
              <a:t>(2) </a:t>
            </a:r>
            <a:r>
              <a:rPr lang="ko-KR" altLang="en-US" sz="1500" b="1" dirty="0" err="1">
                <a:ea typeface="나눔스퀘어_ac Bold" panose="020B0600000101010101"/>
              </a:rPr>
              <a:t>무역특화지수</a:t>
            </a:r>
            <a:r>
              <a:rPr lang="en-US" altLang="ko-KR" sz="1500" b="1" dirty="0">
                <a:ea typeface="나눔스퀘어_ac Bold" panose="020B0600000101010101"/>
              </a:rPr>
              <a:t>(TSI) </a:t>
            </a:r>
            <a:r>
              <a:rPr lang="ko-KR" altLang="en-US" sz="1500" b="1" dirty="0">
                <a:ea typeface="나눔스퀘어_ac Bold" panose="020B0600000101010101"/>
              </a:rPr>
              <a:t>란</a:t>
            </a:r>
            <a:r>
              <a:rPr lang="en-US" altLang="ko-KR" sz="1500" b="1" dirty="0">
                <a:ea typeface="나눔스퀘어_ac Bold" panose="020B0600000101010101"/>
              </a:rPr>
              <a:t>?</a:t>
            </a:r>
            <a:endParaRPr lang="en-US" altLang="ko-KR" sz="1500" b="1"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D79BF4-792B-4F27-97E9-9912F244A432}"/>
              </a:ext>
            </a:extLst>
          </p:cNvPr>
          <p:cNvSpPr txBox="1"/>
          <p:nvPr/>
        </p:nvSpPr>
        <p:spPr>
          <a:xfrm>
            <a:off x="642321" y="4303512"/>
            <a:ext cx="6654976" cy="653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국가</a:t>
            </a:r>
            <a:r>
              <a:rPr lang="en-US" altLang="ko-KR" sz="1300" dirty="0">
                <a:latin typeface="+mn-ea"/>
              </a:rPr>
              <a:t>( </a:t>
            </a:r>
            <a:r>
              <a:rPr lang="en-US" altLang="ko-KR" sz="1300" dirty="0" err="1">
                <a:latin typeface="+mn-ea"/>
              </a:rPr>
              <a:t>i</a:t>
            </a:r>
            <a:r>
              <a:rPr lang="en-US" altLang="ko-KR" sz="1300" dirty="0">
                <a:latin typeface="+mn-ea"/>
              </a:rPr>
              <a:t> )</a:t>
            </a:r>
            <a:r>
              <a:rPr lang="ko-KR" altLang="en-US" sz="1300" dirty="0">
                <a:latin typeface="+mn-ea"/>
              </a:rPr>
              <a:t>가 세계</a:t>
            </a:r>
            <a:r>
              <a:rPr lang="en-US" altLang="ko-KR" sz="1300" dirty="0">
                <a:latin typeface="+mn-ea"/>
              </a:rPr>
              <a:t>( j )</a:t>
            </a:r>
            <a:r>
              <a:rPr lang="ko-KR" altLang="en-US" sz="1300" dirty="0">
                <a:latin typeface="+mn-ea"/>
              </a:rPr>
              <a:t>에 수출하는 품목</a:t>
            </a:r>
            <a:r>
              <a:rPr lang="en-US" altLang="ko-KR" sz="1300" dirty="0">
                <a:latin typeface="+mn-ea"/>
              </a:rPr>
              <a:t>(k)</a:t>
            </a:r>
            <a:r>
              <a:rPr lang="ko-KR" altLang="en-US" sz="1300" dirty="0">
                <a:latin typeface="+mn-ea"/>
              </a:rPr>
              <a:t>의 량과 수입하는 량을 이용하여 계산하는 지수</a:t>
            </a:r>
            <a:r>
              <a:rPr lang="en-US" altLang="ko-KR" sz="1300" dirty="0">
                <a:latin typeface="+mn-ea"/>
              </a:rPr>
              <a:t>1&lt; TSI </a:t>
            </a:r>
            <a:r>
              <a:rPr lang="ko-KR" altLang="en-US" sz="1300" dirty="0">
                <a:latin typeface="+mn-ea"/>
              </a:rPr>
              <a:t>지수 </a:t>
            </a:r>
            <a:r>
              <a:rPr lang="en-US" altLang="ko-KR" sz="1300" dirty="0">
                <a:latin typeface="+mn-ea"/>
              </a:rPr>
              <a:t>&lt; 1, 1</a:t>
            </a:r>
            <a:r>
              <a:rPr lang="ko-KR" altLang="en-US" sz="1300" dirty="0">
                <a:latin typeface="+mn-ea"/>
              </a:rPr>
              <a:t>에 가까울 수록 수출특화</a:t>
            </a:r>
            <a:r>
              <a:rPr lang="en-US" altLang="ko-KR" sz="1300" dirty="0">
                <a:latin typeface="+mn-ea"/>
              </a:rPr>
              <a:t>, -1</a:t>
            </a:r>
            <a:r>
              <a:rPr lang="ko-KR" altLang="en-US" sz="1300" dirty="0">
                <a:latin typeface="+mn-ea"/>
              </a:rPr>
              <a:t>에 가까울수록 수입특화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B28F52-E136-4B00-BC89-9EEF44884907}"/>
              </a:ext>
            </a:extLst>
          </p:cNvPr>
          <p:cNvSpPr/>
          <p:nvPr/>
        </p:nvSpPr>
        <p:spPr>
          <a:xfrm>
            <a:off x="579643" y="5267543"/>
            <a:ext cx="7282479" cy="1075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5EE3A2-CB9D-40EA-901E-3839850244C1}"/>
              </a:ext>
            </a:extLst>
          </p:cNvPr>
          <p:cNvSpPr txBox="1"/>
          <p:nvPr/>
        </p:nvSpPr>
        <p:spPr>
          <a:xfrm>
            <a:off x="593813" y="5310571"/>
            <a:ext cx="25732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a typeface="나눔스퀘어_ac Bold" panose="020B0600000101010101"/>
              </a:rPr>
              <a:t>(3) </a:t>
            </a:r>
            <a:r>
              <a:rPr lang="ko-KR" altLang="en-US" sz="1500" b="1" dirty="0">
                <a:ea typeface="나눔스퀘어_ac Bold" panose="020B0600000101010101"/>
              </a:rPr>
              <a:t>현시비교우위지수</a:t>
            </a:r>
            <a:r>
              <a:rPr lang="en-US" altLang="ko-KR" sz="1500" b="1" dirty="0">
                <a:ea typeface="나눔스퀘어_ac Bold" panose="020B0600000101010101"/>
              </a:rPr>
              <a:t>(RCA) </a:t>
            </a:r>
            <a:r>
              <a:rPr lang="ko-KR" altLang="en-US" sz="1500" b="1" dirty="0">
                <a:ea typeface="나눔스퀘어_ac Bold" panose="020B0600000101010101"/>
              </a:rPr>
              <a:t>란</a:t>
            </a:r>
            <a:r>
              <a:rPr lang="en-US" altLang="ko-KR" sz="1500" b="1" dirty="0">
                <a:ea typeface="나눔스퀘어_ac Bold" panose="020B0600000101010101"/>
              </a:rPr>
              <a:t>?</a:t>
            </a:r>
            <a:endParaRPr lang="en-US" altLang="ko-KR" sz="1500" b="1"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F5A25C-830A-4B67-B007-10CD8BED25CD}"/>
              </a:ext>
            </a:extLst>
          </p:cNvPr>
          <p:cNvSpPr txBox="1"/>
          <p:nvPr/>
        </p:nvSpPr>
        <p:spPr>
          <a:xfrm>
            <a:off x="645585" y="5598797"/>
            <a:ext cx="7216538" cy="653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수출하는 품목</a:t>
            </a:r>
            <a:r>
              <a:rPr lang="en-US" altLang="ko-KR" sz="1300" dirty="0">
                <a:latin typeface="+mn-ea"/>
              </a:rPr>
              <a:t>( k )</a:t>
            </a:r>
            <a:r>
              <a:rPr lang="ko-KR" altLang="en-US" sz="1300" dirty="0">
                <a:latin typeface="+mn-ea"/>
              </a:rPr>
              <a:t>이 자국</a:t>
            </a:r>
            <a:r>
              <a:rPr lang="en-US" altLang="ko-KR" sz="1300" dirty="0">
                <a:latin typeface="+mn-ea"/>
              </a:rPr>
              <a:t>( </a:t>
            </a:r>
            <a:r>
              <a:rPr lang="en-US" altLang="ko-KR" sz="1300" dirty="0" err="1">
                <a:latin typeface="+mn-ea"/>
              </a:rPr>
              <a:t>i</a:t>
            </a:r>
            <a:r>
              <a:rPr lang="en-US" altLang="ko-KR" sz="1300" dirty="0">
                <a:latin typeface="+mn-ea"/>
              </a:rPr>
              <a:t> )</a:t>
            </a:r>
            <a:r>
              <a:rPr lang="ko-KR" altLang="en-US" sz="1300" dirty="0">
                <a:latin typeface="+mn-ea"/>
              </a:rPr>
              <a:t>의 다른 품목에 비해서 얼마나 수출경쟁력을 가지고 있는지 판단</a:t>
            </a:r>
            <a:r>
              <a:rPr lang="en-US" altLang="ko-KR" sz="1300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RCA &gt; 1 </a:t>
            </a:r>
            <a:r>
              <a:rPr lang="ko-KR" altLang="en-US" sz="1300" dirty="0">
                <a:latin typeface="+mn-ea"/>
              </a:rPr>
              <a:t>자국의 다른 품목에 비해서 주로 수출되는 품목이다</a:t>
            </a:r>
            <a:endParaRPr lang="en-US" altLang="ko-KR" sz="13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8BA9-3499-4FF9-AF0A-F26FADF81467}"/>
                  </a:ext>
                </a:extLst>
              </p:cNvPr>
              <p:cNvSpPr txBox="1"/>
              <p:nvPr/>
            </p:nvSpPr>
            <p:spPr>
              <a:xfrm>
                <a:off x="8804588" y="4152894"/>
                <a:ext cx="2286000" cy="73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𝑇𝑆𝐼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8BA9-3499-4FF9-AF0A-F26FADF8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588" y="4152894"/>
                <a:ext cx="2286000" cy="738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83BFCE-3243-4BF7-AA2F-41D2F6AFE43E}"/>
                  </a:ext>
                </a:extLst>
              </p:cNvPr>
              <p:cNvSpPr txBox="1"/>
              <p:nvPr/>
            </p:nvSpPr>
            <p:spPr>
              <a:xfrm>
                <a:off x="8801325" y="5443234"/>
                <a:ext cx="2583577" cy="669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𝑅𝐶𝐴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83BFCE-3243-4BF7-AA2F-41D2F6AFE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325" y="5443234"/>
                <a:ext cx="2583577" cy="66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9AA0AD80-E615-4810-93FC-BDEA4173DB3D}"/>
              </a:ext>
            </a:extLst>
          </p:cNvPr>
          <p:cNvSpPr/>
          <p:nvPr/>
        </p:nvSpPr>
        <p:spPr>
          <a:xfrm>
            <a:off x="7995698" y="5535850"/>
            <a:ext cx="672052" cy="484632"/>
          </a:xfrm>
          <a:prstGeom prst="rightArrow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3AB7D7AF-8A4E-488A-B448-4EB0A3D0E3D1}"/>
              </a:ext>
            </a:extLst>
          </p:cNvPr>
          <p:cNvSpPr/>
          <p:nvPr/>
        </p:nvSpPr>
        <p:spPr>
          <a:xfrm>
            <a:off x="7995698" y="4252440"/>
            <a:ext cx="672052" cy="484632"/>
          </a:xfrm>
          <a:prstGeom prst="rightArrow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8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2DE8-4F76-43D0-A691-8598571EF26A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+mj-lt"/>
                <a:ea typeface="나눔고딕 ExtraBold" panose="020D0904000000000000" pitchFamily="50" charset="-127"/>
              </a:rPr>
              <a:t>주제에 대한 설명 및 품목 선정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F40CD-3B94-48D3-A674-A9683C6F5602}"/>
              </a:ext>
            </a:extLst>
          </p:cNvPr>
          <p:cNvSpPr txBox="1"/>
          <p:nvPr/>
        </p:nvSpPr>
        <p:spPr>
          <a:xfrm>
            <a:off x="439822" y="1961298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F1C32-3587-447E-B334-8FF957A8B4FB}"/>
              </a:ext>
            </a:extLst>
          </p:cNvPr>
          <p:cNvSpPr txBox="1"/>
          <p:nvPr/>
        </p:nvSpPr>
        <p:spPr>
          <a:xfrm>
            <a:off x="940804" y="2007464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품목 선정 이유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2C1E048-0DEB-4011-BC0C-DB3FC1BBE881}"/>
              </a:ext>
            </a:extLst>
          </p:cNvPr>
          <p:cNvSpPr txBox="1">
            <a:spLocks/>
          </p:cNvSpPr>
          <p:nvPr/>
        </p:nvSpPr>
        <p:spPr>
          <a:xfrm>
            <a:off x="6095999" y="2618016"/>
            <a:ext cx="5495925" cy="29636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한국의 </a:t>
            </a:r>
            <a:r>
              <a:rPr lang="en-US" altLang="ko-KR" sz="1300" dirty="0">
                <a:latin typeface="+mn-ea"/>
              </a:rPr>
              <a:t>10</a:t>
            </a:r>
            <a:r>
              <a:rPr lang="ko-KR" altLang="en-US" sz="1300" dirty="0">
                <a:latin typeface="+mn-ea"/>
              </a:rPr>
              <a:t>대 수출품목 중 연간 수출액이 가장 높은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반도체</a:t>
            </a:r>
            <a:r>
              <a:rPr lang="ko-KR" altLang="en-US" sz="1300" dirty="0">
                <a:latin typeface="+mn-ea"/>
              </a:rPr>
              <a:t>와 수출액 </a:t>
            </a:r>
            <a:r>
              <a:rPr lang="en-US" altLang="ko-KR" sz="1300" dirty="0">
                <a:latin typeface="+mn-ea"/>
              </a:rPr>
              <a:t>5</a:t>
            </a:r>
            <a:r>
              <a:rPr lang="ko-KR" altLang="en-US" sz="1300" dirty="0">
                <a:latin typeface="+mn-ea"/>
              </a:rPr>
              <a:t>위인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자동차부품 </a:t>
            </a:r>
            <a:r>
              <a:rPr lang="ko-KR" altLang="en-US" sz="1300" dirty="0">
                <a:latin typeface="+mn-ea"/>
              </a:rPr>
              <a:t>품목을 선택하였음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코로나</a:t>
            </a:r>
            <a:r>
              <a:rPr lang="en-US" altLang="ko-KR" sz="1300" dirty="0">
                <a:latin typeface="+mn-ea"/>
              </a:rPr>
              <a:t>19 </a:t>
            </a:r>
            <a:r>
              <a:rPr lang="ko-KR" altLang="en-US" sz="1300" dirty="0">
                <a:latin typeface="+mn-ea"/>
              </a:rPr>
              <a:t>백신의 보급 이후로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1300" dirty="0" err="1">
                <a:solidFill>
                  <a:srgbClr val="C00000"/>
                </a:solidFill>
                <a:latin typeface="+mn-ea"/>
              </a:rPr>
              <a:t>온택트</a:t>
            </a:r>
            <a:r>
              <a:rPr lang="en-US" altLang="ko-KR" sz="1300" dirty="0">
                <a:solidFill>
                  <a:srgbClr val="C00000"/>
                </a:solidFill>
                <a:latin typeface="+mn-ea"/>
              </a:rPr>
              <a:t>’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트렌드</a:t>
            </a:r>
            <a:r>
              <a:rPr lang="ko-KR" altLang="en-US" sz="1300" dirty="0">
                <a:latin typeface="+mn-ea"/>
              </a:rPr>
              <a:t>가 보편화 되어 반도체 산업이 더욱 증가 할 것으로 생각되어 선택하였음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현재 국내에서 자동차 부품 산업의 수출이 급감</a:t>
            </a:r>
            <a:r>
              <a:rPr lang="en-US" altLang="ko-KR" sz="1300" dirty="0">
                <a:latin typeface="+mn-ea"/>
              </a:rPr>
              <a:t>. </a:t>
            </a:r>
            <a:r>
              <a:rPr lang="ko-KR" altLang="en-US" sz="1300" dirty="0">
                <a:latin typeface="+mn-ea"/>
              </a:rPr>
              <a:t>부품 수급 차질로 인한 </a:t>
            </a:r>
            <a:r>
              <a:rPr lang="ko-KR" altLang="en-US" sz="1300" dirty="0" err="1">
                <a:latin typeface="+mn-ea"/>
              </a:rPr>
              <a:t>완성차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생산공장의 가동중단</a:t>
            </a:r>
            <a:r>
              <a:rPr lang="ko-KR" altLang="en-US" sz="1300" dirty="0">
                <a:latin typeface="+mn-ea"/>
              </a:rPr>
              <a:t>과 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글로벌 </a:t>
            </a:r>
            <a:r>
              <a:rPr lang="ko-KR" altLang="en-US" sz="1300" dirty="0" err="1">
                <a:solidFill>
                  <a:srgbClr val="C00000"/>
                </a:solidFill>
                <a:latin typeface="+mn-ea"/>
              </a:rPr>
              <a:t>완성차</a:t>
            </a:r>
            <a:r>
              <a:rPr lang="ko-KR" altLang="en-US" sz="1300" dirty="0">
                <a:solidFill>
                  <a:srgbClr val="C00000"/>
                </a:solidFill>
                <a:latin typeface="+mn-ea"/>
              </a:rPr>
              <a:t> 판매 감소 </a:t>
            </a:r>
            <a:r>
              <a:rPr lang="ko-KR" altLang="en-US" sz="1300" dirty="0">
                <a:latin typeface="+mn-ea"/>
              </a:rPr>
              <a:t>때문</a:t>
            </a:r>
            <a:endParaRPr lang="en-US" altLang="ko-KR" sz="1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코로나 </a:t>
            </a:r>
            <a:r>
              <a:rPr lang="en-US" altLang="ko-KR" sz="1300" dirty="0">
                <a:latin typeface="+mn-ea"/>
              </a:rPr>
              <a:t>19</a:t>
            </a:r>
            <a:r>
              <a:rPr lang="ko-KR" altLang="en-US" sz="1300" dirty="0">
                <a:latin typeface="+mn-ea"/>
              </a:rPr>
              <a:t>의 영향으로 생산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판매가 감소했는데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과연 코로나 종식 후에는 증가할 것인지 예측해보기 위해 자동차 부품 산업을 선택함</a:t>
            </a:r>
            <a:endParaRPr lang="en-US" altLang="ko-KR" sz="1300" dirty="0">
              <a:latin typeface="+mn-ea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48AC5AE-0219-4F56-B42A-3C617EA14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848920"/>
              </p:ext>
            </p:extLst>
          </p:nvPr>
        </p:nvGraphicFramePr>
        <p:xfrm>
          <a:off x="548292" y="2618016"/>
          <a:ext cx="5281008" cy="3413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4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74648F-3A5A-48EB-95D9-440DCBF6CC5D}"/>
              </a:ext>
            </a:extLst>
          </p:cNvPr>
          <p:cNvSpPr/>
          <p:nvPr/>
        </p:nvSpPr>
        <p:spPr>
          <a:xfrm>
            <a:off x="0" y="0"/>
            <a:ext cx="12192000" cy="16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2DE8-4F76-43D0-A691-8598571EF26A}"/>
              </a:ext>
            </a:extLst>
          </p:cNvPr>
          <p:cNvSpPr txBox="1"/>
          <p:nvPr/>
        </p:nvSpPr>
        <p:spPr>
          <a:xfrm>
            <a:off x="590549" y="826761"/>
            <a:ext cx="533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+mj-lt"/>
                <a:ea typeface="나눔고딕 ExtraBold" panose="020D0904000000000000" pitchFamily="50" charset="-127"/>
              </a:rPr>
              <a:t>주제에 대한 설명 및 품목 선정</a:t>
            </a:r>
            <a:endParaRPr lang="ko-KR" altLang="en-US" sz="3000" dirty="0"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EF248-FE0C-4B84-B74E-E6F8B4294F44}"/>
              </a:ext>
            </a:extLst>
          </p:cNvPr>
          <p:cNvSpPr txBox="1"/>
          <p:nvPr/>
        </p:nvSpPr>
        <p:spPr>
          <a:xfrm>
            <a:off x="576381" y="429600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24B80"/>
                </a:solidFill>
              </a:rPr>
              <a:t>Part 1</a:t>
            </a:r>
            <a:endParaRPr lang="ko-KR" altLang="en-US" sz="1600" b="1" dirty="0">
              <a:solidFill>
                <a:srgbClr val="024B80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B31F4AB-A13F-4E41-BB7C-517E8678EDF2}"/>
              </a:ext>
            </a:extLst>
          </p:cNvPr>
          <p:cNvSpPr txBox="1">
            <a:spLocks/>
          </p:cNvSpPr>
          <p:nvPr/>
        </p:nvSpPr>
        <p:spPr>
          <a:xfrm>
            <a:off x="3454490" y="2905376"/>
            <a:ext cx="2914791" cy="2766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반도체 산업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자동차부품 산업에 대해 자료 조사를 시작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각각 조사한 자료를 바탕으로 수입 및 수출에 영향을 줄 수 있을 것으로 판단되는 특성을 제안하고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설명하는 과정을 통해서 </a:t>
            </a:r>
            <a:r>
              <a:rPr lang="ko-KR" altLang="en-US" sz="1100" b="1" dirty="0">
                <a:latin typeface="+mn-ea"/>
              </a:rPr>
              <a:t>약 </a:t>
            </a:r>
            <a:r>
              <a:rPr lang="en-US" altLang="ko-KR" sz="1100" b="1" dirty="0">
                <a:latin typeface="+mn-ea"/>
              </a:rPr>
              <a:t>25</a:t>
            </a:r>
            <a:r>
              <a:rPr lang="ko-KR" altLang="en-US" sz="1100" b="1" dirty="0">
                <a:latin typeface="+mn-ea"/>
              </a:rPr>
              <a:t>개의 특성을 선택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통계청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무역협회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관세청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공공정보 데이터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선행연구논문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뉴스보도 자료 등의 자료조사를 진행하였음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A9153-C77E-4362-B52A-302A5FD90F8B}"/>
              </a:ext>
            </a:extLst>
          </p:cNvPr>
          <p:cNvSpPr txBox="1"/>
          <p:nvPr/>
        </p:nvSpPr>
        <p:spPr>
          <a:xfrm>
            <a:off x="448852" y="1890722"/>
            <a:ext cx="65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2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F0F21-3D8F-4101-A722-01BE57F42DDF}"/>
              </a:ext>
            </a:extLst>
          </p:cNvPr>
          <p:cNvSpPr txBox="1"/>
          <p:nvPr/>
        </p:nvSpPr>
        <p:spPr>
          <a:xfrm>
            <a:off x="949834" y="1936888"/>
            <a:ext cx="38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품목별 피처 변수 선정 과정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F202B-7E16-4259-8912-43574562D1CA}"/>
              </a:ext>
            </a:extLst>
          </p:cNvPr>
          <p:cNvSpPr txBox="1"/>
          <p:nvPr/>
        </p:nvSpPr>
        <p:spPr>
          <a:xfrm>
            <a:off x="509087" y="2499907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(1)</a:t>
            </a:r>
            <a:r>
              <a:rPr lang="ko-KR" altLang="en-US" sz="1400" b="1" dirty="0"/>
              <a:t> 특성 선별 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92CA556-258E-4D67-87EA-20BC6A098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55696"/>
              </p:ext>
            </p:extLst>
          </p:nvPr>
        </p:nvGraphicFramePr>
        <p:xfrm>
          <a:off x="566856" y="2930916"/>
          <a:ext cx="1443817" cy="3573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817">
                  <a:extLst>
                    <a:ext uri="{9D8B030D-6E8A-4147-A177-3AD203B41FA5}">
                      <a16:colId xmlns:a16="http://schemas.microsoft.com/office/drawing/2014/main" val="2978126555"/>
                    </a:ext>
                  </a:extLst>
                </a:gridCol>
              </a:tblGrid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변수이름 </a:t>
                      </a:r>
                      <a:r>
                        <a:rPr lang="en-US" altLang="ko-KR" sz="7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700" b="1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700" b="1" u="none" strike="noStrike" dirty="0"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1332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글로벌 금융위기 변동</a:t>
                      </a:r>
                      <a:r>
                        <a:rPr lang="en-US" altLang="ko-KR" sz="700" u="none" strike="noStrike" dirty="0">
                          <a:effectLst/>
                        </a:rPr>
                        <a:t>(0,1)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7330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유가지수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2547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물가상승률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21592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금리인상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06748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항공운임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3796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신규생산라인가동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374530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관련법여부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8501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반도체품질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1102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반도체가격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085135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산업자원부의 기술수준비교한 수치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42652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무역수지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33556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원자재가격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7883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세계경제성장률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10559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환율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0313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실질실효환율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5791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IIT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28533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GDP</a:t>
                      </a:r>
                      <a:r>
                        <a:rPr lang="ko-KR" altLang="en-US" sz="700" u="none" strike="noStrike" dirty="0">
                          <a:effectLst/>
                        </a:rPr>
                        <a:t>대비 무역의존도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9225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감응도계수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96742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영향력계수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256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생산유발계수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010717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부가가치 유발계수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94245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ESI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4792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TSI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1471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RCA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74538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ECI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6" marR="5666" marT="56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6303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4D0CA63C-9FB0-4E56-B073-14199081E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14308"/>
              </p:ext>
            </p:extLst>
          </p:nvPr>
        </p:nvGraphicFramePr>
        <p:xfrm>
          <a:off x="2010673" y="2930914"/>
          <a:ext cx="1443818" cy="357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18">
                  <a:extLst>
                    <a:ext uri="{9D8B030D-6E8A-4147-A177-3AD203B41FA5}">
                      <a16:colId xmlns:a16="http://schemas.microsoft.com/office/drawing/2014/main" val="2978126555"/>
                    </a:ext>
                  </a:extLst>
                </a:gridCol>
              </a:tblGrid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변수이름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자동차부품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1332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해외투자 유치 유무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(0,1)</a:t>
                      </a:r>
                      <a:endParaRPr lang="en-US" altLang="ko-KR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7330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세계경제성장률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2547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상하이 컨테이너운임지수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(SCFI)</a:t>
                      </a:r>
                      <a:endParaRPr lang="en-US" altLang="ko-KR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21592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고용률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06748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공장가동률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796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부품생산량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374530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자동차부품산업의 가격하락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8501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중소기업비율의 변화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1102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전기차 생산량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친환경자동차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085135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수출편향지수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EBI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642652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ECI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3556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기업체수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67883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종업원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정규직숫자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10559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ESI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90313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TSI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5791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RCA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285338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환율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792253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실질실효환율</a:t>
                      </a:r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6742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품질경쟁력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4256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기술경쟁력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10717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가격경쟁력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942459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서비스경쟁력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47924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변수이름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자동차부품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414716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해외투자 유치 유무</a:t>
                      </a:r>
                      <a:r>
                        <a:rPr lang="en-US" altLang="ko-KR" sz="700" u="none" strike="noStrike">
                          <a:solidFill>
                            <a:schemeClr val="tx1"/>
                          </a:solidFill>
                          <a:effectLst/>
                        </a:rPr>
                        <a:t>(0,1)</a:t>
                      </a:r>
                      <a:endParaRPr lang="en-US" altLang="ko-KR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45381"/>
                  </a:ext>
                </a:extLst>
              </a:tr>
              <a:tr h="13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세계경제성장률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9" marR="6399" marT="63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3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C90D9A4-7F57-45B8-B44D-888A7070BA1D}"/>
              </a:ext>
            </a:extLst>
          </p:cNvPr>
          <p:cNvSpPr txBox="1"/>
          <p:nvPr/>
        </p:nvSpPr>
        <p:spPr>
          <a:xfrm>
            <a:off x="6629080" y="2499907"/>
            <a:ext cx="3096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(2)</a:t>
            </a:r>
            <a:r>
              <a:rPr lang="ko-KR" altLang="en-US" sz="1400" b="1" dirty="0"/>
              <a:t> 최종 피처 선정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983043E-CBE3-411C-B1B0-0D88114EAFC9}"/>
              </a:ext>
            </a:extLst>
          </p:cNvPr>
          <p:cNvSpPr txBox="1">
            <a:spLocks/>
          </p:cNvSpPr>
          <p:nvPr/>
        </p:nvSpPr>
        <p:spPr>
          <a:xfrm>
            <a:off x="6732521" y="2869200"/>
            <a:ext cx="4382834" cy="7535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각 특성을 나타내는 </a:t>
            </a:r>
            <a:r>
              <a:rPr lang="en-US" altLang="ko-KR" sz="1100" dirty="0">
                <a:latin typeface="+mn-ea"/>
              </a:rPr>
              <a:t>Raw data </a:t>
            </a:r>
            <a:r>
              <a:rPr lang="ko-KR" altLang="en-US" sz="1100" dirty="0">
                <a:latin typeface="+mn-ea"/>
              </a:rPr>
              <a:t>조사를 시작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n-ea"/>
              </a:rPr>
              <a:t>자료수집이 불가한 특성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시기가 맞지않는 특성 등을 제거하고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총 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8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개의 특성</a:t>
            </a:r>
            <a:r>
              <a:rPr lang="ko-KR" altLang="en-US" sz="1100" dirty="0">
                <a:latin typeface="+mn-ea"/>
              </a:rPr>
              <a:t>으로 결정하였음</a:t>
            </a:r>
          </a:p>
        </p:txBody>
      </p:sp>
      <p:graphicFrame>
        <p:nvGraphicFramePr>
          <p:cNvPr id="22" name="표 16">
            <a:extLst>
              <a:ext uri="{FF2B5EF4-FFF2-40B4-BE49-F238E27FC236}">
                <a16:creationId xmlns:a16="http://schemas.microsoft.com/office/drawing/2014/main" id="{417ADBEB-6470-4CEC-98FF-411193F06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03137"/>
              </p:ext>
            </p:extLst>
          </p:nvPr>
        </p:nvGraphicFramePr>
        <p:xfrm>
          <a:off x="6810378" y="3947050"/>
          <a:ext cx="4677146" cy="263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67">
                  <a:extLst>
                    <a:ext uri="{9D8B030D-6E8A-4147-A177-3AD203B41FA5}">
                      <a16:colId xmlns:a16="http://schemas.microsoft.com/office/drawing/2014/main" val="1585431667"/>
                    </a:ext>
                  </a:extLst>
                </a:gridCol>
                <a:gridCol w="3434779">
                  <a:extLst>
                    <a:ext uri="{9D8B030D-6E8A-4147-A177-3AD203B41FA5}">
                      <a16:colId xmlns:a16="http://schemas.microsoft.com/office/drawing/2014/main" val="3471957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특성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17583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환율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원</a:t>
                      </a:r>
                      <a:r>
                        <a:rPr lang="en-US" altLang="ko-KR" sz="1000" dirty="0"/>
                        <a:t>/$ </a:t>
                      </a:r>
                      <a:r>
                        <a:rPr lang="ko-KR" altLang="en-US" sz="1000" dirty="0"/>
                        <a:t>환율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54205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소비자물가지수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소비자 물가지수 </a:t>
                      </a:r>
                      <a:r>
                        <a:rPr lang="en-US" altLang="ko-KR" sz="1000" dirty="0"/>
                        <a:t>(2020=100)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35540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기준금리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한국은행 기준금리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088591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국제유가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</a:t>
                      </a:r>
                      <a:r>
                        <a:rPr lang="en-US" altLang="ko-KR" sz="1000" dirty="0"/>
                        <a:t>Dubai</a:t>
                      </a:r>
                      <a:r>
                        <a:rPr lang="ko-KR" altLang="en-US" sz="1000" dirty="0"/>
                        <a:t>유 기준 가격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43802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SCFI</a:t>
                      </a:r>
                      <a:endParaRPr lang="ko-KR" altLang="en-US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상하이 컨테이너운임지수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16393"/>
                  </a:ext>
                </a:extLst>
              </a:tr>
              <a:tr h="299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항공운임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</a:t>
                      </a:r>
                      <a:r>
                        <a:rPr lang="ko-KR" altLang="en-US" sz="1000" dirty="0" err="1"/>
                        <a:t>푸동</a:t>
                      </a:r>
                      <a:r>
                        <a:rPr lang="ko-KR" altLang="en-US" sz="1000" dirty="0"/>
                        <a:t> 기준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5935"/>
                  </a:ext>
                </a:extLst>
              </a:tr>
              <a:tr h="295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고용률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만</a:t>
                      </a:r>
                      <a:r>
                        <a:rPr lang="en-US" altLang="ko-KR" sz="1000" dirty="0"/>
                        <a:t> 15</a:t>
                      </a:r>
                      <a:r>
                        <a:rPr lang="ko-KR" altLang="en-US" sz="1000" dirty="0"/>
                        <a:t>세 이상 인구 중 취업자가 차지하는 비율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04261"/>
                  </a:ext>
                </a:extLst>
              </a:tr>
              <a:tr h="295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가동률지수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월 단위 생산능력 대비 생산실적의 비율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00632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E59F31-C5CC-42F2-A471-50D9BE9683A0}"/>
              </a:ext>
            </a:extLst>
          </p:cNvPr>
          <p:cNvCxnSpPr>
            <a:cxnSpLocks/>
          </p:cNvCxnSpPr>
          <p:nvPr/>
        </p:nvCxnSpPr>
        <p:spPr>
          <a:xfrm>
            <a:off x="6477859" y="2499907"/>
            <a:ext cx="0" cy="41177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8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5488</Words>
  <Application>Microsoft Office PowerPoint</Application>
  <PresentationFormat>와이드스크린</PresentationFormat>
  <Paragraphs>1443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6" baseType="lpstr">
      <vt:lpstr>HaansoftBatang</vt:lpstr>
      <vt:lpstr>KoPub돋움체 Bold</vt:lpstr>
      <vt:lpstr>나눔고딕 ExtraBold</vt:lpstr>
      <vt:lpstr>나눔스퀘어</vt:lpstr>
      <vt:lpstr>나눔스퀘어 ExtraBold</vt:lpstr>
      <vt:lpstr>나눔스퀘어_ac Bold</vt:lpstr>
      <vt:lpstr>나눔스퀘어_ac ExtraBold</vt:lpstr>
      <vt:lpstr>돋움체</vt:lpstr>
      <vt:lpstr>맑은 고딕</vt:lpstr>
      <vt:lpstr>함초롬바탕</vt:lpstr>
      <vt:lpstr>Arial</vt:lpstr>
      <vt:lpstr>Cambria Math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박혜인</cp:lastModifiedBy>
  <cp:revision>208</cp:revision>
  <dcterms:created xsi:type="dcterms:W3CDTF">2019-12-23T00:32:35Z</dcterms:created>
  <dcterms:modified xsi:type="dcterms:W3CDTF">2022-04-01T03:17:51Z</dcterms:modified>
</cp:coreProperties>
</file>