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9" r:id="rId3"/>
    <p:sldId id="273" r:id="rId4"/>
    <p:sldId id="271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Roboto" panose="02000000000000000000" pitchFamily="2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8789-EC87-D1E5-7B32-E1B05643B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F5257-EF8E-39D1-BA9C-A550698A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846D6-A42C-8FD7-758E-9D15EF15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BF01D-5240-61EC-439A-9A5BFED9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73C6C-D68B-4D97-B330-DE20B71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E17D5-355E-8F3E-5632-C4DEAC7D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9EDA4-4D76-F282-6C82-0CAA3004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C5D9C-3CAE-7FE5-7696-6EB46CFF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397C8-F28B-E872-65BB-7C7CAF54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E199-33D2-6439-4910-204B4712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9194D4-01C6-AAE1-9146-8A2E7876B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DDE9A-4456-E593-B8A4-57877D79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81689-E3E8-A1BC-300F-41BAFCF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1150-6AB0-747B-9C3C-A4A9097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D65D3-37B7-65C1-3461-EF475F7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1384300" y="2914208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 rot="19800000">
            <a:off x="2089822" y="4681917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rot="2700000">
            <a:off x="4506275" y="550267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rot="5400000">
            <a:off x="6459013" y="5928452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10172700" y="142710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rot="5400000">
            <a:off x="2941112" y="823053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19800000">
            <a:off x="8842344" y="495026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rot="2700000">
            <a:off x="5651670" y="87264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143000" y="5816915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 rot="19800000">
            <a:off x="2863330" y="259555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 rot="19800000">
            <a:off x="10826230" y="5430306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2700000">
            <a:off x="9135467" y="612122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2700000">
            <a:off x="10249873" y="397296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 rot="19800000">
            <a:off x="9110176" y="2472225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 rot="19800000">
            <a:off x="7599519" y="71269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>
            <a:off x="8875636" y="1327313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>
            <a:off x="351507" y="100273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 rot="19800000">
            <a:off x="1712178" y="169530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 rot="19800000">
            <a:off x="491810" y="4208781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 rot="19800000">
            <a:off x="3896692" y="5905368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 rot="19800000">
            <a:off x="11605592" y="288379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 rot="19800000">
            <a:off x="10826231" y="44434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/>
          <p:cNvSpPr/>
          <p:nvPr/>
        </p:nvSpPr>
        <p:spPr>
          <a:xfrm>
            <a:off x="2589934" y="1228265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6957600" y="479760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/>
          <p:cNvSpPr/>
          <p:nvPr/>
        </p:nvSpPr>
        <p:spPr>
          <a:xfrm>
            <a:off x="5683059" y="652480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11638884" y="5752711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/>
          <p:cNvSpPr/>
          <p:nvPr/>
        </p:nvSpPr>
        <p:spPr>
          <a:xfrm>
            <a:off x="4220378" y="120488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/>
          <p:cNvSpPr/>
          <p:nvPr/>
        </p:nvSpPr>
        <p:spPr>
          <a:xfrm>
            <a:off x="1571874" y="376960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7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1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F0A1-A67B-FDE1-8127-670CFC0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2F32-B64A-002C-2022-D964B2B7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1C48E-0BFF-0C97-7F2F-EE1B323C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5F638-611C-3A91-4DDF-048631F7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3AB77-59C7-972B-C4B0-65B24F2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83EF-DA67-BEA7-FDCA-FB9CBD4B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F8453-E695-E112-0B87-3C433D23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C80D-6D7B-D9C6-E5D1-2E45C234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01129-A16A-D554-58CE-0EAF461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1EF3-5BAB-A881-3386-57ABE6A5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A230-3075-E29F-D572-BAC1485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AC12-63F7-DD10-BD96-4ECA0CAEC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27047-8B17-1544-140B-087B7FD4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E245E-48B7-E35E-E526-3805DFB7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249B4-5598-398D-17E1-3715CF5B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48222-B81B-71E1-8FDE-E76D282E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B0A0-D359-2506-7982-EB8792D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AAD7B-92F4-A181-09CE-54A68145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49D1D-FE48-F0A1-FE73-FD121CA7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19F12-7B34-060F-A440-2FAC4129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C30178-1C42-BEBB-2B8A-1EC795F70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89368-CAB9-BB54-15B1-B8887932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351A3E-4279-271F-16AB-EA720A50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500D3-03A1-E98A-FBF9-0357CE28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5F47-1934-E7D5-3DCE-8083B68A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54513-6F56-E63F-2A6C-757D00F9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5E124-CDBF-24B7-7586-CEBBDC7E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C6AB3-3BA4-57C5-97CD-7C8D6806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62BC76-C8B4-84CC-B2CA-FCF88B74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9E2EB-020F-7723-8963-4250A585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9FE14-AC31-8227-B445-6764CA9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F6F9-5B9B-CE9B-70E7-6E1B3ED1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6FFBB-74B8-97B0-DDDB-AE05DBB7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AF957-7614-B415-1268-9DDA23F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E6C6C-428F-60F2-C768-6A79B2B4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BEAB6-2C64-AAD8-6878-1695A582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47840-A066-C231-81B3-914726C2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DEAB-5C26-9D2D-D3C1-908072C5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BEB48E-41CC-528B-E778-AE6BA1E78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4655E-16C0-E9E5-ABC7-58ABCE55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9A578-7DB7-C05E-FD4C-6AED51DE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E0123-F566-DA42-ECDC-F0B33B2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9100-1115-C5B0-8D50-AE705EA2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7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1931E-D120-4BAA-8518-6645E0C3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FEAD3-118F-AAEE-67FA-2D13928C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5592-B3D6-A0F5-E0DD-B658BAB1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4842-B9A2-4886-AA89-763946399FAB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6AC8B-09B6-8FA9-81FD-3CAF9769A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3632-949E-8462-81F5-A19A55BAF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A2A-4579-4E76-A688-3306D438B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024341" y="2307450"/>
            <a:ext cx="41433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947602"/>
            <a:ext cx="12192000" cy="910397"/>
          </a:xfrm>
          <a:prstGeom prst="rect">
            <a:avLst/>
          </a:prstGeom>
          <a:solidFill>
            <a:srgbClr val="FBD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227168" y="3923472"/>
            <a:ext cx="7589472" cy="2295957"/>
            <a:chOff x="869029" y="2147879"/>
            <a:chExt cx="8469696" cy="25622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371" y="2659778"/>
              <a:ext cx="2038639" cy="203617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41"/>
            <a:stretch/>
          </p:blipFill>
          <p:spPr>
            <a:xfrm>
              <a:off x="2687895" y="2147879"/>
              <a:ext cx="1534603" cy="251533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78" t="67939"/>
            <a:stretch/>
          </p:blipFill>
          <p:spPr>
            <a:xfrm>
              <a:off x="3499782" y="3760778"/>
              <a:ext cx="1060877" cy="94934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392" y="2216064"/>
              <a:ext cx="1754611" cy="225196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161" y="3105447"/>
              <a:ext cx="1976564" cy="158610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27" y="2463524"/>
              <a:ext cx="2145005" cy="219968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29" y="3226362"/>
              <a:ext cx="2151305" cy="1436849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4024341" y="2914014"/>
            <a:ext cx="4143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Team H</a:t>
            </a:r>
          </a:p>
        </p:txBody>
      </p:sp>
    </p:spTree>
    <p:extLst>
      <p:ext uri="{BB962C8B-B14F-4D97-AF65-F5344CB8AC3E}">
        <p14:creationId xmlns:p14="http://schemas.microsoft.com/office/powerpoint/2010/main" val="223691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289C5-5579-442D-94FD-0D24266429A4}"/>
              </a:ext>
            </a:extLst>
          </p:cNvPr>
          <p:cNvSpPr/>
          <p:nvPr/>
        </p:nvSpPr>
        <p:spPr>
          <a:xfrm>
            <a:off x="313641" y="3898997"/>
            <a:ext cx="5034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담기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비우기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삭제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조회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결제 기능</a:t>
            </a: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3">
            <a:extLst>
              <a:ext uri="{FF2B5EF4-FFF2-40B4-BE49-F238E27FC236}">
                <a16:creationId xmlns:a16="http://schemas.microsoft.com/office/drawing/2014/main" id="{7CFAC9B1-67EC-ACEC-515A-6C1174C52BC5}"/>
              </a:ext>
            </a:extLst>
          </p:cNvPr>
          <p:cNvSpPr/>
          <p:nvPr/>
        </p:nvSpPr>
        <p:spPr>
          <a:xfrm>
            <a:off x="1188501" y="2559269"/>
            <a:ext cx="1275674" cy="1043963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81AB-A2FE-5FCD-A48F-B9987F6DA6C6}"/>
              </a:ext>
            </a:extLst>
          </p:cNvPr>
          <p:cNvSpPr/>
          <p:nvPr/>
        </p:nvSpPr>
        <p:spPr>
          <a:xfrm>
            <a:off x="1314219" y="2923374"/>
            <a:ext cx="1033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장바구니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7DA46-1F71-DDCE-EF13-5A05A246D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1" t="42116" r="45476" b="26349"/>
          <a:stretch/>
        </p:blipFill>
        <p:spPr>
          <a:xfrm>
            <a:off x="3533267" y="1786587"/>
            <a:ext cx="6315583" cy="363328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1BC4D1E-AC3F-3861-C0FB-E9032DAAE71B}"/>
              </a:ext>
            </a:extLst>
          </p:cNvPr>
          <p:cNvSpPr/>
          <p:nvPr/>
        </p:nvSpPr>
        <p:spPr>
          <a:xfrm>
            <a:off x="3270141" y="1619623"/>
            <a:ext cx="526252" cy="5170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5E25F6-7AE8-6356-7F07-4D6AC0A60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4" t="41693" r="54048" b="24233"/>
          <a:stretch/>
        </p:blipFill>
        <p:spPr>
          <a:xfrm>
            <a:off x="7499788" y="3092651"/>
            <a:ext cx="3772131" cy="3373961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4A9CD145-390B-E1C8-9838-E6034BAB7BDF}"/>
              </a:ext>
            </a:extLst>
          </p:cNvPr>
          <p:cNvSpPr/>
          <p:nvPr/>
        </p:nvSpPr>
        <p:spPr>
          <a:xfrm>
            <a:off x="3621287" y="4910529"/>
            <a:ext cx="2062898" cy="3787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FF738-A4AF-63CB-A1A9-02EC6DA2242E}"/>
              </a:ext>
            </a:extLst>
          </p:cNvPr>
          <p:cNvSpPr txBox="1"/>
          <p:nvPr/>
        </p:nvSpPr>
        <p:spPr>
          <a:xfrm>
            <a:off x="10216526" y="39179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결제완료</a:t>
            </a:r>
          </a:p>
        </p:txBody>
      </p:sp>
    </p:spTree>
    <p:extLst>
      <p:ext uri="{BB962C8B-B14F-4D97-AF65-F5344CB8AC3E}">
        <p14:creationId xmlns:p14="http://schemas.microsoft.com/office/powerpoint/2010/main" val="131820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A9BDEC-4C6E-95D6-8858-CF8A628C99EC}"/>
              </a:ext>
            </a:extLst>
          </p:cNvPr>
          <p:cNvSpPr/>
          <p:nvPr/>
        </p:nvSpPr>
        <p:spPr>
          <a:xfrm>
            <a:off x="145538" y="3429000"/>
            <a:ext cx="40403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후 랜덤 뽑기 이벤트 -&gt; 당첨되면 포인트 선물</a:t>
            </a: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고객 등급별로 이벤트 포인트 하한을 결정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총액을 기준으로 이벤트 포인트 상한을 결정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랜덤으로 이벤트 포인트를 생성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누적 포인트에 이벤트 포인트를 적립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타원 3">
            <a:extLst>
              <a:ext uri="{FF2B5EF4-FFF2-40B4-BE49-F238E27FC236}">
                <a16:creationId xmlns:a16="http://schemas.microsoft.com/office/drawing/2014/main" id="{B8050A4A-D1E9-2C4D-AAF8-03D454F98C9D}"/>
              </a:ext>
            </a:extLst>
          </p:cNvPr>
          <p:cNvSpPr/>
          <p:nvPr/>
        </p:nvSpPr>
        <p:spPr>
          <a:xfrm>
            <a:off x="1472759" y="1926177"/>
            <a:ext cx="1223140" cy="1230140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DB2F6-9093-93DF-9F01-403C68A2844E}"/>
              </a:ext>
            </a:extLst>
          </p:cNvPr>
          <p:cNvSpPr/>
          <p:nvPr/>
        </p:nvSpPr>
        <p:spPr>
          <a:xfrm>
            <a:off x="1547199" y="2254414"/>
            <a:ext cx="1074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뽑기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CAFE5-843A-8678-1B1E-5EB590138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t="50463" r="55554" b="30758"/>
          <a:stretch/>
        </p:blipFill>
        <p:spPr>
          <a:xfrm>
            <a:off x="4832355" y="1755684"/>
            <a:ext cx="6347601" cy="33466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63E65D-E1D0-DDD0-434A-047928C2BFE0}"/>
              </a:ext>
            </a:extLst>
          </p:cNvPr>
          <p:cNvSpPr/>
          <p:nvPr/>
        </p:nvSpPr>
        <p:spPr>
          <a:xfrm>
            <a:off x="4807979" y="5292129"/>
            <a:ext cx="3042964" cy="9424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춘식이는 야옹">
            <a:extLst>
              <a:ext uri="{FF2B5EF4-FFF2-40B4-BE49-F238E27FC236}">
                <a16:creationId xmlns:a16="http://schemas.microsoft.com/office/drawing/2014/main" id="{31E07113-B0CF-95D0-28F2-D2DBF3EA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36" y="5201016"/>
            <a:ext cx="1124661" cy="11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991B32-1AAC-3AED-49B8-F6A64864883E}"/>
              </a:ext>
            </a:extLst>
          </p:cNvPr>
          <p:cNvSpPr txBox="1"/>
          <p:nvPr/>
        </p:nvSpPr>
        <p:spPr>
          <a:xfrm>
            <a:off x="5072005" y="5347847"/>
            <a:ext cx="274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Point!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리워드 공개 시 카운트 다운을 넣어 긴장감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CF4574-A2CF-97F8-97AB-96EAF69ADB9C}"/>
              </a:ext>
            </a:extLst>
          </p:cNvPr>
          <p:cNvSpPr/>
          <p:nvPr/>
        </p:nvSpPr>
        <p:spPr>
          <a:xfrm>
            <a:off x="8578786" y="5292129"/>
            <a:ext cx="2601170" cy="9424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 descr="춘식이는 야옹">
            <a:extLst>
              <a:ext uri="{FF2B5EF4-FFF2-40B4-BE49-F238E27FC236}">
                <a16:creationId xmlns:a16="http://schemas.microsoft.com/office/drawing/2014/main" id="{BD584EF0-5D83-55FE-9A95-395E07FB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43" y="5201016"/>
            <a:ext cx="1124661" cy="11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E41D60-F37E-FFA0-DC38-500A6FB40E95}"/>
              </a:ext>
            </a:extLst>
          </p:cNvPr>
          <p:cNvSpPr txBox="1"/>
          <p:nvPr/>
        </p:nvSpPr>
        <p:spPr>
          <a:xfrm>
            <a:off x="8842812" y="5347847"/>
            <a:ext cx="214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Point!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귀여운 알까기 이모티콘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4A0A4-1A4A-DF7C-C243-D5297612F01C}"/>
              </a:ext>
            </a:extLst>
          </p:cNvPr>
          <p:cNvSpPr txBox="1"/>
          <p:nvPr/>
        </p:nvSpPr>
        <p:spPr>
          <a:xfrm>
            <a:off x="10053822" y="39179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 후 보상</a:t>
            </a:r>
          </a:p>
        </p:txBody>
      </p:sp>
    </p:spTree>
    <p:extLst>
      <p:ext uri="{BB962C8B-B14F-4D97-AF65-F5344CB8AC3E}">
        <p14:creationId xmlns:p14="http://schemas.microsoft.com/office/powerpoint/2010/main" val="366700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38534-62F3-A3FE-92F1-0AEC7FEA1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7" t="41609" r="42974" b="25747"/>
          <a:stretch/>
        </p:blipFill>
        <p:spPr>
          <a:xfrm>
            <a:off x="3930650" y="1786256"/>
            <a:ext cx="5118401" cy="27914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CE2AB4-E02B-5000-E3DD-E391907DD4BB}"/>
              </a:ext>
            </a:extLst>
          </p:cNvPr>
          <p:cNvSpPr/>
          <p:nvPr/>
        </p:nvSpPr>
        <p:spPr>
          <a:xfrm>
            <a:off x="216974" y="3783561"/>
            <a:ext cx="34080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누적 구매액에 따라 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고객등급 설정 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(10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, 5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, 3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, 1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원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, 0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원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등급별로 할인율 차등 적용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아이언(일반)(0%)/브론즈(3%)/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실버(6%)/골드(10%)</a:t>
            </a:r>
          </a:p>
        </p:txBody>
      </p:sp>
      <p:sp>
        <p:nvSpPr>
          <p:cNvPr id="25" name="타원 3">
            <a:extLst>
              <a:ext uri="{FF2B5EF4-FFF2-40B4-BE49-F238E27FC236}">
                <a16:creationId xmlns:a16="http://schemas.microsoft.com/office/drawing/2014/main" id="{98F9385A-0CB4-05BD-AAD6-EDEB42D1A777}"/>
              </a:ext>
            </a:extLst>
          </p:cNvPr>
          <p:cNvSpPr/>
          <p:nvPr/>
        </p:nvSpPr>
        <p:spPr>
          <a:xfrm>
            <a:off x="1235050" y="2235519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456090-3B4B-C5B9-C0F1-E7E7545AF2A1}"/>
              </a:ext>
            </a:extLst>
          </p:cNvPr>
          <p:cNvSpPr/>
          <p:nvPr/>
        </p:nvSpPr>
        <p:spPr>
          <a:xfrm>
            <a:off x="1383788" y="2597209"/>
            <a:ext cx="1074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등급제도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DDBD1-32AC-08F6-42FB-FC32C6903D77}"/>
              </a:ext>
            </a:extLst>
          </p:cNvPr>
          <p:cNvSpPr txBox="1"/>
          <p:nvPr/>
        </p:nvSpPr>
        <p:spPr>
          <a:xfrm>
            <a:off x="9919974" y="39179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번 구매 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DCAA9-FA75-55C0-A7CB-26B0C6446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5" t="42312" r="45819" b="27521"/>
          <a:stretch/>
        </p:blipFill>
        <p:spPr>
          <a:xfrm>
            <a:off x="5248110" y="2945482"/>
            <a:ext cx="6026479" cy="3264457"/>
          </a:xfrm>
          <a:prstGeom prst="rect">
            <a:avLst/>
          </a:prstGeom>
        </p:spPr>
      </p:pic>
      <p:sp>
        <p:nvSpPr>
          <p:cNvPr id="28" name="액자 27">
            <a:extLst>
              <a:ext uri="{FF2B5EF4-FFF2-40B4-BE49-F238E27FC236}">
                <a16:creationId xmlns:a16="http://schemas.microsoft.com/office/drawing/2014/main" id="{87633666-1AC5-4268-E79B-CE9A6EA6ADAA}"/>
              </a:ext>
            </a:extLst>
          </p:cNvPr>
          <p:cNvSpPr/>
          <p:nvPr/>
        </p:nvSpPr>
        <p:spPr>
          <a:xfrm>
            <a:off x="7099000" y="3712334"/>
            <a:ext cx="2661553" cy="43451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F198F-E186-1623-42AC-240083A33BD3}"/>
              </a:ext>
            </a:extLst>
          </p:cNvPr>
          <p:cNvSpPr txBox="1"/>
          <p:nvPr/>
        </p:nvSpPr>
        <p:spPr>
          <a:xfrm>
            <a:off x="7652926" y="4493524"/>
            <a:ext cx="33650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누적구매액이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만원이므로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Gold 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 회원으로 재조정됨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10%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의 할인율 적용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5000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  <a:sym typeface="Wingdings" panose="05000000000000000000" pitchFamily="2" charset="2"/>
              </a:rPr>
              <a:t> 4500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  <a:sym typeface="Wingdings" panose="05000000000000000000" pitchFamily="2" charset="2"/>
              </a:rPr>
              <a:t>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973CA-4944-C125-2586-64C3C1840A7F}"/>
              </a:ext>
            </a:extLst>
          </p:cNvPr>
          <p:cNvSpPr txBox="1"/>
          <p:nvPr/>
        </p:nvSpPr>
        <p:spPr>
          <a:xfrm>
            <a:off x="6776006" y="1807451"/>
            <a:ext cx="2970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물건을 한 번 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사봐야지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!’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5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D03137-C79E-8EEF-D7FF-077C781F9C3F}"/>
              </a:ext>
            </a:extLst>
          </p:cNvPr>
          <p:cNvSpPr/>
          <p:nvPr/>
        </p:nvSpPr>
        <p:spPr>
          <a:xfrm>
            <a:off x="351319" y="4117898"/>
            <a:ext cx="2915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포인트가 있을 시에는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시점에서 포인트를 사용할 것인지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물어봄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타원 3">
            <a:extLst>
              <a:ext uri="{FF2B5EF4-FFF2-40B4-BE49-F238E27FC236}">
                <a16:creationId xmlns:a16="http://schemas.microsoft.com/office/drawing/2014/main" id="{B6317587-4A36-E0D7-ED06-D2E0320195FC}"/>
              </a:ext>
            </a:extLst>
          </p:cNvPr>
          <p:cNvSpPr/>
          <p:nvPr/>
        </p:nvSpPr>
        <p:spPr>
          <a:xfrm>
            <a:off x="1198264" y="2598125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777BE-85C7-C6D0-C50A-E9A5F6FC4092}"/>
              </a:ext>
            </a:extLst>
          </p:cNvPr>
          <p:cNvSpPr/>
          <p:nvPr/>
        </p:nvSpPr>
        <p:spPr>
          <a:xfrm>
            <a:off x="1347002" y="2959815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포인트로 결제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453DD-D052-5A6D-B527-F1BD8FE97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t="46377" r="52764" b="38924"/>
          <a:stretch/>
        </p:blipFill>
        <p:spPr>
          <a:xfrm>
            <a:off x="3946483" y="1639121"/>
            <a:ext cx="4719567" cy="1631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078181-7A5B-AF32-3B07-5FC078F82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5" t="42989" r="53836" b="24757"/>
          <a:stretch/>
        </p:blipFill>
        <p:spPr>
          <a:xfrm>
            <a:off x="6530591" y="2857064"/>
            <a:ext cx="4067271" cy="3544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D9942-6B9D-57F0-5658-B2AFA072967B}"/>
              </a:ext>
            </a:extLst>
          </p:cNvPr>
          <p:cNvSpPr txBox="1"/>
          <p:nvPr/>
        </p:nvSpPr>
        <p:spPr>
          <a:xfrm>
            <a:off x="3946483" y="3458353"/>
            <a:ext cx="280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구매로 인해</a:t>
            </a:r>
            <a:endParaRPr lang="en-US" altLang="ko-KR" sz="20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포인트가 생겼으므로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결제하기 전에 포인트</a:t>
            </a:r>
            <a:endParaRPr lang="en-US" altLang="ko-KR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사용여부와 사용정도를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받음</a:t>
            </a:r>
            <a:endParaRPr lang="en-US" altLang="ko-KR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포인트 결제 가능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CD2C715A-9D88-BF62-FD7A-908364C1EC47}"/>
              </a:ext>
            </a:extLst>
          </p:cNvPr>
          <p:cNvSpPr/>
          <p:nvPr/>
        </p:nvSpPr>
        <p:spPr>
          <a:xfrm>
            <a:off x="4086710" y="2442062"/>
            <a:ext cx="4206507" cy="31212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354CC98A-8868-F242-82EE-DFB95E53C531}"/>
              </a:ext>
            </a:extLst>
          </p:cNvPr>
          <p:cNvSpPr/>
          <p:nvPr/>
        </p:nvSpPr>
        <p:spPr>
          <a:xfrm>
            <a:off x="6606558" y="4585432"/>
            <a:ext cx="2474933" cy="1008274"/>
          </a:xfrm>
          <a:prstGeom prst="frame">
            <a:avLst>
              <a:gd name="adj1" fmla="val 46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EC195-7ED5-3E10-80A7-036CA8E1E9E0}"/>
              </a:ext>
            </a:extLst>
          </p:cNvPr>
          <p:cNvSpPr txBox="1"/>
          <p:nvPr/>
        </p:nvSpPr>
        <p:spPr>
          <a:xfrm>
            <a:off x="9919974" y="39179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번 구매 시</a:t>
            </a:r>
          </a:p>
        </p:txBody>
      </p:sp>
    </p:spTree>
    <p:extLst>
      <p:ext uri="{BB962C8B-B14F-4D97-AF65-F5344CB8AC3E}">
        <p14:creationId xmlns:p14="http://schemas.microsoft.com/office/powerpoint/2010/main" val="73725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DDBD1-32AC-08F6-42FB-FC32C6903D77}"/>
              </a:ext>
            </a:extLst>
          </p:cNvPr>
          <p:cNvSpPr txBox="1"/>
          <p:nvPr/>
        </p:nvSpPr>
        <p:spPr>
          <a:xfrm>
            <a:off x="9843831" y="39179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구매내역들 열람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43054B-6371-1BE7-6B95-1ECFD59E23B1}"/>
              </a:ext>
            </a:extLst>
          </p:cNvPr>
          <p:cNvGrpSpPr/>
          <p:nvPr/>
        </p:nvGrpSpPr>
        <p:grpSpPr>
          <a:xfrm>
            <a:off x="3354404" y="1492504"/>
            <a:ext cx="2822095" cy="1877791"/>
            <a:chOff x="3484179" y="1750646"/>
            <a:chExt cx="3421118" cy="22424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3D9B93C-91C9-D88C-8F6D-D14157060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052" t="46897" r="60560" b="35172"/>
            <a:stretch/>
          </p:blipFill>
          <p:spPr>
            <a:xfrm>
              <a:off x="3484179" y="1750646"/>
              <a:ext cx="3421118" cy="2242412"/>
            </a:xfrm>
            <a:prstGeom prst="rect">
              <a:avLst/>
            </a:prstGeom>
          </p:spPr>
        </p:pic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A2C0E3A3-04BF-3209-3E87-15A22FFC0573}"/>
                </a:ext>
              </a:extLst>
            </p:cNvPr>
            <p:cNvSpPr/>
            <p:nvPr/>
          </p:nvSpPr>
          <p:spPr>
            <a:xfrm>
              <a:off x="4159727" y="2801365"/>
              <a:ext cx="2446025" cy="40011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97D128-0C3F-F40C-14CB-F4C432D9F9B6}"/>
              </a:ext>
            </a:extLst>
          </p:cNvPr>
          <p:cNvGrpSpPr/>
          <p:nvPr/>
        </p:nvGrpSpPr>
        <p:grpSpPr>
          <a:xfrm>
            <a:off x="2976964" y="3487706"/>
            <a:ext cx="3422721" cy="1995203"/>
            <a:chOff x="6631101" y="1421708"/>
            <a:chExt cx="4094770" cy="22732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E92115-B423-9F45-A400-E05BBABF1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41" t="48046" r="51379" b="27356"/>
            <a:stretch/>
          </p:blipFill>
          <p:spPr>
            <a:xfrm>
              <a:off x="6752961" y="1421708"/>
              <a:ext cx="3972910" cy="2273270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6AEA31AB-5936-E8F7-2FDA-789A2FECE0BE}"/>
                </a:ext>
              </a:extLst>
            </p:cNvPr>
            <p:cNvSpPr/>
            <p:nvPr/>
          </p:nvSpPr>
          <p:spPr>
            <a:xfrm>
              <a:off x="7113133" y="1872262"/>
              <a:ext cx="995596" cy="40011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ED2F8D9A-3DE8-30FF-977F-DB3D388528D4}"/>
                </a:ext>
              </a:extLst>
            </p:cNvPr>
            <p:cNvSpPr/>
            <p:nvPr/>
          </p:nvSpPr>
          <p:spPr>
            <a:xfrm>
              <a:off x="6631101" y="2924425"/>
              <a:ext cx="3542910" cy="674938"/>
            </a:xfrm>
            <a:prstGeom prst="frame">
              <a:avLst>
                <a:gd name="adj1" fmla="val 54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8D4A1E0-E4DB-6674-0D36-03AA3980E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81" t="46683" r="51250" b="24367"/>
          <a:stretch/>
        </p:blipFill>
        <p:spPr>
          <a:xfrm>
            <a:off x="6711228" y="1492504"/>
            <a:ext cx="3823951" cy="2534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A48B6-07A9-7548-1E55-C2FCFE8853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22" t="46682" r="52026" b="26454"/>
          <a:stretch/>
        </p:blipFill>
        <p:spPr>
          <a:xfrm>
            <a:off x="7503676" y="3723088"/>
            <a:ext cx="4272388" cy="26841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4DA105-C498-C97F-D49B-1EF419535058}"/>
              </a:ext>
            </a:extLst>
          </p:cNvPr>
          <p:cNvSpPr txBox="1"/>
          <p:nvPr/>
        </p:nvSpPr>
        <p:spPr>
          <a:xfrm>
            <a:off x="10160763" y="2707425"/>
            <a:ext cx="1818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를 입력할 때마다 이전 구매내역이 출력됨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13BC6F-B95D-9659-817C-0D972A49E04C}"/>
              </a:ext>
            </a:extLst>
          </p:cNvPr>
          <p:cNvSpPr/>
          <p:nvPr/>
        </p:nvSpPr>
        <p:spPr>
          <a:xfrm>
            <a:off x="4364713" y="5612083"/>
            <a:ext cx="3042964" cy="9424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 descr="춘식이는 야옹">
            <a:extLst>
              <a:ext uri="{FF2B5EF4-FFF2-40B4-BE49-F238E27FC236}">
                <a16:creationId xmlns:a16="http://schemas.microsoft.com/office/drawing/2014/main" id="{4811959C-D82D-40D0-3B20-78D4C74D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70" y="5520970"/>
            <a:ext cx="1124661" cy="11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7DF475-E94D-40D0-DA8C-3F4E575DE5B0}"/>
              </a:ext>
            </a:extLst>
          </p:cNvPr>
          <p:cNvSpPr txBox="1"/>
          <p:nvPr/>
        </p:nvSpPr>
        <p:spPr>
          <a:xfrm>
            <a:off x="4532740" y="5667801"/>
            <a:ext cx="287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Point!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구매일시를 활용해서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최신순으로 구매내역을 열람할 수 있음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43D0DFB-981F-562A-7E4A-F2CBBDD8A8AD}"/>
              </a:ext>
            </a:extLst>
          </p:cNvPr>
          <p:cNvSpPr/>
          <p:nvPr/>
        </p:nvSpPr>
        <p:spPr>
          <a:xfrm rot="5400000">
            <a:off x="5411264" y="3334569"/>
            <a:ext cx="614922" cy="4001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BA0E58-7507-522B-BC44-B6580C09B924}"/>
              </a:ext>
            </a:extLst>
          </p:cNvPr>
          <p:cNvCxnSpPr/>
          <p:nvPr/>
        </p:nvCxnSpPr>
        <p:spPr>
          <a:xfrm flipV="1">
            <a:off x="5718725" y="2539899"/>
            <a:ext cx="992503" cy="264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>
            <a:extLst>
              <a:ext uri="{FF2B5EF4-FFF2-40B4-BE49-F238E27FC236}">
                <a16:creationId xmlns:a16="http://schemas.microsoft.com/office/drawing/2014/main" id="{369DEDEA-8931-5D70-5D06-CA15FA255341}"/>
              </a:ext>
            </a:extLst>
          </p:cNvPr>
          <p:cNvSpPr/>
          <p:nvPr/>
        </p:nvSpPr>
        <p:spPr>
          <a:xfrm>
            <a:off x="6968947" y="1719229"/>
            <a:ext cx="2127756" cy="186962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F737D187-63B5-1647-CA72-2FC99760D1BD}"/>
              </a:ext>
            </a:extLst>
          </p:cNvPr>
          <p:cNvSpPr/>
          <p:nvPr/>
        </p:nvSpPr>
        <p:spPr>
          <a:xfrm>
            <a:off x="7815219" y="4211859"/>
            <a:ext cx="2463898" cy="249782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7521EE-BB45-4D9A-A5BA-6B48FDB71DF8}"/>
              </a:ext>
            </a:extLst>
          </p:cNvPr>
          <p:cNvSpPr/>
          <p:nvPr/>
        </p:nvSpPr>
        <p:spPr>
          <a:xfrm>
            <a:off x="51335" y="3496494"/>
            <a:ext cx="26947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구매 내역이 존재할 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내역을 최신순으로 생성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구매 일시별로 구매 내역을 출력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'A'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입력하여 이전 구매내역을 열람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1" name="타원 3">
            <a:extLst>
              <a:ext uri="{FF2B5EF4-FFF2-40B4-BE49-F238E27FC236}">
                <a16:creationId xmlns:a16="http://schemas.microsoft.com/office/drawing/2014/main" id="{87D40ABD-4C15-8DE5-7A79-1C40F6B7FC47}"/>
              </a:ext>
            </a:extLst>
          </p:cNvPr>
          <p:cNvSpPr/>
          <p:nvPr/>
        </p:nvSpPr>
        <p:spPr>
          <a:xfrm>
            <a:off x="757975" y="2021918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70966E-BBA0-69C5-6DB7-C98038A1349C}"/>
              </a:ext>
            </a:extLst>
          </p:cNvPr>
          <p:cNvSpPr/>
          <p:nvPr/>
        </p:nvSpPr>
        <p:spPr>
          <a:xfrm>
            <a:off x="906713" y="2395920"/>
            <a:ext cx="1074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이용내역</a:t>
            </a:r>
            <a:endParaRPr lang="en-US" altLang="ko-KR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열람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6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DDBD1-32AC-08F6-42FB-FC32C6903D77}"/>
              </a:ext>
            </a:extLst>
          </p:cNvPr>
          <p:cNvSpPr txBox="1"/>
          <p:nvPr/>
        </p:nvSpPr>
        <p:spPr>
          <a:xfrm>
            <a:off x="10158823" y="39179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분석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D5257-5774-7545-497D-3A3117FF3265}"/>
              </a:ext>
            </a:extLst>
          </p:cNvPr>
          <p:cNvSpPr/>
          <p:nvPr/>
        </p:nvSpPr>
        <p:spPr>
          <a:xfrm>
            <a:off x="0" y="3709196"/>
            <a:ext cx="35626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매출 현황을 다양한 방식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판매량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판매액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전체 상품 현황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으로 열람가능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  <a:ea typeface="맑은 고딕" panose="020B0503020000020004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직관적인 그래프로 매출현황을 볼 수 있는 것이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point</a:t>
            </a:r>
          </a:p>
        </p:txBody>
      </p:sp>
      <p:sp>
        <p:nvSpPr>
          <p:cNvPr id="33" name="타원 3">
            <a:extLst>
              <a:ext uri="{FF2B5EF4-FFF2-40B4-BE49-F238E27FC236}">
                <a16:creationId xmlns:a16="http://schemas.microsoft.com/office/drawing/2014/main" id="{3DB34593-6A98-8A36-DC00-D2FE56DC0EC5}"/>
              </a:ext>
            </a:extLst>
          </p:cNvPr>
          <p:cNvSpPr/>
          <p:nvPr/>
        </p:nvSpPr>
        <p:spPr>
          <a:xfrm>
            <a:off x="1095382" y="2266813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B1064E-149B-F873-60D7-1BDD2C729B03}"/>
              </a:ext>
            </a:extLst>
          </p:cNvPr>
          <p:cNvSpPr/>
          <p:nvPr/>
        </p:nvSpPr>
        <p:spPr>
          <a:xfrm>
            <a:off x="1244120" y="262850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매출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분석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6AAC4-2CE6-9ECB-7C6B-84F33A4F9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46374" r="46336" b="32873"/>
          <a:stretch/>
        </p:blipFill>
        <p:spPr>
          <a:xfrm>
            <a:off x="3071193" y="2004770"/>
            <a:ext cx="4330700" cy="1677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0B35CF-4256-3478-739A-1A4C7553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52" t="45914" r="60431" b="38161"/>
          <a:stretch/>
        </p:blipFill>
        <p:spPr>
          <a:xfrm>
            <a:off x="3472592" y="3899095"/>
            <a:ext cx="3084860" cy="1780805"/>
          </a:xfrm>
          <a:prstGeom prst="rect">
            <a:avLst/>
          </a:prstGeom>
        </p:spPr>
      </p:pic>
      <p:sp>
        <p:nvSpPr>
          <p:cNvPr id="36" name="액자 35">
            <a:extLst>
              <a:ext uri="{FF2B5EF4-FFF2-40B4-BE49-F238E27FC236}">
                <a16:creationId xmlns:a16="http://schemas.microsoft.com/office/drawing/2014/main" id="{713E093F-13B9-6FFE-B5C8-62173D7AB11D}"/>
              </a:ext>
            </a:extLst>
          </p:cNvPr>
          <p:cNvSpPr/>
          <p:nvPr/>
        </p:nvSpPr>
        <p:spPr>
          <a:xfrm>
            <a:off x="4644791" y="2593544"/>
            <a:ext cx="1228123" cy="248467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52868415-6FED-7DD8-0595-BC93DCDEC5E2}"/>
              </a:ext>
            </a:extLst>
          </p:cNvPr>
          <p:cNvSpPr/>
          <p:nvPr/>
        </p:nvSpPr>
        <p:spPr>
          <a:xfrm>
            <a:off x="3930650" y="4442236"/>
            <a:ext cx="1476922" cy="240124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7ECC7EE-096C-6111-C755-A760E03C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724" y="2421914"/>
            <a:ext cx="4287510" cy="30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409AC-AE87-1BDB-D7F7-10ACBDB9B35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57452" y="4442236"/>
            <a:ext cx="924272" cy="34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4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DDBD1-32AC-08F6-42FB-FC32C6903D77}"/>
              </a:ext>
            </a:extLst>
          </p:cNvPr>
          <p:cNvSpPr txBox="1"/>
          <p:nvPr/>
        </p:nvSpPr>
        <p:spPr>
          <a:xfrm>
            <a:off x="10158823" y="39179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분석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D5257-5774-7545-497D-3A3117FF3265}"/>
              </a:ext>
            </a:extLst>
          </p:cNvPr>
          <p:cNvSpPr/>
          <p:nvPr/>
        </p:nvSpPr>
        <p:spPr>
          <a:xfrm>
            <a:off x="0" y="3709196"/>
            <a:ext cx="35626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매출 현황을 다양한 방식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판매량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판매액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전체 상품 현황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으로 열람가능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  <a:ea typeface="맑은 고딕" panose="020B0503020000020004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직관적인 그래프로 매출현황을 볼 수 있는 것이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point</a:t>
            </a:r>
          </a:p>
        </p:txBody>
      </p:sp>
      <p:sp>
        <p:nvSpPr>
          <p:cNvPr id="33" name="타원 3">
            <a:extLst>
              <a:ext uri="{FF2B5EF4-FFF2-40B4-BE49-F238E27FC236}">
                <a16:creationId xmlns:a16="http://schemas.microsoft.com/office/drawing/2014/main" id="{3DB34593-6A98-8A36-DC00-D2FE56DC0EC5}"/>
              </a:ext>
            </a:extLst>
          </p:cNvPr>
          <p:cNvSpPr/>
          <p:nvPr/>
        </p:nvSpPr>
        <p:spPr>
          <a:xfrm>
            <a:off x="1095382" y="2266813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B1064E-149B-F873-60D7-1BDD2C729B03}"/>
              </a:ext>
            </a:extLst>
          </p:cNvPr>
          <p:cNvSpPr/>
          <p:nvPr/>
        </p:nvSpPr>
        <p:spPr>
          <a:xfrm>
            <a:off x="1244120" y="262850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매출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분석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6AAC4-2CE6-9ECB-7C6B-84F33A4F9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46374" r="46336" b="32873"/>
          <a:stretch/>
        </p:blipFill>
        <p:spPr>
          <a:xfrm>
            <a:off x="3071193" y="2004770"/>
            <a:ext cx="4330700" cy="1677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0B35CF-4256-3478-739A-1A4C7553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52" t="45914" r="60431" b="38161"/>
          <a:stretch/>
        </p:blipFill>
        <p:spPr>
          <a:xfrm>
            <a:off x="3472592" y="3899095"/>
            <a:ext cx="3084860" cy="1780805"/>
          </a:xfrm>
          <a:prstGeom prst="rect">
            <a:avLst/>
          </a:prstGeom>
        </p:spPr>
      </p:pic>
      <p:sp>
        <p:nvSpPr>
          <p:cNvPr id="36" name="액자 35">
            <a:extLst>
              <a:ext uri="{FF2B5EF4-FFF2-40B4-BE49-F238E27FC236}">
                <a16:creationId xmlns:a16="http://schemas.microsoft.com/office/drawing/2014/main" id="{713E093F-13B9-6FFE-B5C8-62173D7AB11D}"/>
              </a:ext>
            </a:extLst>
          </p:cNvPr>
          <p:cNvSpPr/>
          <p:nvPr/>
        </p:nvSpPr>
        <p:spPr>
          <a:xfrm>
            <a:off x="4644791" y="2593544"/>
            <a:ext cx="1228123" cy="248467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52868415-6FED-7DD8-0595-BC93DCDEC5E2}"/>
              </a:ext>
            </a:extLst>
          </p:cNvPr>
          <p:cNvSpPr/>
          <p:nvPr/>
        </p:nvSpPr>
        <p:spPr>
          <a:xfrm>
            <a:off x="3930650" y="4637904"/>
            <a:ext cx="1476922" cy="240124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409AC-AE87-1BDB-D7F7-10ACBDB9B35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57452" y="4442236"/>
            <a:ext cx="924272" cy="34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D4C89C-3089-A26F-58CE-6C422366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93" y="2332717"/>
            <a:ext cx="4734241" cy="32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DDBD1-32AC-08F6-42FB-FC32C6903D77}"/>
              </a:ext>
            </a:extLst>
          </p:cNvPr>
          <p:cNvSpPr txBox="1"/>
          <p:nvPr/>
        </p:nvSpPr>
        <p:spPr>
          <a:xfrm>
            <a:off x="10158823" y="39179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6AAC4-2CE6-9ECB-7C6B-84F33A4F9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46374" r="46336" b="32873"/>
          <a:stretch/>
        </p:blipFill>
        <p:spPr>
          <a:xfrm>
            <a:off x="2351067" y="2433229"/>
            <a:ext cx="3245307" cy="1256782"/>
          </a:xfrm>
          <a:prstGeom prst="rect">
            <a:avLst/>
          </a:prstGeom>
        </p:spPr>
      </p:pic>
      <p:sp>
        <p:nvSpPr>
          <p:cNvPr id="36" name="액자 35">
            <a:extLst>
              <a:ext uri="{FF2B5EF4-FFF2-40B4-BE49-F238E27FC236}">
                <a16:creationId xmlns:a16="http://schemas.microsoft.com/office/drawing/2014/main" id="{713E093F-13B9-6FFE-B5C8-62173D7AB11D}"/>
              </a:ext>
            </a:extLst>
          </p:cNvPr>
          <p:cNvSpPr/>
          <p:nvPr/>
        </p:nvSpPr>
        <p:spPr>
          <a:xfrm>
            <a:off x="3580710" y="3082049"/>
            <a:ext cx="897789" cy="186194"/>
          </a:xfrm>
          <a:prstGeom prst="frame">
            <a:avLst>
              <a:gd name="adj1" fmla="val 5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BD685B-290C-3BD4-7525-7CCAE087CD78}"/>
              </a:ext>
            </a:extLst>
          </p:cNvPr>
          <p:cNvSpPr/>
          <p:nvPr/>
        </p:nvSpPr>
        <p:spPr>
          <a:xfrm>
            <a:off x="-83040" y="4048126"/>
            <a:ext cx="2405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각 고객들의 누적구매액을 직관적인 그래프로 열람 가능</a:t>
            </a:r>
            <a:endParaRPr kumimoji="0" lang="ko-KR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">
            <a:extLst>
              <a:ext uri="{FF2B5EF4-FFF2-40B4-BE49-F238E27FC236}">
                <a16:creationId xmlns:a16="http://schemas.microsoft.com/office/drawing/2014/main" id="{D18B60C4-8F30-3A9D-568A-3139DE235F85}"/>
              </a:ext>
            </a:extLst>
          </p:cNvPr>
          <p:cNvSpPr/>
          <p:nvPr/>
        </p:nvSpPr>
        <p:spPr>
          <a:xfrm>
            <a:off x="591154" y="2615936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4D34C-784F-C291-CC10-E77D0D0CCFC2}"/>
              </a:ext>
            </a:extLst>
          </p:cNvPr>
          <p:cNvSpPr/>
          <p:nvPr/>
        </p:nvSpPr>
        <p:spPr>
          <a:xfrm>
            <a:off x="739892" y="2982180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현황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692CCBE-9002-B6F1-84D3-87DA1AAF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04" y="1821667"/>
            <a:ext cx="5341677" cy="410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B61029-FAA8-144F-63EF-D36BDF8CE317}"/>
              </a:ext>
            </a:extLst>
          </p:cNvPr>
          <p:cNvSpPr/>
          <p:nvPr/>
        </p:nvSpPr>
        <p:spPr>
          <a:xfrm>
            <a:off x="2855888" y="3872718"/>
            <a:ext cx="3115610" cy="14597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 descr="춘식이는 야옹">
            <a:extLst>
              <a:ext uri="{FF2B5EF4-FFF2-40B4-BE49-F238E27FC236}">
                <a16:creationId xmlns:a16="http://schemas.microsoft.com/office/drawing/2014/main" id="{DA5EBA29-2325-9A9F-5CEE-23858652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45" y="3781605"/>
            <a:ext cx="1124661" cy="11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63F255-0608-EE35-901E-C555D35F250B}"/>
              </a:ext>
            </a:extLst>
          </p:cNvPr>
          <p:cNvSpPr txBox="1"/>
          <p:nvPr/>
        </p:nvSpPr>
        <p:spPr>
          <a:xfrm>
            <a:off x="3023915" y="3928436"/>
            <a:ext cx="30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Point!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누적구매액에 따라 내림차순으로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랭킹을 볼 수 있음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이름과 고객등급이 모두 표기되어 있음</a:t>
            </a:r>
          </a:p>
        </p:txBody>
      </p:sp>
    </p:spTree>
    <p:extLst>
      <p:ext uri="{BB962C8B-B14F-4D97-AF65-F5344CB8AC3E}">
        <p14:creationId xmlns:p14="http://schemas.microsoft.com/office/powerpoint/2010/main" val="32208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24" y="2041799"/>
            <a:ext cx="2092162" cy="2685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95237" y="1913346"/>
            <a:ext cx="5955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누적 구매액에 따라 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고객등급 설정 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(10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, 5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, 3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만원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, 1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원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, 0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원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등급별로 할인율 차등 적용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아이언(일반)(0%)/브론즈(3%)/실버(6%)/골드(10%)</a:t>
            </a:r>
          </a:p>
        </p:txBody>
      </p:sp>
      <p:sp>
        <p:nvSpPr>
          <p:cNvPr id="4" name="타원 3"/>
          <p:cNvSpPr/>
          <p:nvPr/>
        </p:nvSpPr>
        <p:spPr>
          <a:xfrm>
            <a:off x="3572097" y="1782385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20835" y="2144075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등급제도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0415" y="77470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추가된 기능 요약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856F58-45D4-335F-41E7-08B6A73D33AA}"/>
              </a:ext>
            </a:extLst>
          </p:cNvPr>
          <p:cNvSpPr/>
          <p:nvPr/>
        </p:nvSpPr>
        <p:spPr>
          <a:xfrm>
            <a:off x="4795237" y="3361987"/>
            <a:ext cx="5955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장바구니 담기 기능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장바구니 비우기 기능</a:t>
            </a:r>
            <a:endParaRPr lang="en-US" altLang="ko-KR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장바구니 내 물건 삭제 기능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장바구니 조회 기능</a:t>
            </a:r>
            <a:endParaRPr lang="en-US" altLang="ko-KR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장바구니 내 물건 결제 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타원 3">
            <a:extLst>
              <a:ext uri="{FF2B5EF4-FFF2-40B4-BE49-F238E27FC236}">
                <a16:creationId xmlns:a16="http://schemas.microsoft.com/office/drawing/2014/main" id="{08D6D3C3-83E3-7415-C1CD-B428014AD158}"/>
              </a:ext>
            </a:extLst>
          </p:cNvPr>
          <p:cNvSpPr/>
          <p:nvPr/>
        </p:nvSpPr>
        <p:spPr>
          <a:xfrm>
            <a:off x="3572097" y="3274756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CF0F4-AC5C-63CE-61A4-023F8D5617C1}"/>
              </a:ext>
            </a:extLst>
          </p:cNvPr>
          <p:cNvSpPr/>
          <p:nvPr/>
        </p:nvSpPr>
        <p:spPr>
          <a:xfrm>
            <a:off x="3720835" y="371848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장바구니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5890A7-2C42-71B3-836C-0B048B6B612A}"/>
              </a:ext>
            </a:extLst>
          </p:cNvPr>
          <p:cNvSpPr/>
          <p:nvPr/>
        </p:nvSpPr>
        <p:spPr>
          <a:xfrm>
            <a:off x="4795237" y="5146154"/>
            <a:ext cx="4552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포인트가 있을 시에는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시점에서 포인트를 사용할 것인지</a:t>
            </a:r>
            <a:r>
              <a:rPr lang="en-US" altLang="ko-KR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물어봄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타원 3">
            <a:extLst>
              <a:ext uri="{FF2B5EF4-FFF2-40B4-BE49-F238E27FC236}">
                <a16:creationId xmlns:a16="http://schemas.microsoft.com/office/drawing/2014/main" id="{DBE21F7A-DEEC-FD5E-938C-900E4C949B6B}"/>
              </a:ext>
            </a:extLst>
          </p:cNvPr>
          <p:cNvSpPr/>
          <p:nvPr/>
        </p:nvSpPr>
        <p:spPr>
          <a:xfrm>
            <a:off x="3572097" y="4722909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30A57-2278-5459-8BF1-54698B4C5836}"/>
              </a:ext>
            </a:extLst>
          </p:cNvPr>
          <p:cNvSpPr/>
          <p:nvPr/>
        </p:nvSpPr>
        <p:spPr>
          <a:xfrm>
            <a:off x="3720835" y="508459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포인트로 결제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77A7E-67BF-FC29-0A50-3CE09717B11C}"/>
              </a:ext>
            </a:extLst>
          </p:cNvPr>
          <p:cNvSpPr txBox="1"/>
          <p:nvPr/>
        </p:nvSpPr>
        <p:spPr>
          <a:xfrm>
            <a:off x="1170488" y="4860065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고객의 편의를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고려한 기능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40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24" y="2041800"/>
            <a:ext cx="2092162" cy="2685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28330" y="2482397"/>
            <a:ext cx="5955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후 랜덤 뽑기 이벤트 -&gt; 당첨되면 포인트 선물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고객 등급별로 이벤트 포인트 하한을 결정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결제 총액을 기준으로 이벤트 포인트 상한을 결정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랜덤으로 이벤트 포인트를 생성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누적 포인트에 이벤트 포인트를 적립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05190" y="2448944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53928" y="2810634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뽑기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0415" y="77470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추가된 기능 요약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856F58-45D4-335F-41E7-08B6A73D33AA}"/>
              </a:ext>
            </a:extLst>
          </p:cNvPr>
          <p:cNvSpPr/>
          <p:nvPr/>
        </p:nvSpPr>
        <p:spPr>
          <a:xfrm>
            <a:off x="4728330" y="4133776"/>
            <a:ext cx="44714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구매 내역이 존재할 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내역을 최신순으로 생성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구매 일시별로 구매 내역을 출력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'A'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입력하여 이전 구매내역을 열람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타원 3">
            <a:extLst>
              <a:ext uri="{FF2B5EF4-FFF2-40B4-BE49-F238E27FC236}">
                <a16:creationId xmlns:a16="http://schemas.microsoft.com/office/drawing/2014/main" id="{08D6D3C3-83E3-7415-C1CD-B428014AD158}"/>
              </a:ext>
            </a:extLst>
          </p:cNvPr>
          <p:cNvSpPr/>
          <p:nvPr/>
        </p:nvSpPr>
        <p:spPr>
          <a:xfrm>
            <a:off x="3505190" y="3985919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CF0F4-AC5C-63CE-61A4-023F8D5617C1}"/>
              </a:ext>
            </a:extLst>
          </p:cNvPr>
          <p:cNvSpPr/>
          <p:nvPr/>
        </p:nvSpPr>
        <p:spPr>
          <a:xfrm>
            <a:off x="3653928" y="435992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이용내역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열람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77A7E-67BF-FC29-0A50-3CE09717B11C}"/>
              </a:ext>
            </a:extLst>
          </p:cNvPr>
          <p:cNvSpPr txBox="1"/>
          <p:nvPr/>
        </p:nvSpPr>
        <p:spPr>
          <a:xfrm>
            <a:off x="1170488" y="4860066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고객의 편의를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고려한 기능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40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5580" y="2632639"/>
            <a:ext cx="649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매출 현황을 다양한 방식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판매량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판매액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전체 상품 현황 기준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으로 열람가능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  <a:ea typeface="맑은 고딕" panose="020B0503020000020004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직관적인 그래프로 매출현황을 볼 수 있는 것이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point</a:t>
            </a:r>
          </a:p>
        </p:txBody>
      </p:sp>
      <p:sp>
        <p:nvSpPr>
          <p:cNvPr id="4" name="타원 3"/>
          <p:cNvSpPr/>
          <p:nvPr/>
        </p:nvSpPr>
        <p:spPr>
          <a:xfrm>
            <a:off x="3442440" y="239661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1178" y="275830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매출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분석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0415" y="77470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추가된 기능 요약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856F58-45D4-335F-41E7-08B6A73D33AA}"/>
              </a:ext>
            </a:extLst>
          </p:cNvPr>
          <p:cNvSpPr/>
          <p:nvPr/>
        </p:nvSpPr>
        <p:spPr>
          <a:xfrm>
            <a:off x="4665580" y="4240823"/>
            <a:ext cx="59559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각 고객들의 누적구매액을 직관적인 그래프로 열람 가능</a:t>
            </a:r>
            <a:endParaRPr kumimoji="0" lang="ko-KR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3">
            <a:extLst>
              <a:ext uri="{FF2B5EF4-FFF2-40B4-BE49-F238E27FC236}">
                <a16:creationId xmlns:a16="http://schemas.microsoft.com/office/drawing/2014/main" id="{08D6D3C3-83E3-7415-C1CD-B428014AD158}"/>
              </a:ext>
            </a:extLst>
          </p:cNvPr>
          <p:cNvSpPr/>
          <p:nvPr/>
        </p:nvSpPr>
        <p:spPr>
          <a:xfrm>
            <a:off x="3442440" y="376632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CF0F4-AC5C-63CE-61A4-023F8D5617C1}"/>
              </a:ext>
            </a:extLst>
          </p:cNvPr>
          <p:cNvSpPr/>
          <p:nvPr/>
        </p:nvSpPr>
        <p:spPr>
          <a:xfrm>
            <a:off x="3591178" y="4132565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현황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77A7E-67BF-FC29-0A50-3CE09717B11C}"/>
              </a:ext>
            </a:extLst>
          </p:cNvPr>
          <p:cNvSpPr txBox="1"/>
          <p:nvPr/>
        </p:nvSpPr>
        <p:spPr>
          <a:xfrm>
            <a:off x="1072553" y="4693566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시각적 직관성을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고려한 기능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!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2052" name="Picture 4" descr="춘식이는 야옹">
            <a:extLst>
              <a:ext uri="{FF2B5EF4-FFF2-40B4-BE49-F238E27FC236}">
                <a16:creationId xmlns:a16="http://schemas.microsoft.com/office/drawing/2014/main" id="{434A377C-C1CE-9ECA-1CFD-0D37F7D4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8" y="2066784"/>
            <a:ext cx="2724432" cy="27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2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20415" y="77470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추가된 기능 요약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77A7E-67BF-FC29-0A50-3CE09717B11C}"/>
              </a:ext>
            </a:extLst>
          </p:cNvPr>
          <p:cNvSpPr txBox="1"/>
          <p:nvPr/>
        </p:nvSpPr>
        <p:spPr>
          <a:xfrm>
            <a:off x="1495746" y="469356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2052" name="Picture 4" descr="춘식이는 야옹">
            <a:extLst>
              <a:ext uri="{FF2B5EF4-FFF2-40B4-BE49-F238E27FC236}">
                <a16:creationId xmlns:a16="http://schemas.microsoft.com/office/drawing/2014/main" id="{434A377C-C1CE-9ECA-1CFD-0D37F7D4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8" y="2066784"/>
            <a:ext cx="2724432" cy="27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A5A762-FA7A-6777-16F9-62D2BEFEE5A1}"/>
              </a:ext>
            </a:extLst>
          </p:cNvPr>
          <p:cNvGrpSpPr/>
          <p:nvPr/>
        </p:nvGrpSpPr>
        <p:grpSpPr>
          <a:xfrm>
            <a:off x="3930649" y="1558903"/>
            <a:ext cx="5648838" cy="2532990"/>
            <a:chOff x="3930650" y="1690667"/>
            <a:chExt cx="5848447" cy="27244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595C1C8-36B1-CA56-5BEC-1A8CF739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63" t="55556" r="50781" b="23611"/>
            <a:stretch/>
          </p:blipFill>
          <p:spPr>
            <a:xfrm>
              <a:off x="3930650" y="1690667"/>
              <a:ext cx="5848447" cy="2724431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0C1BAC9-5671-C470-7A04-00C297AE23D5}"/>
                </a:ext>
              </a:extLst>
            </p:cNvPr>
            <p:cNvSpPr/>
            <p:nvPr/>
          </p:nvSpPr>
          <p:spPr>
            <a:xfrm>
              <a:off x="4675884" y="2798699"/>
              <a:ext cx="332819" cy="1029087"/>
            </a:xfrm>
            <a:prstGeom prst="frame">
              <a:avLst>
                <a:gd name="adj1" fmla="val 522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971519-5260-C304-4FE1-D6564E9A3F21}"/>
              </a:ext>
            </a:extLst>
          </p:cNvPr>
          <p:cNvSpPr txBox="1"/>
          <p:nvPr/>
        </p:nvSpPr>
        <p:spPr>
          <a:xfrm>
            <a:off x="6755068" y="3145741"/>
            <a:ext cx="272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귀여운 </a:t>
            </a:r>
            <a:r>
              <a:rPr lang="ko-KR" altLang="en-US" sz="2000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이모티콘도</a:t>
            </a:r>
            <a:r>
              <a:rPr lang="ko-KR" altLang="en-US" sz="20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DC75C3-BAFD-DC4E-5675-1051E28C56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5" t="46349" r="41082" b="31561"/>
          <a:stretch/>
        </p:blipFill>
        <p:spPr>
          <a:xfrm>
            <a:off x="3930649" y="4352602"/>
            <a:ext cx="5848447" cy="2097700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586306A6-30A9-4FCF-A485-17E976496E0F}"/>
              </a:ext>
            </a:extLst>
          </p:cNvPr>
          <p:cNvSpPr/>
          <p:nvPr/>
        </p:nvSpPr>
        <p:spPr>
          <a:xfrm>
            <a:off x="3890239" y="5947865"/>
            <a:ext cx="5848447" cy="549077"/>
          </a:xfrm>
          <a:prstGeom prst="frame">
            <a:avLst>
              <a:gd name="adj1" fmla="val 52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E6322-BBCC-0308-99F8-3AE08FE0F203}"/>
              </a:ext>
            </a:extLst>
          </p:cNvPr>
          <p:cNvSpPr txBox="1"/>
          <p:nvPr/>
        </p:nvSpPr>
        <p:spPr>
          <a:xfrm>
            <a:off x="7053205" y="5483283"/>
            <a:ext cx="272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게임같이 멋있는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종료창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2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3E433D-456F-EA68-4CE8-D433003C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5" t="42114" r="57286" b="35122"/>
          <a:stretch/>
        </p:blipFill>
        <p:spPr>
          <a:xfrm>
            <a:off x="1159381" y="1590244"/>
            <a:ext cx="5542537" cy="3677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C38E9-3581-A18D-769D-E27736AD9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4" t="45366" r="58018" b="47807"/>
          <a:stretch/>
        </p:blipFill>
        <p:spPr>
          <a:xfrm>
            <a:off x="6803417" y="1590244"/>
            <a:ext cx="4127701" cy="840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B48C0D-0BAB-A3F0-36DE-49B9E71AC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29" t="59675" r="58018" b="33496"/>
          <a:stretch/>
        </p:blipFill>
        <p:spPr>
          <a:xfrm>
            <a:off x="6803416" y="2519535"/>
            <a:ext cx="4127701" cy="840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FBA04F-D00B-1533-F64A-88CD23D680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67" t="47619" r="58214" b="45397"/>
          <a:stretch/>
        </p:blipFill>
        <p:spPr>
          <a:xfrm>
            <a:off x="6803416" y="3429000"/>
            <a:ext cx="4127701" cy="878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B3578B-0F40-6DE2-A1E1-A4CFA689DC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29" t="67302" r="57738" b="25290"/>
          <a:stretch/>
        </p:blipFill>
        <p:spPr>
          <a:xfrm>
            <a:off x="6803416" y="4447991"/>
            <a:ext cx="4127701" cy="8787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5535593" y="77470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기초세팅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26808-17C7-B29A-8F20-FA3DA4EB180D}"/>
              </a:ext>
            </a:extLst>
          </p:cNvPr>
          <p:cNvSpPr txBox="1"/>
          <p:nvPr/>
        </p:nvSpPr>
        <p:spPr>
          <a:xfrm>
            <a:off x="2555474" y="5676428"/>
            <a:ext cx="708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생성하고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 캐릭터는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30000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만원의 돈을 보유</a:t>
            </a:r>
          </a:p>
        </p:txBody>
      </p:sp>
    </p:spTree>
    <p:extLst>
      <p:ext uri="{BB962C8B-B14F-4D97-AF65-F5344CB8AC3E}">
        <p14:creationId xmlns:p14="http://schemas.microsoft.com/office/powerpoint/2010/main" val="169928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5535593" y="77470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기초세팅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26808-17C7-B29A-8F20-FA3DA4EB180D}"/>
              </a:ext>
            </a:extLst>
          </p:cNvPr>
          <p:cNvSpPr txBox="1"/>
          <p:nvPr/>
        </p:nvSpPr>
        <p:spPr>
          <a:xfrm>
            <a:off x="2974792" y="4807613"/>
            <a:ext cx="6242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재고는 위와 같이 초콜릿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샌드위치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삼다수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와인으로 세팅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C318F9-2F92-9DBF-C3D0-070F34E2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51414" r="63927" b="34889"/>
          <a:stretch/>
        </p:blipFill>
        <p:spPr>
          <a:xfrm>
            <a:off x="491023" y="2317780"/>
            <a:ext cx="3434074" cy="2222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328CC3-4DB8-9CDB-1E52-78819B10C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47196" r="43825" b="39471"/>
          <a:stretch/>
        </p:blipFill>
        <p:spPr>
          <a:xfrm>
            <a:off x="3204585" y="2413907"/>
            <a:ext cx="8664327" cy="2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B6645-AB58-3407-9E1A-94A1C1241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42751" r="43810" b="26984"/>
          <a:stretch/>
        </p:blipFill>
        <p:spPr>
          <a:xfrm>
            <a:off x="4339399" y="2210511"/>
            <a:ext cx="6807004" cy="361859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A6F8270-1E06-CB5C-C465-A01C0B583B3F}"/>
              </a:ext>
            </a:extLst>
          </p:cNvPr>
          <p:cNvSpPr/>
          <p:nvPr/>
        </p:nvSpPr>
        <p:spPr>
          <a:xfrm>
            <a:off x="4890747" y="4034322"/>
            <a:ext cx="1814286" cy="3312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BC4D1E-AC3F-3861-C0FB-E9032DAAE71B}"/>
              </a:ext>
            </a:extLst>
          </p:cNvPr>
          <p:cNvSpPr/>
          <p:nvPr/>
        </p:nvSpPr>
        <p:spPr>
          <a:xfrm>
            <a:off x="3930650" y="1970689"/>
            <a:ext cx="526252" cy="5170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B11F83-F738-DB53-9748-F88DCBF9C15E}"/>
              </a:ext>
            </a:extLst>
          </p:cNvPr>
          <p:cNvSpPr/>
          <p:nvPr/>
        </p:nvSpPr>
        <p:spPr>
          <a:xfrm>
            <a:off x="313641" y="3898997"/>
            <a:ext cx="5034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담기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비우기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삭제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조회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결제 기능</a:t>
            </a: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3">
            <a:extLst>
              <a:ext uri="{FF2B5EF4-FFF2-40B4-BE49-F238E27FC236}">
                <a16:creationId xmlns:a16="http://schemas.microsoft.com/office/drawing/2014/main" id="{0F23EA75-FE49-017D-95E2-B97831D93572}"/>
              </a:ext>
            </a:extLst>
          </p:cNvPr>
          <p:cNvSpPr/>
          <p:nvPr/>
        </p:nvSpPr>
        <p:spPr>
          <a:xfrm>
            <a:off x="1188501" y="2559269"/>
            <a:ext cx="1275674" cy="1043963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9AE78D-3ABB-896D-A1D7-B46290D74461}"/>
              </a:ext>
            </a:extLst>
          </p:cNvPr>
          <p:cNvSpPr/>
          <p:nvPr/>
        </p:nvSpPr>
        <p:spPr>
          <a:xfrm>
            <a:off x="1314219" y="2923374"/>
            <a:ext cx="1033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장바구니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0C881-97E3-4BE0-15FB-A995FD891686}"/>
              </a:ext>
            </a:extLst>
          </p:cNvPr>
          <p:cNvSpPr txBox="1"/>
          <p:nvPr/>
        </p:nvSpPr>
        <p:spPr>
          <a:xfrm>
            <a:off x="9948823" y="3917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물건을 고를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C45264C-50BB-6494-CBF6-CC4D34B91DBF}"/>
              </a:ext>
            </a:extLst>
          </p:cNvPr>
          <p:cNvSpPr txBox="1"/>
          <p:nvPr/>
        </p:nvSpPr>
        <p:spPr>
          <a:xfrm>
            <a:off x="4971339" y="774700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기능들 구동 예시</a:t>
            </a: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9B5A7668-81B0-A190-A867-B76EC54D7601}"/>
              </a:ext>
            </a:extLst>
          </p:cNvPr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A7E34-5D7A-8A95-04F9-F90A68BA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1" t="41693" r="43690" b="26561"/>
          <a:stretch/>
        </p:blipFill>
        <p:spPr>
          <a:xfrm>
            <a:off x="4043644" y="1901001"/>
            <a:ext cx="7299344" cy="399599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1BC4D1E-AC3F-3861-C0FB-E9032DAAE71B}"/>
              </a:ext>
            </a:extLst>
          </p:cNvPr>
          <p:cNvSpPr/>
          <p:nvPr/>
        </p:nvSpPr>
        <p:spPr>
          <a:xfrm>
            <a:off x="3780518" y="1642492"/>
            <a:ext cx="526252" cy="5170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BA6F8270-1E06-CB5C-C465-A01C0B583B3F}"/>
              </a:ext>
            </a:extLst>
          </p:cNvPr>
          <p:cNvSpPr/>
          <p:nvPr/>
        </p:nvSpPr>
        <p:spPr>
          <a:xfrm>
            <a:off x="8456272" y="3567771"/>
            <a:ext cx="451526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6A1DFED-6AB5-0E55-BFBD-B47A56EEB978}"/>
              </a:ext>
            </a:extLst>
          </p:cNvPr>
          <p:cNvSpPr/>
          <p:nvPr/>
        </p:nvSpPr>
        <p:spPr>
          <a:xfrm>
            <a:off x="7299846" y="3786446"/>
            <a:ext cx="451526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A85E581-6551-285E-10E6-C9AE565C7229}"/>
              </a:ext>
            </a:extLst>
          </p:cNvPr>
          <p:cNvSpPr/>
          <p:nvPr/>
        </p:nvSpPr>
        <p:spPr>
          <a:xfrm>
            <a:off x="5205073" y="3123097"/>
            <a:ext cx="451526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0003DF3B-8501-ABBF-32F4-9476A2510969}"/>
              </a:ext>
            </a:extLst>
          </p:cNvPr>
          <p:cNvSpPr/>
          <p:nvPr/>
        </p:nvSpPr>
        <p:spPr>
          <a:xfrm>
            <a:off x="9077820" y="3123097"/>
            <a:ext cx="555692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4B6F784-1546-1E6E-1B96-50F946C19610}"/>
              </a:ext>
            </a:extLst>
          </p:cNvPr>
          <p:cNvSpPr/>
          <p:nvPr/>
        </p:nvSpPr>
        <p:spPr>
          <a:xfrm>
            <a:off x="5205073" y="5360129"/>
            <a:ext cx="451526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B6D9E77E-F373-4303-5A78-887CB92CF702}"/>
              </a:ext>
            </a:extLst>
          </p:cNvPr>
          <p:cNvSpPr/>
          <p:nvPr/>
        </p:nvSpPr>
        <p:spPr>
          <a:xfrm>
            <a:off x="9077820" y="5360129"/>
            <a:ext cx="555692" cy="3439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8CBDF-9D5F-4B4B-4143-AA16A4668E4D}"/>
              </a:ext>
            </a:extLst>
          </p:cNvPr>
          <p:cNvSpPr txBox="1"/>
          <p:nvPr/>
        </p:nvSpPr>
        <p:spPr>
          <a:xfrm>
            <a:off x="9948823" y="3917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물건을 고를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ECE86-AA92-55D5-A9AF-2D3AD5A4A749}"/>
              </a:ext>
            </a:extLst>
          </p:cNvPr>
          <p:cNvSpPr/>
          <p:nvPr/>
        </p:nvSpPr>
        <p:spPr>
          <a:xfrm>
            <a:off x="313641" y="3898997"/>
            <a:ext cx="5034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담기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비우기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삭제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조회 기능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" panose="02000000000000000000" pitchFamily="2" charset="0"/>
                <a:ea typeface="맑은 고딕" panose="020B0503020000020004" pitchFamily="50" charset="-127"/>
                <a:cs typeface="+mn-cs"/>
              </a:rPr>
              <a:t>장바구니 내 물건 결제 기능</a:t>
            </a: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" panose="02000000000000000000" pitchFamily="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">
            <a:extLst>
              <a:ext uri="{FF2B5EF4-FFF2-40B4-BE49-F238E27FC236}">
                <a16:creationId xmlns:a16="http://schemas.microsoft.com/office/drawing/2014/main" id="{B642549F-41BE-16E9-D0AC-049021EDACF0}"/>
              </a:ext>
            </a:extLst>
          </p:cNvPr>
          <p:cNvSpPr/>
          <p:nvPr/>
        </p:nvSpPr>
        <p:spPr>
          <a:xfrm>
            <a:off x="1188501" y="2559269"/>
            <a:ext cx="1275674" cy="1043963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28A170-5150-A909-E83E-A8E75E1931D1}"/>
              </a:ext>
            </a:extLst>
          </p:cNvPr>
          <p:cNvSpPr/>
          <p:nvPr/>
        </p:nvSpPr>
        <p:spPr>
          <a:xfrm>
            <a:off x="1314219" y="2923374"/>
            <a:ext cx="1033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장바구니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51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658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나눔스퀘어 ExtraBold</vt:lpstr>
      <vt:lpstr>나눔스퀘어</vt:lpstr>
      <vt:lpstr>나눔스퀘어 Bold</vt:lpstr>
      <vt:lpstr>Roboto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혜신</dc:creator>
  <cp:lastModifiedBy>진 혜신</cp:lastModifiedBy>
  <cp:revision>3</cp:revision>
  <dcterms:created xsi:type="dcterms:W3CDTF">2022-06-09T20:38:05Z</dcterms:created>
  <dcterms:modified xsi:type="dcterms:W3CDTF">2022-06-09T22:46:55Z</dcterms:modified>
</cp:coreProperties>
</file>