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0726" autoAdjust="0"/>
  </p:normalViewPr>
  <p:slideViewPr>
    <p:cSldViewPr snapToGrid="0">
      <p:cViewPr varScale="1">
        <p:scale>
          <a:sx n="54" d="100"/>
          <a:sy n="54" d="100"/>
        </p:scale>
        <p:origin x="15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A712E-2CAE-48EF-A599-1A57ECB2DA8B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2EA40-70A0-4208-819D-956A433A3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98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2EA40-70A0-4208-819D-956A433A32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776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SAP</a:t>
            </a:r>
            <a:r>
              <a:rPr lang="ko-KR" altLang="en-US" dirty="0"/>
              <a:t>는 많은 기업에서 핵심 시스템으로 사용되지만</a:t>
            </a:r>
            <a:r>
              <a:rPr lang="en-US" altLang="ko-KR" dirty="0"/>
              <a:t>, </a:t>
            </a:r>
            <a:r>
              <a:rPr lang="ko-KR" altLang="en-US" dirty="0"/>
              <a:t>오류 발생 시 해결에 어려움을 겪는 경우가 많습니다</a:t>
            </a:r>
            <a:r>
              <a:rPr lang="en-US" altLang="ko-KR" dirty="0"/>
              <a:t>. </a:t>
            </a:r>
            <a:r>
              <a:rPr lang="ko-KR" altLang="en-US" dirty="0"/>
              <a:t>크게 두 가지 문제점이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바로 언어 장벽입니다</a:t>
            </a:r>
            <a:r>
              <a:rPr lang="en-US" altLang="ko-KR" dirty="0"/>
              <a:t>. SAP</a:t>
            </a:r>
            <a:r>
              <a:rPr lang="ko-KR" altLang="en-US" dirty="0"/>
              <a:t>의 방대한 자료는 대부분 영어 또는 독일어로 되어 있어</a:t>
            </a:r>
            <a:r>
              <a:rPr lang="en-US" altLang="ko-KR" dirty="0"/>
              <a:t>, </a:t>
            </a:r>
            <a:r>
              <a:rPr lang="ko-KR" altLang="en-US" dirty="0"/>
              <a:t>국내 사용자들은 정보 접근에 어려움을 느낍니다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정보 폐쇄성입니다</a:t>
            </a:r>
            <a:r>
              <a:rPr lang="en-US" altLang="ko-KR" dirty="0"/>
              <a:t>. </a:t>
            </a:r>
            <a:r>
              <a:rPr lang="ko-KR" altLang="en-US" dirty="0"/>
              <a:t>오류 코드와 해결 방안에 대한 공식적인 정보 공유가 제한적이어서</a:t>
            </a:r>
            <a:r>
              <a:rPr lang="en-US" altLang="ko-KR" dirty="0"/>
              <a:t>, </a:t>
            </a:r>
            <a:r>
              <a:rPr lang="ko-KR" altLang="en-US" dirty="0"/>
              <a:t>오류 해결은 종종 개인의 경험에 의존하게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문제점들로 인해 </a:t>
            </a:r>
            <a:r>
              <a:rPr lang="en-US" altLang="ko-KR" dirty="0"/>
              <a:t>SAP </a:t>
            </a:r>
            <a:r>
              <a:rPr lang="ko-KR" altLang="en-US" dirty="0"/>
              <a:t>오류 해결에 많은 시간과 노력이 소모되고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해결책</a:t>
            </a:r>
            <a:r>
              <a:rPr lang="en-US" altLang="ko-KR" dirty="0"/>
              <a:t>: Azure AI </a:t>
            </a:r>
            <a:r>
              <a:rPr lang="ko-KR" altLang="en-US" dirty="0"/>
              <a:t>기반 </a:t>
            </a:r>
            <a:r>
              <a:rPr lang="en-US" altLang="ko-KR" dirty="0"/>
              <a:t>RAG </a:t>
            </a:r>
            <a:r>
              <a:rPr lang="ko-KR" altLang="en-US" dirty="0" err="1"/>
              <a:t>챗봇</a:t>
            </a:r>
            <a:r>
              <a:rPr lang="ko-KR" altLang="en-US" dirty="0"/>
              <a:t> 도입</a:t>
            </a:r>
          </a:p>
          <a:p>
            <a:r>
              <a:rPr lang="ko-KR" altLang="en-US" dirty="0"/>
              <a:t>이러한 문제점을 해결하기 위해 </a:t>
            </a:r>
            <a:r>
              <a:rPr lang="en-US" altLang="ko-KR" dirty="0"/>
              <a:t>Azure AI </a:t>
            </a:r>
            <a:r>
              <a:rPr lang="ko-KR" altLang="en-US" dirty="0"/>
              <a:t>기반 </a:t>
            </a:r>
            <a:r>
              <a:rPr lang="en-US" altLang="ko-KR" dirty="0"/>
              <a:t>RAG </a:t>
            </a:r>
            <a:r>
              <a:rPr lang="ko-KR" altLang="en-US" dirty="0" err="1"/>
              <a:t>챗봇을</a:t>
            </a:r>
            <a:r>
              <a:rPr lang="ko-KR" altLang="en-US" dirty="0"/>
              <a:t> 도입했습니다</a:t>
            </a:r>
            <a:r>
              <a:rPr lang="en-US" altLang="ko-KR" dirty="0"/>
              <a:t>. RAG, </a:t>
            </a:r>
            <a:r>
              <a:rPr lang="ko-KR" altLang="en-US" dirty="0"/>
              <a:t>즉 </a:t>
            </a:r>
            <a:r>
              <a:rPr lang="en-US" altLang="ko-KR" dirty="0"/>
              <a:t>Retrieval-Augmented Generation</a:t>
            </a:r>
            <a:r>
              <a:rPr lang="ko-KR" altLang="en-US" dirty="0"/>
              <a:t>은 기존 언어 모델이 겪는 환각 현상이나 최신 정보 부족 문제를 해결하는 데 탁월합니다</a:t>
            </a:r>
            <a:r>
              <a:rPr lang="en-US" altLang="ko-KR" dirty="0"/>
              <a:t>. </a:t>
            </a:r>
            <a:r>
              <a:rPr lang="ko-KR" altLang="en-US" dirty="0"/>
              <a:t>신뢰할 수 있는 내부 데이터에서 정보를 검색한 후</a:t>
            </a:r>
            <a:r>
              <a:rPr lang="en-US" altLang="ko-KR" dirty="0"/>
              <a:t>, </a:t>
            </a:r>
            <a:r>
              <a:rPr lang="ko-KR" altLang="en-US" dirty="0"/>
              <a:t>이를 기반으로 답변을 생성하여 정확성과 신뢰성을 크게 향상시킬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2EA40-70A0-4208-819D-956A433A32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9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 구축 및 활용</a:t>
            </a:r>
          </a:p>
          <a:p>
            <a:r>
              <a:rPr lang="ko-KR" altLang="en-US" dirty="0"/>
              <a:t>국내 </a:t>
            </a:r>
            <a:r>
              <a:rPr lang="en-US" altLang="ko-KR" dirty="0"/>
              <a:t>SAP </a:t>
            </a:r>
            <a:r>
              <a:rPr lang="ko-KR" altLang="en-US" dirty="0"/>
              <a:t>환경에서 자주 발생하는 표준 오류 약 </a:t>
            </a:r>
            <a:r>
              <a:rPr lang="en-US" altLang="ko-KR" dirty="0"/>
              <a:t>100</a:t>
            </a:r>
            <a:r>
              <a:rPr lang="ko-KR" altLang="en-US" dirty="0"/>
              <a:t>가지를 직접 선별하여 데이터셋을 구축했습니다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데이터셋은 **분류</a:t>
            </a:r>
            <a:r>
              <a:rPr lang="en-US" altLang="ko-KR" dirty="0"/>
              <a:t>(category), </a:t>
            </a:r>
            <a:r>
              <a:rPr lang="ko-KR" altLang="en-US" dirty="0"/>
              <a:t>오류 코드</a:t>
            </a:r>
            <a:r>
              <a:rPr lang="en-US" altLang="ko-KR" dirty="0"/>
              <a:t>(code), </a:t>
            </a:r>
            <a:r>
              <a:rPr lang="ko-KR" altLang="en-US" dirty="0"/>
              <a:t>오류 내용</a:t>
            </a:r>
            <a:r>
              <a:rPr lang="en-US" altLang="ko-KR" dirty="0"/>
              <a:t>(content), </a:t>
            </a:r>
            <a:r>
              <a:rPr lang="ko-KR" altLang="en-US" dirty="0"/>
              <a:t>그리고 해결 방법</a:t>
            </a:r>
            <a:r>
              <a:rPr lang="en-US" altLang="ko-KR" dirty="0"/>
              <a:t>(description)**</a:t>
            </a:r>
            <a:r>
              <a:rPr lang="ko-KR" altLang="en-US" dirty="0"/>
              <a:t>으로 구성되어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사용자들은 오류 코드나 내용을 입력하여 신속하게 해결 방법을 찾을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2EA40-70A0-4208-819D-956A433A32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60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90F2C-EAE6-C88F-9F9F-4515005B8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1864BB-BDDF-520E-277F-7A44B0E87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F832E5-A133-BB9B-F15A-C188827CD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오류 코드</a:t>
            </a:r>
            <a:r>
              <a:rPr lang="en-US" altLang="ko-KR" b="1" dirty="0"/>
              <a:t>/</a:t>
            </a:r>
            <a:r>
              <a:rPr lang="ko-KR" altLang="en-US" b="1" dirty="0"/>
              <a:t>메시지 입력</a:t>
            </a:r>
            <a:r>
              <a:rPr lang="en-US" altLang="ko-KR" b="1" dirty="0"/>
              <a:t>:</a:t>
            </a:r>
            <a:r>
              <a:rPr lang="ko-KR" altLang="en-US" dirty="0"/>
              <a:t> 즉각적인 해결 방법 제시</a:t>
            </a:r>
          </a:p>
          <a:p>
            <a:r>
              <a:rPr lang="ko-KR" altLang="en-US" b="1" dirty="0"/>
              <a:t>문서 기반 답변</a:t>
            </a:r>
            <a:r>
              <a:rPr lang="en-US" altLang="ko-KR" b="1" dirty="0"/>
              <a:t>:</a:t>
            </a:r>
            <a:r>
              <a:rPr lang="ko-KR" altLang="en-US" dirty="0"/>
              <a:t> 신뢰성 있는 정보 제공</a:t>
            </a:r>
          </a:p>
          <a:p>
            <a:r>
              <a:rPr lang="ko-KR" altLang="en-US" b="1" dirty="0"/>
              <a:t>채팅 기록 관리</a:t>
            </a:r>
            <a:r>
              <a:rPr lang="en-US" altLang="ko-KR" b="1" dirty="0"/>
              <a:t>:</a:t>
            </a:r>
            <a:r>
              <a:rPr lang="ko-KR" altLang="en-US" dirty="0"/>
              <a:t> 편리한 대화 이력 확인</a:t>
            </a:r>
            <a:endParaRPr lang="en-US" altLang="ko-KR" dirty="0"/>
          </a:p>
          <a:p>
            <a:r>
              <a:rPr lang="ko-KR" altLang="en-US" b="1" dirty="0"/>
              <a:t>에이전트 지침 사용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E5E3BD-3909-F56B-51F9-C5FB1B3D3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2EA40-70A0-4208-819D-956A433A32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7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SAP </a:t>
            </a:r>
            <a:r>
              <a:rPr lang="ko-KR" altLang="en-US" dirty="0"/>
              <a:t>오류 관리는 경험에 의존하는 방식이었습니다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보안상의 문제로 </a:t>
            </a:r>
            <a:r>
              <a:rPr lang="en-US" altLang="ko-KR" dirty="0"/>
              <a:t>SAP </a:t>
            </a:r>
            <a:r>
              <a:rPr lang="ko-KR" altLang="en-US" dirty="0"/>
              <a:t>표준오류에 대해서 데이터셋을 만들어서 개발했지만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사실 회사 내에서 자체적으로 개발하거나 변경된 프로그램의 오류가 굉장히 많습니다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그 해결 노하우는 운영자 개인의 경험에만 의존하는 경우가 많았습니다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RAG </a:t>
            </a:r>
            <a:r>
              <a:rPr lang="ko-KR" altLang="en-US" dirty="0"/>
              <a:t>기반 </a:t>
            </a:r>
            <a:r>
              <a:rPr lang="ko-KR" altLang="en-US" dirty="0" err="1"/>
              <a:t>챗봇</a:t>
            </a:r>
            <a:r>
              <a:rPr lang="ko-KR" altLang="en-US" dirty="0"/>
              <a:t> 도입으로 이제 효율적인 </a:t>
            </a:r>
            <a:r>
              <a:rPr lang="en-US" altLang="ko-KR" dirty="0"/>
              <a:t>SAP </a:t>
            </a:r>
            <a:r>
              <a:rPr lang="ko-KR" altLang="en-US" dirty="0"/>
              <a:t>오류 관리가 </a:t>
            </a:r>
            <a:r>
              <a:rPr lang="ko-KR" altLang="en-US" dirty="0" err="1"/>
              <a:t>가능해졌습니다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지식 자산화 시스템이 구축됩니다</a:t>
            </a:r>
            <a:r>
              <a:rPr lang="en-US" altLang="ko-KR" dirty="0"/>
              <a:t>. </a:t>
            </a:r>
            <a:r>
              <a:rPr lang="ko-KR" altLang="en-US" dirty="0"/>
              <a:t>운영자들이 </a:t>
            </a:r>
            <a:r>
              <a:rPr lang="en-US" altLang="ko-KR" dirty="0"/>
              <a:t>CBO </a:t>
            </a:r>
            <a:r>
              <a:rPr lang="ko-KR" altLang="en-US" dirty="0"/>
              <a:t>오류 코드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해결 방법을 </a:t>
            </a:r>
            <a:r>
              <a:rPr lang="en-US" altLang="ko-KR" dirty="0"/>
              <a:t>Blob Storage</a:t>
            </a:r>
            <a:r>
              <a:rPr lang="ko-KR" altLang="en-US" dirty="0"/>
              <a:t>에 주기적으로 업로드하면</a:t>
            </a:r>
            <a:endParaRPr lang="en-US" altLang="ko-KR" dirty="0"/>
          </a:p>
          <a:p>
            <a:r>
              <a:rPr lang="ko-KR" altLang="en-US" dirty="0"/>
              <a:t>개인의 지식이 전체의 공동 자산으로 </a:t>
            </a:r>
            <a:r>
              <a:rPr lang="ko-KR" altLang="en-US" dirty="0" err="1"/>
              <a:t>통합될수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지능형 오류 해결이 가능해집니다</a:t>
            </a:r>
            <a:r>
              <a:rPr lang="en-US" altLang="ko-KR" dirty="0"/>
              <a:t>. RAG </a:t>
            </a:r>
            <a:r>
              <a:rPr lang="ko-KR" altLang="en-US" dirty="0"/>
              <a:t>기반 </a:t>
            </a:r>
            <a:r>
              <a:rPr lang="ko-KR" altLang="en-US" dirty="0" err="1"/>
              <a:t>챗봇이</a:t>
            </a:r>
            <a:r>
              <a:rPr lang="ko-KR" altLang="en-US" dirty="0"/>
              <a:t> 축적된 내부 데이터를 활용하여 즉각적이고 정확한 해결책을 제시함으로써 업무 효율성을 극대화할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2EA40-70A0-4208-819D-956A433A32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4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2BBB2-81DD-F91D-AC18-7300074FA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7709A0-0DFB-0197-0A66-DB5122678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79025-E77F-34A5-B1A6-E8627E82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7164-C4C9-4811-99BB-0223B8130AF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E1401-0826-74CC-8630-D7B4CB8A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A24FC-CB31-FE65-CEEA-80375983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6B1F-4FDB-4D4C-AE32-34F9DFB4A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96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090A5-6A47-F7EA-1559-411366BD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E7C5C2-56B0-A15C-0A40-4325E22B2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881A9-3D06-CA2F-ECC5-719C5594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7164-C4C9-4811-99BB-0223B8130AF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2E2AB-EE4B-FDC9-3454-AD4077BC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5A413-211F-D85E-C441-98A8923E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6B1F-4FDB-4D4C-AE32-34F9DFB4A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17CF52-B9E1-3C69-2C80-9FEBA447D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A5DC7-51B3-78C2-88FE-E1322BD8D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B9A50-B949-B157-CBDF-5975C053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7164-C4C9-4811-99BB-0223B8130AF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A7280-B23A-B4AF-651D-4860F6CE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A4411-D81A-6B51-A0FF-9E8AC1CF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6B1F-4FDB-4D4C-AE32-34F9DFB4A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3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D0E4E-BBE1-748B-66F8-53D9A155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39349-4205-ACB5-093A-9D0BF844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5EC09-EACB-3FFD-B916-A712D77E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7164-C4C9-4811-99BB-0223B8130AF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C9468-FBE1-EAF2-DED8-547F287E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061C6-965E-AA0C-1567-A5FF2AB9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6B1F-4FDB-4D4C-AE32-34F9DFB4A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1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4DA9B-6F71-A49A-5C3A-2AF39FDC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93213C-A5F2-A16D-96BC-57C0B69D6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F1546-F4DF-4365-8DA3-F3A49F5B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7164-C4C9-4811-99BB-0223B8130AF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ED9B0-2716-36A5-7E66-B4D5D3CF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72E9F4-FF2B-2E4D-3800-C3EDAAFD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6B1F-4FDB-4D4C-AE32-34F9DFB4A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6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7B8CC-7E6F-3D09-94F0-C50970D3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33083-F000-9DB2-260A-403E98636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60A42B-A225-5709-0B0E-9D0AE6B70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0F6AF-3FE0-EFA9-DEC7-DDB9BD81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7164-C4C9-4811-99BB-0223B8130AF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A7F57-EAA9-939A-24A3-6C2E668D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78628-32A9-81B3-FC40-F2654220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6B1F-4FDB-4D4C-AE32-34F9DFB4A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7FABD-6CBD-59E8-5773-82C63A44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91A30-75E2-E0FB-EF95-60246152E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55D56-E08B-9C17-DCB3-A248C291A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9A325A-2C98-F812-2D27-F198249A1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22BA55-93B5-E292-ECAC-60136AB08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7DC0B3-D107-E1C2-469A-FF0E4725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7164-C4C9-4811-99BB-0223B8130AF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D91C13-2533-FF9E-5957-7E0636C3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355673-C432-6337-5ECA-FBFE069A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6B1F-4FDB-4D4C-AE32-34F9DFB4A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7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10382-8866-0FC8-CF94-5112AA38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ECAB73-E071-BB61-0CB4-6B522278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7164-C4C9-4811-99BB-0223B8130AF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C8346-C803-2609-1822-97D2032F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793A1-8646-5C8C-A3B5-BD112B33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6B1F-4FDB-4D4C-AE32-34F9DFB4A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3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B5BBA8-DD86-CC9D-79AE-7FE1F1A7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7164-C4C9-4811-99BB-0223B8130AF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BEB4E-87C4-C97F-B474-DAD248DC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DD0E6E-7224-15B8-2DC9-7A95EB9E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6B1F-4FDB-4D4C-AE32-34F9DFB4A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6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E0DCD-2EDC-CCC2-3113-FC6F916C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DCF11-C25F-C613-D21D-05BFE8367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FC406-DE02-A0EF-B249-30BB53D01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4468C6-F5CB-39D2-4794-25CA4508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7164-C4C9-4811-99BB-0223B8130AF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A06E38-1C23-DB61-4B5E-5482E123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8FCDDF-D336-B230-A253-FB803D3D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6B1F-4FDB-4D4C-AE32-34F9DFB4A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0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B0FE3-9495-3263-4DCD-D02B1A33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FA97A4-5E2D-D85B-1F80-D27B4BDC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53277F-4C84-6792-A724-C2D29980E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B6F65-5F04-BD90-086D-0FEA6437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7164-C4C9-4811-99BB-0223B8130AF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99BFB-2EC8-C5CD-4323-ABAD2009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DB55F-8225-5EDA-223D-8408E7E8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6B1F-4FDB-4D4C-AE32-34F9DFB4A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7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4DB9D2-7ED4-6DE9-5978-6ED6F8F1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A749EC-69C5-1E4E-9402-113595B70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E00D4-EAC5-4987-91A9-528903FB6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7164-C4C9-4811-99BB-0223B8130AF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1498A-7806-9B21-4A23-54ED355D9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C88BA-38A0-6691-6950-8E649DC73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76B1F-4FDB-4D4C-AE32-34F9DFB4A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0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43905-DEF2-50F8-1440-25EABEA23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💡 </a:t>
            </a:r>
            <a:r>
              <a:rPr lang="en-US" altLang="ko-KR" sz="3600" b="1" dirty="0"/>
              <a:t>SAP </a:t>
            </a:r>
            <a:r>
              <a:rPr lang="ko-KR" altLang="en-US" sz="3600" b="1" dirty="0"/>
              <a:t>오류 지식 </a:t>
            </a:r>
            <a:r>
              <a:rPr lang="ko-KR" altLang="en-US" sz="3600" b="1" dirty="0" err="1"/>
              <a:t>챗봇</a:t>
            </a:r>
            <a:r>
              <a:rPr lang="en-US" altLang="ko-KR" sz="3600" b="1" dirty="0"/>
              <a:t>: Azure RAG </a:t>
            </a:r>
            <a:r>
              <a:rPr lang="ko-KR" altLang="en-US" sz="3600" b="1" dirty="0"/>
              <a:t>기반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51EFF3-D34F-DC7E-FDC9-894768063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재무</a:t>
            </a:r>
            <a:r>
              <a:rPr lang="en-US" altLang="ko-KR" dirty="0"/>
              <a:t>DX</a:t>
            </a:r>
            <a:r>
              <a:rPr lang="ko-KR" altLang="en-US" dirty="0"/>
              <a:t>개발팀 김혜지</a:t>
            </a:r>
          </a:p>
        </p:txBody>
      </p:sp>
    </p:spTree>
    <p:extLst>
      <p:ext uri="{BB962C8B-B14F-4D97-AF65-F5344CB8AC3E}">
        <p14:creationId xmlns:p14="http://schemas.microsoft.com/office/powerpoint/2010/main" val="289707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5B04F-E2CE-0C28-B3CF-7C18113C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740"/>
            <a:ext cx="10515600" cy="1308948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💡 </a:t>
            </a:r>
            <a:r>
              <a:rPr lang="en-US" altLang="ko-KR" sz="2400" b="1" dirty="0"/>
              <a:t>SAP </a:t>
            </a:r>
            <a:r>
              <a:rPr lang="ko-KR" altLang="en-US" sz="2400" b="1" dirty="0"/>
              <a:t>오류 지식 </a:t>
            </a:r>
            <a:r>
              <a:rPr lang="ko-KR" altLang="en-US" sz="2400" b="1" dirty="0" err="1"/>
              <a:t>챗봇</a:t>
            </a:r>
            <a:r>
              <a:rPr lang="ko-KR" altLang="en-US" sz="2400" b="1" dirty="0"/>
              <a:t> 개발 배경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1D5DFA-7448-E191-0531-AE2716C0F3AA}"/>
              </a:ext>
            </a:extLst>
          </p:cNvPr>
          <p:cNvSpPr/>
          <p:nvPr/>
        </p:nvSpPr>
        <p:spPr>
          <a:xfrm>
            <a:off x="894230" y="1832068"/>
            <a:ext cx="10295965" cy="5684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문제점</a:t>
            </a:r>
            <a:r>
              <a:rPr lang="en-US" altLang="ko-KR" b="1" dirty="0">
                <a:solidFill>
                  <a:schemeClr val="tx1"/>
                </a:solidFill>
              </a:rPr>
              <a:t>: SAP </a:t>
            </a:r>
            <a:r>
              <a:rPr lang="ko-KR" altLang="en-US" b="1" dirty="0">
                <a:solidFill>
                  <a:schemeClr val="tx1"/>
                </a:solidFill>
              </a:rPr>
              <a:t>오류 해결의 어려움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83B334-41B7-A650-AF9D-7D1390E95EDF}"/>
              </a:ext>
            </a:extLst>
          </p:cNvPr>
          <p:cNvSpPr/>
          <p:nvPr/>
        </p:nvSpPr>
        <p:spPr>
          <a:xfrm>
            <a:off x="874057" y="3906168"/>
            <a:ext cx="10295965" cy="5684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해결책</a:t>
            </a:r>
            <a:r>
              <a:rPr lang="en-US" altLang="ko-KR" b="1" dirty="0">
                <a:solidFill>
                  <a:schemeClr val="tx1"/>
                </a:solidFill>
              </a:rPr>
              <a:t>: Azure AI </a:t>
            </a:r>
            <a:r>
              <a:rPr lang="ko-KR" altLang="en-US" b="1" dirty="0">
                <a:solidFill>
                  <a:schemeClr val="tx1"/>
                </a:solidFill>
              </a:rPr>
              <a:t>기반 </a:t>
            </a:r>
            <a:r>
              <a:rPr lang="en-US" altLang="ko-KR" b="1" dirty="0">
                <a:solidFill>
                  <a:schemeClr val="tx1"/>
                </a:solidFill>
              </a:rPr>
              <a:t>RAG </a:t>
            </a:r>
            <a:r>
              <a:rPr lang="ko-KR" altLang="en-US" b="1" dirty="0" err="1">
                <a:solidFill>
                  <a:schemeClr val="tx1"/>
                </a:solidFill>
              </a:rPr>
              <a:t>챗봇</a:t>
            </a:r>
            <a:r>
              <a:rPr lang="ko-KR" altLang="en-US" b="1" dirty="0">
                <a:solidFill>
                  <a:schemeClr val="tx1"/>
                </a:solidFill>
              </a:rPr>
              <a:t> 도입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33C5E-28A6-B340-A0C6-80ABC7228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230" y="2564005"/>
            <a:ext cx="10295965" cy="4623371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언어 장벽</a:t>
            </a:r>
            <a:r>
              <a:rPr lang="en-US" altLang="ko-KR" sz="1800" b="1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SAP</a:t>
            </a:r>
            <a:r>
              <a:rPr lang="ko-KR" altLang="en-US" sz="1800" dirty="0"/>
              <a:t>의 방대한 자료는 대부분 </a:t>
            </a:r>
            <a:r>
              <a:rPr lang="ko-KR" altLang="en-US" sz="1800" b="1" dirty="0"/>
              <a:t>영어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독일어</a:t>
            </a:r>
            <a:r>
              <a:rPr lang="ko-KR" altLang="en-US" sz="1800" dirty="0"/>
              <a:t>로 이루어져 국내 사용자에게 접근 어려움</a:t>
            </a:r>
            <a:endParaRPr lang="en-US" altLang="ko-KR" sz="1800" dirty="0"/>
          </a:p>
          <a:p>
            <a:r>
              <a:rPr lang="ko-KR" altLang="en-US" sz="1800" b="1" dirty="0"/>
              <a:t>정보 폐쇄성</a:t>
            </a:r>
            <a:r>
              <a:rPr lang="en-US" altLang="ko-KR" sz="1800" b="1" dirty="0"/>
              <a:t>:</a:t>
            </a:r>
            <a:r>
              <a:rPr lang="ko-KR" altLang="en-US" sz="1800" dirty="0"/>
              <a:t> 오류 코드와 해결 방안에 대한 </a:t>
            </a:r>
            <a:r>
              <a:rPr lang="ko-KR" altLang="en-US" sz="1800" b="1" dirty="0"/>
              <a:t>공식적인 정보 공유가 제한적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b="1" dirty="0"/>
          </a:p>
          <a:p>
            <a:r>
              <a:rPr lang="ko-KR" altLang="en-US" sz="1800" b="1" dirty="0"/>
              <a:t>언어 모델의 한계 극복</a:t>
            </a:r>
            <a:r>
              <a:rPr lang="en-US" altLang="ko-KR" sz="1800" b="1" dirty="0"/>
              <a:t>:</a:t>
            </a:r>
            <a:r>
              <a:rPr lang="ko-KR" altLang="en-US" sz="1800" dirty="0"/>
              <a:t> 기존 언어 모델이 겪는 </a:t>
            </a:r>
            <a:r>
              <a:rPr lang="ko-KR" altLang="en-US" sz="1800" b="1" dirty="0"/>
              <a:t>환각 현상이나 최신 정보 부족</a:t>
            </a:r>
            <a:r>
              <a:rPr lang="ko-KR" altLang="en-US" sz="1800" dirty="0"/>
              <a:t> 문제를 해결</a:t>
            </a:r>
            <a:endParaRPr lang="en-US" altLang="ko-KR" sz="1800" dirty="0"/>
          </a:p>
          <a:p>
            <a:r>
              <a:rPr lang="ko-KR" altLang="en-US" sz="1800" b="1" dirty="0"/>
              <a:t>정확성 및 신뢰성 향상</a:t>
            </a:r>
            <a:r>
              <a:rPr lang="en-US" altLang="ko-KR" sz="1800" b="1" dirty="0"/>
              <a:t>:</a:t>
            </a:r>
            <a:r>
              <a:rPr lang="ko-KR" altLang="en-US" sz="1800" dirty="0"/>
              <a:t> </a:t>
            </a:r>
            <a:r>
              <a:rPr lang="ko-KR" altLang="en-US" sz="1800" b="1" dirty="0"/>
              <a:t>신뢰할 수 있는 내부 데이터에서 정보를 검색</a:t>
            </a:r>
            <a:r>
              <a:rPr lang="ko-KR" altLang="en-US" sz="1800" dirty="0"/>
              <a:t>한 후</a:t>
            </a:r>
            <a:r>
              <a:rPr lang="en-US" altLang="ko-KR" sz="1800" dirty="0"/>
              <a:t>, </a:t>
            </a:r>
            <a:r>
              <a:rPr lang="ko-KR" altLang="en-US" sz="1800" dirty="0"/>
              <a:t>이를 기반으로 답변을 생성하여 정확도 향상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437F6B-F2CB-8565-AA76-A92906D2898C}"/>
              </a:ext>
            </a:extLst>
          </p:cNvPr>
          <p:cNvCxnSpPr>
            <a:cxnSpLocks/>
          </p:cNvCxnSpPr>
          <p:nvPr/>
        </p:nvCxnSpPr>
        <p:spPr>
          <a:xfrm>
            <a:off x="896469" y="1255057"/>
            <a:ext cx="10296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50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AFF42-1885-4951-36F7-0A712C9A5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C8D7-CB14-FD27-1E2A-D21EF5FB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740"/>
            <a:ext cx="10515600" cy="1308948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데이터셋 및 </a:t>
            </a:r>
            <a:r>
              <a:rPr lang="en-US" altLang="ko-KR" sz="2400" b="1" dirty="0"/>
              <a:t>Azure AI Search Index </a:t>
            </a:r>
            <a:r>
              <a:rPr lang="ko-KR" altLang="en-US" sz="2400" b="1" dirty="0"/>
              <a:t>구축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7BF28B5-8BCE-F72C-E8B0-F9A7FFC2A3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74096"/>
            <a:ext cx="950933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국내 SAP 환경에서 자주 발생하는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표준 오류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약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100가지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직접 선별하여 데이터셋을 구축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•  category :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분류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필터링 및 정렬에 활용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•  code :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오류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코드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사용자 검색 대상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•  content :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오류</a:t>
            </a:r>
            <a:r>
              <a:rPr lang="ko-KR" altLang="en-US" sz="1800" dirty="0"/>
              <a:t>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내용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사용자 검색 대상 및 답변 생성에 활용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•  description :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해결 방법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사용자 검색 대상 및 답변 생성에 활용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CA32AEE-7848-D953-670B-4846E449F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587" y="3202632"/>
            <a:ext cx="7171764" cy="3273628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E26EDC9-DD44-3BAE-71E4-2D84E28E2A63}"/>
              </a:ext>
            </a:extLst>
          </p:cNvPr>
          <p:cNvCxnSpPr>
            <a:cxnSpLocks/>
          </p:cNvCxnSpPr>
          <p:nvPr/>
        </p:nvCxnSpPr>
        <p:spPr>
          <a:xfrm>
            <a:off x="896469" y="1255057"/>
            <a:ext cx="10296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91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853AD-7E06-8AB7-BB2F-294B8411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BAC92-D7F3-3853-6850-29178CAF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740"/>
            <a:ext cx="10515600" cy="130894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Chat.py </a:t>
            </a:r>
            <a:r>
              <a:rPr lang="ko-KR" altLang="en-US" sz="2400" b="1" dirty="0"/>
              <a:t>시연 영상</a:t>
            </a:r>
          </a:p>
        </p:txBody>
      </p:sp>
      <p:pic>
        <p:nvPicPr>
          <p:cNvPr id="4" name="recording">
            <a:hlinkClick r:id="" action="ppaction://media"/>
            <a:extLst>
              <a:ext uri="{FF2B5EF4-FFF2-40B4-BE49-F238E27FC236}">
                <a16:creationId xmlns:a16="http://schemas.microsoft.com/office/drawing/2014/main" id="{C3D7C5E2-AC89-479A-BD63-E2774CDB575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76474" y="1401930"/>
            <a:ext cx="10639052" cy="507433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B9E42C-B6D7-9B24-B22F-4C304492E93E}"/>
              </a:ext>
            </a:extLst>
          </p:cNvPr>
          <p:cNvCxnSpPr>
            <a:cxnSpLocks/>
          </p:cNvCxnSpPr>
          <p:nvPr/>
        </p:nvCxnSpPr>
        <p:spPr>
          <a:xfrm>
            <a:off x="896469" y="1255057"/>
            <a:ext cx="10296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8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16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4B8BF-E25C-EF88-20BA-C3940402A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0CFFE-6C59-06F5-24B8-97774A9F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740"/>
            <a:ext cx="10515600" cy="1308948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결론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2B14FC1-A9ED-5B19-E384-883C561F09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1987" y="2275759"/>
            <a:ext cx="9447394" cy="423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800" b="1" dirty="0"/>
              <a:t>정보 파편화</a:t>
            </a:r>
            <a:r>
              <a:rPr lang="en-US" altLang="ko-KR" sz="1800" b="1" dirty="0"/>
              <a:t>:</a:t>
            </a:r>
            <a:endParaRPr lang="ko-KR" altLang="en-US" sz="1800" dirty="0"/>
          </a:p>
          <a:p>
            <a:pPr lvl="1"/>
            <a:r>
              <a:rPr lang="ko-KR" altLang="en-US" sz="1800" dirty="0"/>
              <a:t>회사 내 </a:t>
            </a:r>
            <a:r>
              <a:rPr lang="en-US" altLang="ko-KR" sz="1800" dirty="0"/>
              <a:t>CBO(Customer Built Object)</a:t>
            </a:r>
            <a:r>
              <a:rPr lang="ko-KR" altLang="en-US" sz="1800" dirty="0"/>
              <a:t> 오류가 방대하나</a:t>
            </a:r>
            <a:r>
              <a:rPr lang="en-US" altLang="ko-KR" sz="1800" dirty="0"/>
              <a:t>,</a:t>
            </a:r>
          </a:p>
          <a:p>
            <a:pPr marL="457200" lvl="1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해결 노하우가 </a:t>
            </a:r>
            <a:r>
              <a:rPr lang="ko-KR" altLang="en-US" sz="1800" b="1" dirty="0"/>
              <a:t>운영자 개인의 경험</a:t>
            </a:r>
            <a:r>
              <a:rPr lang="ko-KR" altLang="en-US" sz="1800" dirty="0"/>
              <a:t>에 의존</a:t>
            </a:r>
            <a:endParaRPr lang="en-US" altLang="ko-KR" sz="1800" dirty="0"/>
          </a:p>
          <a:p>
            <a:pPr lvl="1"/>
            <a:r>
              <a:rPr lang="en-US" altLang="ko-KR" sz="1800" dirty="0"/>
              <a:t>CBO : </a:t>
            </a:r>
            <a:r>
              <a:rPr lang="ko-KR" altLang="en-US" sz="1800" dirty="0"/>
              <a:t>우리 회사만을 위해 </a:t>
            </a:r>
            <a:r>
              <a:rPr lang="en-US" altLang="ko-KR" sz="1800" dirty="0"/>
              <a:t>SAP</a:t>
            </a:r>
            <a:r>
              <a:rPr lang="ko-KR" altLang="en-US" sz="1800" dirty="0"/>
              <a:t>에 추가되거나 변경된 기능이나 프로그램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ko-KR" altLang="en-US" sz="1800" b="1" dirty="0"/>
              <a:t>지식 자산화 시스템</a:t>
            </a:r>
            <a:r>
              <a:rPr lang="en-US" altLang="ko-KR" sz="1800" b="1" dirty="0"/>
              <a:t>:</a:t>
            </a:r>
            <a:endParaRPr lang="ko-KR" altLang="en-US" sz="1800" dirty="0"/>
          </a:p>
          <a:p>
            <a:pPr lvl="1"/>
            <a:r>
              <a:rPr lang="ko-KR" altLang="en-US" sz="1800" dirty="0"/>
              <a:t>운영자들이 </a:t>
            </a:r>
            <a:r>
              <a:rPr lang="en-US" altLang="ko-KR" sz="1800" dirty="0"/>
              <a:t>CBO </a:t>
            </a:r>
            <a:r>
              <a:rPr lang="ko-KR" altLang="en-US" sz="1800" dirty="0"/>
              <a:t>오류 코드</a:t>
            </a:r>
            <a:r>
              <a:rPr lang="en-US" altLang="ko-KR" sz="1800" dirty="0"/>
              <a:t>, </a:t>
            </a:r>
            <a:r>
              <a:rPr lang="ko-KR" altLang="en-US" sz="1800" dirty="0"/>
              <a:t>내용</a:t>
            </a:r>
            <a:r>
              <a:rPr lang="en-US" altLang="ko-KR" sz="1800" dirty="0"/>
              <a:t>, </a:t>
            </a:r>
            <a:r>
              <a:rPr lang="ko-KR" altLang="en-US" sz="1800" dirty="0"/>
              <a:t>해결 방법을 </a:t>
            </a:r>
            <a:r>
              <a:rPr lang="en-US" altLang="ko-KR" sz="1800" b="1" dirty="0"/>
              <a:t>Blob Storage </a:t>
            </a:r>
            <a:r>
              <a:rPr lang="ko-KR" altLang="en-US" sz="1800" b="1" dirty="0"/>
              <a:t>에 주기적으로 업로드</a:t>
            </a:r>
            <a:endParaRPr lang="en-US" altLang="ko-KR" sz="1800" dirty="0"/>
          </a:p>
          <a:p>
            <a:pPr lvl="1"/>
            <a:r>
              <a:rPr lang="ko-KR" altLang="en-US" sz="1800" dirty="0"/>
              <a:t>개인의 지식이 회사 전체의 </a:t>
            </a:r>
            <a:r>
              <a:rPr lang="ko-KR" altLang="en-US" sz="1800" b="1" dirty="0"/>
              <a:t>공동 자산</a:t>
            </a:r>
            <a:r>
              <a:rPr lang="ko-KR" altLang="en-US" sz="1800" dirty="0"/>
              <a:t>으로 통합</a:t>
            </a:r>
            <a:endParaRPr lang="en-US" altLang="ko-KR" sz="1800" dirty="0"/>
          </a:p>
          <a:p>
            <a:r>
              <a:rPr lang="ko-KR" altLang="en-US" sz="1800" b="1" dirty="0"/>
              <a:t>지능형 오류 해결</a:t>
            </a:r>
            <a:r>
              <a:rPr lang="en-US" altLang="ko-KR" sz="1800" b="1" dirty="0"/>
              <a:t>:</a:t>
            </a:r>
            <a:endParaRPr lang="ko-KR" altLang="en-US" sz="1800" dirty="0"/>
          </a:p>
          <a:p>
            <a:pPr lvl="1"/>
            <a:r>
              <a:rPr lang="en-US" altLang="ko-KR" sz="1800" dirty="0"/>
              <a:t>RAG </a:t>
            </a:r>
            <a:r>
              <a:rPr lang="ko-KR" altLang="en-US" sz="1800" dirty="0"/>
              <a:t>기반 </a:t>
            </a:r>
            <a:r>
              <a:rPr lang="ko-KR" altLang="en-US" sz="1800" dirty="0" err="1"/>
              <a:t>챗봇이</a:t>
            </a:r>
            <a:r>
              <a:rPr lang="ko-KR" altLang="en-US" sz="1800" dirty="0"/>
              <a:t> 축적된 내부 데이터를 활용</a:t>
            </a:r>
            <a:r>
              <a:rPr lang="en-US" altLang="ko-KR" sz="1800" dirty="0"/>
              <a:t>,</a:t>
            </a:r>
          </a:p>
          <a:p>
            <a:pPr marL="457200" lvl="1" indent="0">
              <a:buNone/>
            </a:pPr>
            <a:r>
              <a:rPr lang="en-US" altLang="ko-KR" sz="1800" b="1" dirty="0"/>
              <a:t>   </a:t>
            </a:r>
            <a:r>
              <a:rPr lang="ko-KR" altLang="en-US" sz="1800" b="1" dirty="0"/>
              <a:t>즉각적이고 정확한 해결책</a:t>
            </a:r>
            <a:r>
              <a:rPr lang="ko-KR" altLang="en-US" sz="1800" dirty="0"/>
              <a:t>을 제시해 </a:t>
            </a:r>
            <a:r>
              <a:rPr lang="ko-KR" altLang="en-US" sz="1800" b="1" dirty="0"/>
              <a:t>업무 효율성</a:t>
            </a:r>
            <a:r>
              <a:rPr lang="ko-KR" altLang="en-US" sz="1800" dirty="0"/>
              <a:t> 극대화</a:t>
            </a:r>
            <a:endParaRPr lang="en-US" altLang="ko-KR" sz="1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82F9213-7E2B-8657-7C47-F6F5ACCEE623}"/>
              </a:ext>
            </a:extLst>
          </p:cNvPr>
          <p:cNvCxnSpPr>
            <a:cxnSpLocks/>
          </p:cNvCxnSpPr>
          <p:nvPr/>
        </p:nvCxnSpPr>
        <p:spPr>
          <a:xfrm>
            <a:off x="896469" y="1255057"/>
            <a:ext cx="10296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4CE6B2-AEC8-F316-606E-9FF864A7791A}"/>
              </a:ext>
            </a:extLst>
          </p:cNvPr>
          <p:cNvSpPr/>
          <p:nvPr/>
        </p:nvSpPr>
        <p:spPr>
          <a:xfrm>
            <a:off x="896469" y="1559958"/>
            <a:ext cx="10295965" cy="5684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AS-IS: </a:t>
            </a:r>
            <a:r>
              <a:rPr lang="ko-KR" altLang="en-US" b="1" dirty="0">
                <a:solidFill>
                  <a:schemeClr val="tx1"/>
                </a:solidFill>
              </a:rPr>
              <a:t>경험에 의존한 </a:t>
            </a:r>
            <a:r>
              <a:rPr lang="en-US" altLang="ko-KR" b="1" dirty="0">
                <a:solidFill>
                  <a:schemeClr val="tx1"/>
                </a:solidFill>
              </a:rPr>
              <a:t>SAP </a:t>
            </a:r>
            <a:r>
              <a:rPr lang="ko-KR" altLang="en-US" b="1" dirty="0">
                <a:solidFill>
                  <a:schemeClr val="tx1"/>
                </a:solidFill>
              </a:rPr>
              <a:t>오류 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EA230C-779D-67B2-5FFF-1AAF7CCCA19F}"/>
              </a:ext>
            </a:extLst>
          </p:cNvPr>
          <p:cNvSpPr/>
          <p:nvPr/>
        </p:nvSpPr>
        <p:spPr>
          <a:xfrm>
            <a:off x="838200" y="3822793"/>
            <a:ext cx="10295965" cy="5684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TO-BE : RAG</a:t>
            </a:r>
            <a:r>
              <a:rPr lang="ko-KR" altLang="en-US" b="1" dirty="0">
                <a:solidFill>
                  <a:schemeClr val="tx1"/>
                </a:solidFill>
              </a:rPr>
              <a:t>기반 </a:t>
            </a:r>
            <a:r>
              <a:rPr lang="ko-KR" altLang="en-US" b="1" dirty="0" err="1">
                <a:solidFill>
                  <a:schemeClr val="tx1"/>
                </a:solidFill>
              </a:rPr>
              <a:t>챗봇</a:t>
            </a:r>
            <a:r>
              <a:rPr lang="ko-KR" altLang="en-US" b="1" dirty="0">
                <a:solidFill>
                  <a:schemeClr val="tx1"/>
                </a:solidFill>
              </a:rPr>
              <a:t> 도입으로 효율적인 </a:t>
            </a:r>
            <a:r>
              <a:rPr lang="en-US" altLang="ko-KR" b="1" dirty="0">
                <a:solidFill>
                  <a:schemeClr val="tx1"/>
                </a:solidFill>
              </a:rPr>
              <a:t>SAP </a:t>
            </a:r>
            <a:r>
              <a:rPr lang="ko-KR" altLang="en-US" b="1" dirty="0">
                <a:solidFill>
                  <a:schemeClr val="tx1"/>
                </a:solidFill>
              </a:rPr>
              <a:t>오류 관리</a:t>
            </a:r>
          </a:p>
        </p:txBody>
      </p:sp>
    </p:spTree>
    <p:extLst>
      <p:ext uri="{BB962C8B-B14F-4D97-AF65-F5344CB8AC3E}">
        <p14:creationId xmlns:p14="http://schemas.microsoft.com/office/powerpoint/2010/main" val="120563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</TotalTime>
  <Words>603</Words>
  <Application>Microsoft Office PowerPoint</Application>
  <PresentationFormat>와이드스크린</PresentationFormat>
  <Paragraphs>68</Paragraphs>
  <Slides>5</Slides>
  <Notes>5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💡 SAP 오류 지식 챗봇: Azure RAG 기반</vt:lpstr>
      <vt:lpstr>💡 SAP 오류 지식 챗봇 개발 배경</vt:lpstr>
      <vt:lpstr>데이터셋 및 Azure AI Search Index 구축</vt:lpstr>
      <vt:lpstr>Chat.py 시연 영상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 06</dc:creator>
  <cp:lastModifiedBy>User 06</cp:lastModifiedBy>
  <cp:revision>19</cp:revision>
  <dcterms:created xsi:type="dcterms:W3CDTF">2025-07-09T06:31:58Z</dcterms:created>
  <dcterms:modified xsi:type="dcterms:W3CDTF">2025-07-10T00:52:33Z</dcterms:modified>
</cp:coreProperties>
</file>