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33320-A7A2-4802-8022-CA1A583B3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B5248-FAD3-4E93-B278-22C6BEF8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E886F-EB7F-4478-80B3-AFD9DAE2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5072C-74FA-431F-82F0-8C899CED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65849-CBA0-490A-A64C-70435E47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F834C-737E-4F0A-93F4-D1855486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550A1-354C-4828-936A-3E7D23806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3AE9A-6D46-4009-9B65-AA29C3C7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997EC-D469-452E-84FC-4DD94227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9AED2-D97B-4FC4-85BE-5C0B5383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C15C5-DDBD-400E-A44E-B73553539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61FEB8-A4CD-49E5-856D-2AC4A5675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44A5D-66D2-47A8-9323-CC599407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6F8F8-50C4-46AB-9DF4-3B5F8D0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B7D8A-260C-446A-9B84-F5F7432D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EFEEA-8BE8-4D52-A349-31A8327E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3D17A-C205-4AB8-A4D1-8024AECA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2F365-9B36-491D-AE6A-D1501C06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0C4BF-34BE-4E85-A4D5-7D07398E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6EA1E-4CE5-4DC9-BA7D-BF146670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1D54-09F4-4D48-8673-1B49DEBD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3457-5D2D-4024-94EE-F24E3214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39AEE-F636-45C1-A95D-4AFFCE4D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562C9-F901-41B1-ABBF-CB55B6DD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CD2FF-E73D-4EEA-8197-FAFACCD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13BD0-AD8B-41DE-AA5C-DF703FD9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38BB1-1FC0-4547-93A9-52F5B5FD4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D63F8-34DA-43B0-9298-31269399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551FE-0C72-4ADB-9C0E-47C7ADA3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31B61-3A43-4D0E-947B-7CED4D1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B0FFD-3B19-4462-BB7C-1424C00A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5B4E-8A2D-4E79-861B-4A744A4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E0E69-D863-443C-8DBF-7EA58E7F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E8D3C-23A7-40DB-BA87-3A86BF55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7F9AF4-4F74-4990-9A1C-65199805D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4408ED-E0F3-44EB-88B1-BFF47FF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43F0A-19FF-4714-86E4-A405BD91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0AF109-4CE4-4E18-90E1-2B8357B0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36D1D-BFBB-4FF9-BAAC-26B9DA55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7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189D-FE47-45B6-BC90-769F5C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8C968D-93A4-4F72-8CDC-D1FAE190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ED751-0078-4868-92E7-2473B49B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FA0760-FE3E-4E82-9D8A-A0EBC8C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4FF53E-B9E9-48BB-BA62-8A72612F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3F130E-E90C-4C7D-8F10-A7A45457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26F901-C2DD-417D-886F-01E9B0FC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6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A6250-A6E7-45D7-BA8A-E215D472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A7D66-47D9-47CC-8793-73FCF673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E957E-5EBD-4663-88B1-91D353E5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BFE88-FDDF-45BB-A55F-75CB0B64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B806E-880D-46B0-A1EF-10B4616F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A4ED6-2756-4BCE-BDF2-45DEE9D2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1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16F6E-FD53-40B4-BABE-A29572DB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FA64E8-B54A-4442-B7D8-DA018D97F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A7528-28FE-4ACD-948D-EEE0F946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87E16-6263-474A-B324-CBBBD170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E8D20-99F9-4C71-8052-4C72C078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2D4BB-F120-4B38-9270-EE40348B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9F7DE-3F22-4592-B8EC-E3BE8A47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E5DB5-BC26-45E3-8BB6-37FDFDC6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89198-4BC0-450B-A383-3BE72C54A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831A-9791-4C89-8C8F-5FFCC3BA6AB5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D5CB4-23D1-4908-8156-71680F9FE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06B07-7DF4-43E7-BC5A-31B44CBDB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D664-55D4-43DF-891C-6BBD4B991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A056410-1B10-4614-88DB-853C8892332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6BEF3AB-D3F0-4D41-A4E8-610116E928CF}"/>
              </a:ext>
            </a:extLst>
          </p:cNvPr>
          <p:cNvSpPr txBox="1">
            <a:spLocks/>
          </p:cNvSpPr>
          <p:nvPr/>
        </p:nvSpPr>
        <p:spPr>
          <a:xfrm>
            <a:off x="2783498" y="3038629"/>
            <a:ext cx="6484327" cy="7807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4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행복은 돈으로 살 수 </a:t>
            </a:r>
            <a:r>
              <a:rPr lang="ko-KR" altLang="en-US" sz="405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</a:t>
            </a:r>
            <a:r>
              <a:rPr lang="ko-KR" altLang="en-US" sz="4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4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4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82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B2016A-30DF-4649-8A91-609115C44AAC}"/>
              </a:ext>
            </a:extLst>
          </p:cNvPr>
          <p:cNvSpPr/>
          <p:nvPr/>
        </p:nvSpPr>
        <p:spPr>
          <a:xfrm>
            <a:off x="0" y="1"/>
            <a:ext cx="12192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7B50A2B-57F6-438B-8ACF-3506A2680BAD}"/>
              </a:ext>
            </a:extLst>
          </p:cNvPr>
          <p:cNvSpPr/>
          <p:nvPr/>
        </p:nvSpPr>
        <p:spPr>
          <a:xfrm rot="10800000">
            <a:off x="342253" y="620688"/>
            <a:ext cx="685791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54479-AFDA-4D94-B9CF-EF54F35454C2}"/>
              </a:ext>
            </a:extLst>
          </p:cNvPr>
          <p:cNvSpPr/>
          <p:nvPr/>
        </p:nvSpPr>
        <p:spPr>
          <a:xfrm>
            <a:off x="107503" y="93154"/>
            <a:ext cx="11905323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D211-92E5-4604-946C-2578F4203335}"/>
              </a:ext>
            </a:extLst>
          </p:cNvPr>
          <p:cNvSpPr txBox="1"/>
          <p:nvPr/>
        </p:nvSpPr>
        <p:spPr>
          <a:xfrm>
            <a:off x="954650" y="137056"/>
            <a:ext cx="4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 시대의 불평등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8A9C9-8761-437A-8251-B446448816D6}"/>
              </a:ext>
            </a:extLst>
          </p:cNvPr>
          <p:cNvSpPr txBox="1"/>
          <p:nvPr/>
        </p:nvSpPr>
        <p:spPr>
          <a:xfrm>
            <a:off x="244199" y="10262"/>
            <a:ext cx="947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CA662C0-DE83-498A-B6D4-6E0BFFF1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02" y="2936914"/>
            <a:ext cx="7118596" cy="292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098FD47-5F63-4FB5-B7FA-C4B40CE4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40" y="1233224"/>
            <a:ext cx="7737745" cy="8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6DB2EA-AD3F-46ED-94F1-DA2BEC9819D5}"/>
              </a:ext>
            </a:extLst>
          </p:cNvPr>
          <p:cNvSpPr/>
          <p:nvPr/>
        </p:nvSpPr>
        <p:spPr>
          <a:xfrm>
            <a:off x="7995822" y="1380108"/>
            <a:ext cx="1322774" cy="3373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295EA54-41AB-4D62-9889-2BD434D18EB0}"/>
              </a:ext>
            </a:extLst>
          </p:cNvPr>
          <p:cNvCxnSpPr/>
          <p:nvPr/>
        </p:nvCxnSpPr>
        <p:spPr>
          <a:xfrm>
            <a:off x="5168901" y="4241800"/>
            <a:ext cx="37846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4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A056410-1B10-4614-88DB-853C8892332A}"/>
              </a:ext>
            </a:extLst>
          </p:cNvPr>
          <p:cNvSpPr/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6BEF3AB-D3F0-4D41-A4E8-610116E928CF}"/>
              </a:ext>
            </a:extLst>
          </p:cNvPr>
          <p:cNvSpPr txBox="1">
            <a:spLocks/>
          </p:cNvSpPr>
          <p:nvPr/>
        </p:nvSpPr>
        <p:spPr>
          <a:xfrm>
            <a:off x="2783498" y="3038629"/>
            <a:ext cx="6484327" cy="7807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4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행복은 돈으로 살 수 </a:t>
            </a:r>
            <a:r>
              <a:rPr lang="ko-KR" altLang="en-US" sz="405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</a:t>
            </a:r>
            <a:r>
              <a:rPr lang="ko-KR" altLang="en-US" sz="4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4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4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00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9F822-0D50-4CD7-9A82-706323942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84" y="1835707"/>
            <a:ext cx="4288631" cy="35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2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6DEC65-C3EB-4EF3-AD75-4C52F12C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116931"/>
            <a:ext cx="6983059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6BBDB-77F4-482E-8544-82CE4FBE1712}"/>
              </a:ext>
            </a:extLst>
          </p:cNvPr>
          <p:cNvSpPr txBox="1"/>
          <p:nvPr/>
        </p:nvSpPr>
        <p:spPr>
          <a:xfrm>
            <a:off x="2328863" y="1747599"/>
            <a:ext cx="595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1970-2016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년제 대학학위 유무 별 행복지수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C24D66-4FE8-4EE9-A38D-6D3A36F1726B}"/>
              </a:ext>
            </a:extLst>
          </p:cNvPr>
          <p:cNvCxnSpPr/>
          <p:nvPr/>
        </p:nvCxnSpPr>
        <p:spPr>
          <a:xfrm>
            <a:off x="8820150" y="3267075"/>
            <a:ext cx="0" cy="108585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F7C27-99B7-44C4-A844-8A09F74F9E35}"/>
              </a:ext>
            </a:extLst>
          </p:cNvPr>
          <p:cNvSpPr/>
          <p:nvPr/>
        </p:nvSpPr>
        <p:spPr>
          <a:xfrm>
            <a:off x="0" y="1"/>
            <a:ext cx="12192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1455ACD-4752-4B7C-B2C9-B40C6F467337}"/>
              </a:ext>
            </a:extLst>
          </p:cNvPr>
          <p:cNvSpPr/>
          <p:nvPr/>
        </p:nvSpPr>
        <p:spPr>
          <a:xfrm rot="10800000">
            <a:off x="342253" y="620688"/>
            <a:ext cx="685791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69537F-0038-403A-9919-3BC1F9896921}"/>
              </a:ext>
            </a:extLst>
          </p:cNvPr>
          <p:cNvSpPr/>
          <p:nvPr/>
        </p:nvSpPr>
        <p:spPr>
          <a:xfrm>
            <a:off x="107503" y="93154"/>
            <a:ext cx="11905323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80BE4-77CC-4958-A11A-A276C893DB9E}"/>
              </a:ext>
            </a:extLst>
          </p:cNvPr>
          <p:cNvSpPr txBox="1"/>
          <p:nvPr/>
        </p:nvSpPr>
        <p:spPr>
          <a:xfrm>
            <a:off x="954650" y="137056"/>
            <a:ext cx="4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소득 및 교육 수준에 따른 행복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gap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BE67F-7558-49E8-8A0D-C86D64DAF322}"/>
              </a:ext>
            </a:extLst>
          </p:cNvPr>
          <p:cNvSpPr txBox="1"/>
          <p:nvPr/>
        </p:nvSpPr>
        <p:spPr>
          <a:xfrm>
            <a:off x="244199" y="10262"/>
            <a:ext cx="947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17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id="{532515EF-FA15-4DFE-9164-D7B1958405E4}"/>
              </a:ext>
            </a:extLst>
          </p:cNvPr>
          <p:cNvSpPr/>
          <p:nvPr/>
        </p:nvSpPr>
        <p:spPr>
          <a:xfrm>
            <a:off x="6319809" y="1539335"/>
            <a:ext cx="4129116" cy="37793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705C8A-CF89-49E6-9A85-406BE72D5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1"/>
          <a:stretch/>
        </p:blipFill>
        <p:spPr bwMode="auto">
          <a:xfrm>
            <a:off x="1928813" y="1248383"/>
            <a:ext cx="3119437" cy="488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489CB6-05B9-4333-B2E2-937A5A04F79E}"/>
              </a:ext>
            </a:extLst>
          </p:cNvPr>
          <p:cNvSpPr txBox="1"/>
          <p:nvPr/>
        </p:nvSpPr>
        <p:spPr>
          <a:xfrm>
            <a:off x="6384117" y="2274837"/>
            <a:ext cx="4036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김영철 상명대 금융경제학과 교수 「행복은 성적순이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아니잖아요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?: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학력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학벌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비경제적 효과 추정」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논문 자료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일자리의 질적 수준이나 결혼 및 가정생활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자존감이나 차별의식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등을 통해 삶의 만족도에 영향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2F8591-9E0C-47FE-B943-5475BE74BBF8}"/>
              </a:ext>
            </a:extLst>
          </p:cNvPr>
          <p:cNvSpPr/>
          <p:nvPr/>
        </p:nvSpPr>
        <p:spPr>
          <a:xfrm>
            <a:off x="0" y="1"/>
            <a:ext cx="12192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E9D1A0D-82BE-4A73-B3C0-4EA129A6D6EE}"/>
              </a:ext>
            </a:extLst>
          </p:cNvPr>
          <p:cNvSpPr/>
          <p:nvPr/>
        </p:nvSpPr>
        <p:spPr>
          <a:xfrm rot="10800000">
            <a:off x="342253" y="620688"/>
            <a:ext cx="685791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91F596-5476-4E2E-BDC4-2E31D357693D}"/>
              </a:ext>
            </a:extLst>
          </p:cNvPr>
          <p:cNvSpPr/>
          <p:nvPr/>
        </p:nvSpPr>
        <p:spPr>
          <a:xfrm>
            <a:off x="107503" y="93154"/>
            <a:ext cx="11905323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E6244-063E-43C6-AEED-4BEC8C29E08F}"/>
              </a:ext>
            </a:extLst>
          </p:cNvPr>
          <p:cNvSpPr txBox="1"/>
          <p:nvPr/>
        </p:nvSpPr>
        <p:spPr>
          <a:xfrm>
            <a:off x="954650" y="137056"/>
            <a:ext cx="4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소득 및 교육 수준에 따른 행복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gap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DBED9-9E91-4A0C-BC20-1366BA0900DA}"/>
              </a:ext>
            </a:extLst>
          </p:cNvPr>
          <p:cNvSpPr txBox="1"/>
          <p:nvPr/>
        </p:nvSpPr>
        <p:spPr>
          <a:xfrm>
            <a:off x="244199" y="10262"/>
            <a:ext cx="947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1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F949E2E-8792-4D4B-9724-56714127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1" y="1650206"/>
            <a:ext cx="8670718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2F16A0-5ECA-44BB-B6B2-3FF27CEEB414}"/>
              </a:ext>
            </a:extLst>
          </p:cNvPr>
          <p:cNvCxnSpPr/>
          <p:nvPr/>
        </p:nvCxnSpPr>
        <p:spPr>
          <a:xfrm>
            <a:off x="1895475" y="2019300"/>
            <a:ext cx="8315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BD9164-181F-413B-A30B-934A84A07538}"/>
              </a:ext>
            </a:extLst>
          </p:cNvPr>
          <p:cNvCxnSpPr/>
          <p:nvPr/>
        </p:nvCxnSpPr>
        <p:spPr>
          <a:xfrm>
            <a:off x="1895475" y="2428875"/>
            <a:ext cx="8315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4944AA0-FC0B-4F28-AFF0-DA1A7FC0B2BA}"/>
              </a:ext>
            </a:extLst>
          </p:cNvPr>
          <p:cNvCxnSpPr>
            <a:cxnSpLocks/>
          </p:cNvCxnSpPr>
          <p:nvPr/>
        </p:nvCxnSpPr>
        <p:spPr>
          <a:xfrm>
            <a:off x="1895475" y="2828925"/>
            <a:ext cx="2809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F52580-DCB5-4B2E-A247-C46325EC5845}"/>
              </a:ext>
            </a:extLst>
          </p:cNvPr>
          <p:cNvSpPr/>
          <p:nvPr/>
        </p:nvSpPr>
        <p:spPr>
          <a:xfrm>
            <a:off x="0" y="1"/>
            <a:ext cx="12192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0134A88D-C83B-455E-9462-E4D589F4B3B5}"/>
              </a:ext>
            </a:extLst>
          </p:cNvPr>
          <p:cNvSpPr/>
          <p:nvPr/>
        </p:nvSpPr>
        <p:spPr>
          <a:xfrm rot="10800000">
            <a:off x="342253" y="620688"/>
            <a:ext cx="685791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97039D-89F8-462D-BE7D-B42B2B009D6E}"/>
              </a:ext>
            </a:extLst>
          </p:cNvPr>
          <p:cNvSpPr/>
          <p:nvPr/>
        </p:nvSpPr>
        <p:spPr>
          <a:xfrm>
            <a:off x="107503" y="93154"/>
            <a:ext cx="11905323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7079D5-7263-46AE-B964-68B9DCB362BF}"/>
              </a:ext>
            </a:extLst>
          </p:cNvPr>
          <p:cNvSpPr txBox="1"/>
          <p:nvPr/>
        </p:nvSpPr>
        <p:spPr>
          <a:xfrm>
            <a:off x="954650" y="137056"/>
            <a:ext cx="4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소득 및 교육 수준에 따른 행복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gap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A5371-00C3-4AFD-99FD-3F68B33A1754}"/>
              </a:ext>
            </a:extLst>
          </p:cNvPr>
          <p:cNvSpPr txBox="1"/>
          <p:nvPr/>
        </p:nvSpPr>
        <p:spPr>
          <a:xfrm>
            <a:off x="244199" y="10262"/>
            <a:ext cx="947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63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6FAB994-0CA9-4D41-8C6D-31756A78B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1864757"/>
            <a:ext cx="7953375" cy="18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9CB00F-CBBE-4A9E-B03D-C5B209A9B39B}"/>
              </a:ext>
            </a:extLst>
          </p:cNvPr>
          <p:cNvSpPr/>
          <p:nvPr/>
        </p:nvSpPr>
        <p:spPr>
          <a:xfrm>
            <a:off x="0" y="1"/>
            <a:ext cx="12192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92FF44B-CC0C-4912-88C9-AC6EBE076877}"/>
              </a:ext>
            </a:extLst>
          </p:cNvPr>
          <p:cNvSpPr/>
          <p:nvPr/>
        </p:nvSpPr>
        <p:spPr>
          <a:xfrm rot="10800000">
            <a:off x="342253" y="620688"/>
            <a:ext cx="685791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C5D683-A977-4CD2-823D-69D4C0A5952D}"/>
              </a:ext>
            </a:extLst>
          </p:cNvPr>
          <p:cNvSpPr/>
          <p:nvPr/>
        </p:nvSpPr>
        <p:spPr>
          <a:xfrm>
            <a:off x="107503" y="93154"/>
            <a:ext cx="11905323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5986-9A55-4287-8B1E-E9CD25F666A0}"/>
              </a:ext>
            </a:extLst>
          </p:cNvPr>
          <p:cNvSpPr txBox="1"/>
          <p:nvPr/>
        </p:nvSpPr>
        <p:spPr>
          <a:xfrm>
            <a:off x="954650" y="137056"/>
            <a:ext cx="4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빈익빈 부익부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2F3D1-DF63-47FF-BD33-5EFCC4A38A8F}"/>
              </a:ext>
            </a:extLst>
          </p:cNvPr>
          <p:cNvSpPr txBox="1"/>
          <p:nvPr/>
        </p:nvSpPr>
        <p:spPr>
          <a:xfrm>
            <a:off x="244199" y="10262"/>
            <a:ext cx="947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A81B1-47CC-47EF-A5BF-382A7FDF01A3}"/>
              </a:ext>
            </a:extLst>
          </p:cNvPr>
          <p:cNvSpPr txBox="1"/>
          <p:nvPr/>
        </p:nvSpPr>
        <p:spPr>
          <a:xfrm>
            <a:off x="2486025" y="440055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노동자와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CEO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연봉차이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1978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271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415738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EE97D62-2FED-4D4D-B2F2-CC3BB866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19187"/>
            <a:ext cx="6516494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3CB290-F915-4411-BC58-7D71739B116A}"/>
              </a:ext>
            </a:extLst>
          </p:cNvPr>
          <p:cNvSpPr txBox="1"/>
          <p:nvPr/>
        </p:nvSpPr>
        <p:spPr>
          <a:xfrm>
            <a:off x="1895475" y="5415647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년대생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0.45, 90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년대생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0.55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넘음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부의 세습 심화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24DC9B9-6C75-4E30-B29D-9E86A4B3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194" y="762781"/>
            <a:ext cx="33909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E2BB16-6696-4918-81BA-F92B839F3BEE}"/>
              </a:ext>
            </a:extLst>
          </p:cNvPr>
          <p:cNvSpPr txBox="1"/>
          <p:nvPr/>
        </p:nvSpPr>
        <p:spPr>
          <a:xfrm>
            <a:off x="8410575" y="5991224"/>
            <a:ext cx="18573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 세대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5D94B6-3D49-449D-8A18-F0FF3DA5F3BB}"/>
              </a:ext>
            </a:extLst>
          </p:cNvPr>
          <p:cNvSpPr/>
          <p:nvPr/>
        </p:nvSpPr>
        <p:spPr>
          <a:xfrm>
            <a:off x="0" y="1"/>
            <a:ext cx="12192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9177CB3-FD03-4374-A4C1-CC7BDD7B7AB3}"/>
              </a:ext>
            </a:extLst>
          </p:cNvPr>
          <p:cNvSpPr/>
          <p:nvPr/>
        </p:nvSpPr>
        <p:spPr>
          <a:xfrm rot="10800000">
            <a:off x="342253" y="620688"/>
            <a:ext cx="685791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1D7F7-6A24-4786-A0F5-EFA78860EA38}"/>
              </a:ext>
            </a:extLst>
          </p:cNvPr>
          <p:cNvSpPr/>
          <p:nvPr/>
        </p:nvSpPr>
        <p:spPr>
          <a:xfrm>
            <a:off x="107503" y="93154"/>
            <a:ext cx="11905323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99AB4-62D3-4A8A-AC4A-54CDADCC9A90}"/>
              </a:ext>
            </a:extLst>
          </p:cNvPr>
          <p:cNvSpPr txBox="1"/>
          <p:nvPr/>
        </p:nvSpPr>
        <p:spPr>
          <a:xfrm>
            <a:off x="954650" y="137056"/>
            <a:ext cx="4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빈익빈 부익부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A5153-E62C-42CC-B166-A1D4C3F74B81}"/>
              </a:ext>
            </a:extLst>
          </p:cNvPr>
          <p:cNvSpPr txBox="1"/>
          <p:nvPr/>
        </p:nvSpPr>
        <p:spPr>
          <a:xfrm>
            <a:off x="244199" y="10262"/>
            <a:ext cx="947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64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77D4D-E891-4D12-885F-8BFB7BEDB67C}"/>
              </a:ext>
            </a:extLst>
          </p:cNvPr>
          <p:cNvSpPr/>
          <p:nvPr/>
        </p:nvSpPr>
        <p:spPr>
          <a:xfrm>
            <a:off x="1191467" y="4333875"/>
            <a:ext cx="10371883" cy="2219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2B8AA-0EA7-4304-ADE2-41BCC95EE028}"/>
              </a:ext>
            </a:extLst>
          </p:cNvPr>
          <p:cNvSpPr txBox="1"/>
          <p:nvPr/>
        </p:nvSpPr>
        <p:spPr>
          <a:xfrm>
            <a:off x="1671811" y="4524921"/>
            <a:ext cx="9072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송영길 다음소프트 부사장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블로그 포스트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8400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건 분석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2030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세대 취업해도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2/3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비정규직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취미 등 </a:t>
            </a:r>
            <a:r>
              <a:rPr lang="ko-KR" altLang="en-US" b="1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여가활동</a:t>
            </a:r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(57.7%), </a:t>
            </a:r>
            <a:r>
              <a:rPr lang="ko-KR" altLang="en-US" b="1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결혼</a:t>
            </a:r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(46.7%), </a:t>
            </a:r>
            <a:r>
              <a:rPr lang="ko-KR" altLang="en-US" b="1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연애</a:t>
            </a:r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(46.5%), </a:t>
            </a:r>
            <a:r>
              <a:rPr lang="ko-KR" altLang="en-US" b="1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꿈과 희망</a:t>
            </a:r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(43.2%), </a:t>
            </a:r>
            <a:r>
              <a:rPr lang="ko-KR" altLang="en-US" b="1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내 집 마련</a:t>
            </a:r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(43%), </a:t>
            </a:r>
            <a:r>
              <a:rPr lang="ko-KR" altLang="en-US" b="1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출산</a:t>
            </a:r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(31.3%)</a:t>
            </a:r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순서로 포기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꿈을 잃어버린 N포세대에게...">
            <a:extLst>
              <a:ext uri="{FF2B5EF4-FFF2-40B4-BE49-F238E27FC236}">
                <a16:creationId xmlns:a16="http://schemas.microsoft.com/office/drawing/2014/main" id="{024C5377-9782-47BE-B59F-EF58ACAC0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49" b="6451"/>
          <a:stretch/>
        </p:blipFill>
        <p:spPr bwMode="auto">
          <a:xfrm>
            <a:off x="4438650" y="682092"/>
            <a:ext cx="3400425" cy="353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BF5DB6A-8A88-4D3C-A588-EA2581D4848D}"/>
              </a:ext>
            </a:extLst>
          </p:cNvPr>
          <p:cNvSpPr/>
          <p:nvPr/>
        </p:nvSpPr>
        <p:spPr>
          <a:xfrm>
            <a:off x="0" y="1"/>
            <a:ext cx="12192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27F6A5F-B9A7-4BAD-8A3C-FC6A9AE7D494}"/>
              </a:ext>
            </a:extLst>
          </p:cNvPr>
          <p:cNvSpPr/>
          <p:nvPr/>
        </p:nvSpPr>
        <p:spPr>
          <a:xfrm rot="10800000">
            <a:off x="342253" y="620688"/>
            <a:ext cx="685791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950995-13B4-4A61-AE0E-C0E65925FF59}"/>
              </a:ext>
            </a:extLst>
          </p:cNvPr>
          <p:cNvSpPr/>
          <p:nvPr/>
        </p:nvSpPr>
        <p:spPr>
          <a:xfrm>
            <a:off x="107503" y="93154"/>
            <a:ext cx="11905323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27036-10C3-46B5-A2E8-7B6DF302E74E}"/>
              </a:ext>
            </a:extLst>
          </p:cNvPr>
          <p:cNvSpPr txBox="1"/>
          <p:nvPr/>
        </p:nvSpPr>
        <p:spPr>
          <a:xfrm>
            <a:off x="954650" y="137056"/>
            <a:ext cx="4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빈익빈 부익부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21637-FA3D-4671-922D-895A9D10CFAA}"/>
              </a:ext>
            </a:extLst>
          </p:cNvPr>
          <p:cNvSpPr txBox="1"/>
          <p:nvPr/>
        </p:nvSpPr>
        <p:spPr>
          <a:xfrm>
            <a:off x="244199" y="10262"/>
            <a:ext cx="947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31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DFFE48-E9E2-43FB-A8AB-C1697A10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693863"/>
            <a:ext cx="4177009" cy="39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F215896-A0FD-4B37-A0A9-790341ABF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/>
          <a:stretch/>
        </p:blipFill>
        <p:spPr bwMode="auto">
          <a:xfrm>
            <a:off x="5980409" y="1693863"/>
            <a:ext cx="4318965" cy="39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309595-0FF6-4894-9A0F-04B5F5C56961}"/>
              </a:ext>
            </a:extLst>
          </p:cNvPr>
          <p:cNvSpPr/>
          <p:nvPr/>
        </p:nvSpPr>
        <p:spPr>
          <a:xfrm>
            <a:off x="1907743" y="2280637"/>
            <a:ext cx="3883457" cy="8966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D918F24-4F08-40E0-95D8-DE829E8FD25D}"/>
              </a:ext>
            </a:extLst>
          </p:cNvPr>
          <p:cNvSpPr/>
          <p:nvPr/>
        </p:nvSpPr>
        <p:spPr>
          <a:xfrm rot="11634493">
            <a:off x="6528417" y="3676650"/>
            <a:ext cx="3409025" cy="3795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0C23D-9B2C-421A-ABC1-73E0D85527DB}"/>
              </a:ext>
            </a:extLst>
          </p:cNvPr>
          <p:cNvSpPr/>
          <p:nvPr/>
        </p:nvSpPr>
        <p:spPr>
          <a:xfrm>
            <a:off x="0" y="1"/>
            <a:ext cx="12192000" cy="62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89D6173-3F8F-4389-BADD-CDC0827160BF}"/>
              </a:ext>
            </a:extLst>
          </p:cNvPr>
          <p:cNvSpPr/>
          <p:nvPr/>
        </p:nvSpPr>
        <p:spPr>
          <a:xfrm rot="10800000">
            <a:off x="342253" y="620688"/>
            <a:ext cx="685791" cy="3600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6F30EC-3BB8-49FC-8843-8533FE530123}"/>
              </a:ext>
            </a:extLst>
          </p:cNvPr>
          <p:cNvSpPr/>
          <p:nvPr/>
        </p:nvSpPr>
        <p:spPr>
          <a:xfrm>
            <a:off x="107503" y="93154"/>
            <a:ext cx="11905323" cy="4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D685E-F24B-46CA-8553-A39C8C6684D9}"/>
              </a:ext>
            </a:extLst>
          </p:cNvPr>
          <p:cNvSpPr txBox="1"/>
          <p:nvPr/>
        </p:nvSpPr>
        <p:spPr>
          <a:xfrm>
            <a:off x="954650" y="137056"/>
            <a:ext cx="40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직장 만족도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6F501-8A03-4781-B81D-A4A11F6A37B4}"/>
              </a:ext>
            </a:extLst>
          </p:cNvPr>
          <p:cNvSpPr txBox="1"/>
          <p:nvPr/>
        </p:nvSpPr>
        <p:spPr>
          <a:xfrm>
            <a:off x="244199" y="10262"/>
            <a:ext cx="947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8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3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8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06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177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민부경</dc:creator>
  <cp:lastModifiedBy>민부경</cp:lastModifiedBy>
  <cp:revision>5</cp:revision>
  <dcterms:created xsi:type="dcterms:W3CDTF">2020-09-23T13:42:50Z</dcterms:created>
  <dcterms:modified xsi:type="dcterms:W3CDTF">2020-09-23T14:22:53Z</dcterms:modified>
</cp:coreProperties>
</file>