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70" r:id="rId6"/>
    <p:sldId id="271" r:id="rId7"/>
    <p:sldId id="272" r:id="rId8"/>
    <p:sldId id="273" r:id="rId9"/>
    <p:sldId id="274" r:id="rId10"/>
    <p:sldId id="269" r:id="rId11"/>
    <p:sldId id="277" r:id="rId12"/>
    <p:sldId id="276" r:id="rId13"/>
    <p:sldId id="275" r:id="rId14"/>
    <p:sldId id="278" r:id="rId15"/>
    <p:sldId id="262" r:id="rId16"/>
  </p:sldIdLst>
  <p:sldSz cx="12192000" cy="6858000"/>
  <p:notesSz cx="6858000" cy="9144000"/>
  <p:embeddedFontLst>
    <p:embeddedFont>
      <p:font typeface="나눔바른고딕" panose="020B0603020101020101" pitchFamily="50" charset="-127"/>
      <p:regular r:id="rId18"/>
      <p:bold r:id="rId19"/>
    </p:embeddedFont>
    <p:embeddedFont>
      <p:font typeface="나눔바른고딕 UltraLight" panose="020B0603020101020101" pitchFamily="50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D62"/>
    <a:srgbClr val="E6E6E6"/>
    <a:srgbClr val="E4E4E4"/>
    <a:srgbClr val="EF7E75"/>
    <a:srgbClr val="EA4E42"/>
    <a:srgbClr val="F18F87"/>
    <a:srgbClr val="E7963D"/>
    <a:srgbClr val="FBC348"/>
    <a:srgbClr val="6FC5CC"/>
    <a:srgbClr val="1D1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cv_diff_rate, cv_maN_rate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19</c:v>
                </c:pt>
                <c:pt idx="10">
                  <c:v>21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68.115899999999996</c:v>
                </c:pt>
                <c:pt idx="1">
                  <c:v>75.362300000000005</c:v>
                </c:pt>
                <c:pt idx="2">
                  <c:v>78.260800000000003</c:v>
                </c:pt>
                <c:pt idx="3">
                  <c:v>73.912999999999997</c:v>
                </c:pt>
                <c:pt idx="4">
                  <c:v>76.811499999999995</c:v>
                </c:pt>
                <c:pt idx="5">
                  <c:v>79.710099999999997</c:v>
                </c:pt>
                <c:pt idx="6">
                  <c:v>78.260800000000003</c:v>
                </c:pt>
                <c:pt idx="7">
                  <c:v>76.811599999999999</c:v>
                </c:pt>
                <c:pt idx="8">
                  <c:v>76.811599999999999</c:v>
                </c:pt>
                <c:pt idx="9">
                  <c:v>76.811599999999999</c:v>
                </c:pt>
                <c:pt idx="10">
                  <c:v>76.811599999999999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AA-4DCC-A791-17B31CCE65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cv_diff_rate, cvNd_diff_rate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19</c:v>
                </c:pt>
                <c:pt idx="10">
                  <c:v>21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69.565200000000004</c:v>
                </c:pt>
                <c:pt idx="1">
                  <c:v>65.217299999999994</c:v>
                </c:pt>
                <c:pt idx="2">
                  <c:v>65.217299999999994</c:v>
                </c:pt>
                <c:pt idx="3">
                  <c:v>66.666600000000003</c:v>
                </c:pt>
                <c:pt idx="4">
                  <c:v>71.014399999999995</c:v>
                </c:pt>
                <c:pt idx="5">
                  <c:v>73.912999999999997</c:v>
                </c:pt>
                <c:pt idx="6">
                  <c:v>71.014399999999995</c:v>
                </c:pt>
                <c:pt idx="7">
                  <c:v>75.362300000000005</c:v>
                </c:pt>
                <c:pt idx="8">
                  <c:v>73.912999999999997</c:v>
                </c:pt>
                <c:pt idx="9">
                  <c:v>72.463700000000003</c:v>
                </c:pt>
                <c:pt idx="10">
                  <c:v>73.912999999999997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AA-4DCC-A791-17B31CCE65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cv_maN_rate, cvNd_diff_rate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19</c:v>
                </c:pt>
                <c:pt idx="10">
                  <c:v>21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60.869500000000002</c:v>
                </c:pt>
                <c:pt idx="1">
                  <c:v>66.666600000000003</c:v>
                </c:pt>
                <c:pt idx="2">
                  <c:v>63.76811</c:v>
                </c:pt>
                <c:pt idx="3">
                  <c:v>75.362300000000005</c:v>
                </c:pt>
                <c:pt idx="4">
                  <c:v>73.912999999999997</c:v>
                </c:pt>
                <c:pt idx="5">
                  <c:v>75.362300000000005</c:v>
                </c:pt>
                <c:pt idx="6">
                  <c:v>75.362300000000005</c:v>
                </c:pt>
                <c:pt idx="7">
                  <c:v>75.362300000000005</c:v>
                </c:pt>
                <c:pt idx="8">
                  <c:v>75.362300000000005</c:v>
                </c:pt>
                <c:pt idx="9">
                  <c:v>76.811599999999999</c:v>
                </c:pt>
                <c:pt idx="10">
                  <c:v>76.811599999999999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5AA-4DCC-A791-17B31CCE657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cv_diff_rate, cv_maN_rate, cvNd_diff_rate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19</c:v>
                </c:pt>
                <c:pt idx="10">
                  <c:v>21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73.912999999999997</c:v>
                </c:pt>
                <c:pt idx="1">
                  <c:v>71.014399999999995</c:v>
                </c:pt>
                <c:pt idx="2">
                  <c:v>78.260800000000003</c:v>
                </c:pt>
                <c:pt idx="3">
                  <c:v>79.710099999999997</c:v>
                </c:pt>
                <c:pt idx="4">
                  <c:v>75.362300000000005</c:v>
                </c:pt>
                <c:pt idx="5">
                  <c:v>73.912999999999997</c:v>
                </c:pt>
                <c:pt idx="6">
                  <c:v>75.362300000000005</c:v>
                </c:pt>
                <c:pt idx="7">
                  <c:v>75.362300000000005</c:v>
                </c:pt>
                <c:pt idx="8">
                  <c:v>73.912999999999997</c:v>
                </c:pt>
                <c:pt idx="9">
                  <c:v>75.362300000000005</c:v>
                </c:pt>
                <c:pt idx="10">
                  <c:v>76.811499999999995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5AA-4DCC-A791-17B31CCE65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6392800"/>
        <c:axId val="1917131920"/>
      </c:lineChart>
      <c:catAx>
        <c:axId val="19363928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17131920"/>
        <c:crosses val="autoZero"/>
        <c:auto val="1"/>
        <c:lblAlgn val="ctr"/>
        <c:lblOffset val="100"/>
        <c:noMultiLvlLbl val="0"/>
      </c:catAx>
      <c:valAx>
        <c:axId val="1917131920"/>
        <c:scaling>
          <c:orientation val="minMax"/>
          <c:max val="85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639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0185D-97CB-4A8B-96B1-C765410E208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2E1FB-C8EC-4AFB-B978-CD4C32578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123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6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35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43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16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82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60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9"/>
            <a:ext cx="12192000" cy="684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7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9"/>
            <a:ext cx="12192000" cy="684756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9844" y="33252"/>
            <a:ext cx="10515600" cy="1026304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600" b="1" kern="1200" spc="-1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88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20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8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19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80E15-CF8D-4BD0-BA1A-F7DE6A6C0B88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14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commons.wikimedia.org/wiki/File:Red_check.sv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CA85ACE-0A86-494F-8DC1-2C8B8CD319DC}"/>
              </a:ext>
            </a:extLst>
          </p:cNvPr>
          <p:cNvGrpSpPr/>
          <p:nvPr/>
        </p:nvGrpSpPr>
        <p:grpSpPr>
          <a:xfrm>
            <a:off x="682171" y="1166586"/>
            <a:ext cx="8584401" cy="1312538"/>
            <a:chOff x="682171" y="1611086"/>
            <a:chExt cx="8584401" cy="1312538"/>
          </a:xfrm>
        </p:grpSpPr>
        <p:sp>
          <p:nvSpPr>
            <p:cNvPr id="5" name="TextBox 4"/>
            <p:cNvSpPr txBox="1"/>
            <p:nvPr/>
          </p:nvSpPr>
          <p:spPr>
            <a:xfrm>
              <a:off x="682171" y="1611086"/>
              <a:ext cx="85844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D6D6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K-NN</a:t>
              </a:r>
              <a:r>
                <a:rPr lang="ko-KR" altLang="en-US" sz="48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을 활용한 주가데이터 분석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2171" y="2461959"/>
              <a:ext cx="6787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N</a:t>
              </a:r>
              <a:r>
                <a:rPr lang="ko-KR" altLang="en-US" sz="2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일간의 연속적인 종가 변동 예측을 위한 데이터모델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B64597-C14A-4DB4-B572-1D977EDC603B}"/>
              </a:ext>
            </a:extLst>
          </p:cNvPr>
          <p:cNvSpPr txBox="1"/>
          <p:nvPr/>
        </p:nvSpPr>
        <p:spPr>
          <a:xfrm>
            <a:off x="682171" y="6173569"/>
            <a:ext cx="4528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팀장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2014152002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김경섭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컴퓨터 공학과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팀원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2015152010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노혜민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컴퓨터 공학과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9E269-6612-4DC0-A2BC-C50AB0C758C7}"/>
              </a:ext>
            </a:extLst>
          </p:cNvPr>
          <p:cNvSpPr txBox="1"/>
          <p:nvPr/>
        </p:nvSpPr>
        <p:spPr>
          <a:xfrm>
            <a:off x="10562771" y="6496734"/>
            <a:ext cx="162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2019-05-27</a:t>
            </a:r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2775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36" y="151384"/>
            <a:ext cx="841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40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>
          <a:xfrm>
            <a:off x="1519844" y="33252"/>
            <a:ext cx="10515600" cy="1026304"/>
          </a:xfrm>
        </p:spPr>
        <p:txBody>
          <a:bodyPr/>
          <a:lstStyle/>
          <a:p>
            <a:r>
              <a:rPr lang="ko-KR" altLang="en-US" dirty="0"/>
              <a:t>프로그램 설명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5856" y="1452964"/>
            <a:ext cx="1863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main.py</a:t>
            </a:r>
            <a:endParaRPr lang="ko-KR" altLang="en-US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CFEFB-2574-46F9-B4FE-D2D72B64665E}"/>
              </a:ext>
            </a:extLst>
          </p:cNvPr>
          <p:cNvSpPr txBox="1"/>
          <p:nvPr/>
        </p:nvSpPr>
        <p:spPr>
          <a:xfrm>
            <a:off x="11256145" y="6507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08/12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모서리가 둥근 직사각형 20">
            <a:extLst>
              <a:ext uri="{FF2B5EF4-FFF2-40B4-BE49-F238E27FC236}">
                <a16:creationId xmlns:a16="http://schemas.microsoft.com/office/drawing/2014/main" id="{BC5A62B0-198A-46C9-9AB3-E8DBC5A8E781}"/>
              </a:ext>
            </a:extLst>
          </p:cNvPr>
          <p:cNvSpPr/>
          <p:nvPr/>
        </p:nvSpPr>
        <p:spPr>
          <a:xfrm>
            <a:off x="513805" y="2117866"/>
            <a:ext cx="7725754" cy="4346419"/>
          </a:xfrm>
          <a:prstGeom prst="roundRect">
            <a:avLst>
              <a:gd name="adj" fmla="val 3196"/>
            </a:avLst>
          </a:prstGeom>
          <a:solidFill>
            <a:schemeClr val="bg1"/>
          </a:solidFill>
          <a:ln w="82550">
            <a:solidFill>
              <a:srgbClr val="ED6D62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DC33444-531A-4387-B277-16AA78F6FC45}"/>
              </a:ext>
            </a:extLst>
          </p:cNvPr>
          <p:cNvGrpSpPr/>
          <p:nvPr/>
        </p:nvGrpSpPr>
        <p:grpSpPr>
          <a:xfrm>
            <a:off x="688349" y="2271917"/>
            <a:ext cx="7734079" cy="4069769"/>
            <a:chOff x="1287992" y="2271917"/>
            <a:chExt cx="6003993" cy="406976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02A22D-2914-4833-AD8B-58E12447FD6D}"/>
                </a:ext>
              </a:extLst>
            </p:cNvPr>
            <p:cNvSpPr txBox="1"/>
            <p:nvPr/>
          </p:nvSpPr>
          <p:spPr>
            <a:xfrm>
              <a:off x="1287992" y="2271917"/>
              <a:ext cx="320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D6D6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if __name__ == “__main__”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271117-9BEB-4408-90CE-B6ABCDDA47A5}"/>
                </a:ext>
              </a:extLst>
            </p:cNvPr>
            <p:cNvSpPr txBox="1"/>
            <p:nvPr/>
          </p:nvSpPr>
          <p:spPr>
            <a:xfrm>
              <a:off x="1519844" y="2648367"/>
              <a:ext cx="5772141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# 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준비 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 과정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prepared_data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= </a:t>
              </a:r>
              <a:r>
                <a:rPr lang="en-US" altLang="ko-KR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total_prepared_data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()</a:t>
              </a:r>
            </a:p>
            <a:p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# K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값에 따른 정확도 제시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첫번째 파라미터 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 범위 지정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# 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정확도가 가장 높았던 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값을 반환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max_k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= </a:t>
              </a:r>
              <a:r>
                <a:rPr lang="en-US" altLang="ko-KR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k_change_plot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(21, </a:t>
              </a:r>
              <a:r>
                <a:rPr lang="en-US" altLang="ko-KR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prepared_data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# 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가장 정확도가 높은 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값에 따른 예측 값이 포함된 데이터 파일 생성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# 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예측칼럼이 포함된 데이터프레임 반환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predict_data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= </a:t>
              </a:r>
              <a:r>
                <a:rPr lang="en-US" altLang="ko-KR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make_result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max_k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en-US" altLang="ko-KR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prepared_data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b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# test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데이터의 기존 </a:t>
              </a:r>
              <a:r>
                <a:rPr lang="en-US" altLang="ko-KR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udNd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분포도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예측 </a:t>
              </a:r>
              <a:r>
                <a:rPr lang="en-US" altLang="ko-KR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udNd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분포도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Knn.</a:t>
              </a:r>
              <a:r>
                <a:rPr lang="en-US" altLang="ko-KR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plot_udNd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knn.classify_data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prepared_data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)[0], </a:t>
              </a:r>
              <a:r>
                <a:rPr lang="en-US" altLang="ko-KR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predict_data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A1421D34-6299-4500-A0F5-589BEF7418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10084">
            <a:off x="7023500" y="1470431"/>
            <a:ext cx="1602184" cy="3522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8E5DC0-2380-49EE-8992-1700DFC10787}"/>
              </a:ext>
            </a:extLst>
          </p:cNvPr>
          <p:cNvSpPr txBox="1"/>
          <p:nvPr/>
        </p:nvSpPr>
        <p:spPr>
          <a:xfrm>
            <a:off x="8607150" y="1334045"/>
            <a:ext cx="1281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F7E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동작설명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EEE7E64-1FE5-4E7B-9BF2-D4814DAB43F3}"/>
              </a:ext>
            </a:extLst>
          </p:cNvPr>
          <p:cNvCxnSpPr>
            <a:cxnSpLocks/>
          </p:cNvCxnSpPr>
          <p:nvPr/>
        </p:nvCxnSpPr>
        <p:spPr>
          <a:xfrm flipH="1">
            <a:off x="8538222" y="1804051"/>
            <a:ext cx="3260078" cy="0"/>
          </a:xfrm>
          <a:prstGeom prst="line">
            <a:avLst/>
          </a:prstGeom>
          <a:ln w="38100">
            <a:solidFill>
              <a:srgbClr val="ED6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6BFB4B-09B7-499B-B50F-6F49E291C180}"/>
              </a:ext>
            </a:extLst>
          </p:cNvPr>
          <p:cNvSpPr txBox="1"/>
          <p:nvPr/>
        </p:nvSpPr>
        <p:spPr>
          <a:xfrm>
            <a:off x="8538220" y="1976184"/>
            <a:ext cx="36537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total_prepared_data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b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고려아연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이라는 종목명을  입력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종목이 포함된 행을 추출</a:t>
            </a:r>
            <a:b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준비과정 실행</a:t>
            </a:r>
            <a:b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컬럼이 추가된 데이터프레임 반환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k_change_plot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b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1~21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사이의 값을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씩더해가며</a:t>
            </a:r>
            <a:b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값으로 지정해 </a:t>
            </a:r>
            <a:r>
              <a:rPr lang="en-US" altLang="ko-KR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knn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</a:t>
            </a:r>
            <a:b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정확도가 높은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값을 반환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make_result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b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정확도가 높은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지정</a:t>
            </a:r>
            <a:b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knn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후 예측 값이 포함된</a:t>
            </a:r>
            <a:b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데이터프레임을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파일로 저장</a:t>
            </a:r>
            <a:b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 반환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plot_udNd</a:t>
            </a:r>
            <a:b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</a:t>
            </a:r>
            <a:r>
              <a:rPr lang="en-US" altLang="ko-KR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udNd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분포와 예측 </a:t>
            </a:r>
            <a:r>
              <a:rPr lang="en-US" altLang="ko-KR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udnd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b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산점도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확인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959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36" y="151384"/>
            <a:ext cx="841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40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>
          <a:xfrm>
            <a:off x="1519844" y="33252"/>
            <a:ext cx="10515600" cy="1026304"/>
          </a:xfrm>
        </p:spPr>
        <p:txBody>
          <a:bodyPr/>
          <a:lstStyle/>
          <a:p>
            <a:r>
              <a:rPr lang="ko-KR" altLang="en-US" dirty="0"/>
              <a:t>프로그램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CFEFB-2574-46F9-B4FE-D2D72B64665E}"/>
              </a:ext>
            </a:extLst>
          </p:cNvPr>
          <p:cNvSpPr txBox="1"/>
          <p:nvPr/>
        </p:nvSpPr>
        <p:spPr>
          <a:xfrm>
            <a:off x="11256145" y="6507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09/12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457C954-4447-4537-91C9-63C6BA0B9BF3}"/>
              </a:ext>
            </a:extLst>
          </p:cNvPr>
          <p:cNvGrpSpPr/>
          <p:nvPr/>
        </p:nvGrpSpPr>
        <p:grpSpPr>
          <a:xfrm>
            <a:off x="572825" y="2369592"/>
            <a:ext cx="11046350" cy="3125679"/>
            <a:chOff x="691186" y="2508323"/>
            <a:chExt cx="11046350" cy="312567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D784750-4473-471C-AA8C-6841B7204AB1}"/>
                </a:ext>
              </a:extLst>
            </p:cNvPr>
            <p:cNvGrpSpPr/>
            <p:nvPr/>
          </p:nvGrpSpPr>
          <p:grpSpPr>
            <a:xfrm>
              <a:off x="691186" y="2508323"/>
              <a:ext cx="5404814" cy="1458037"/>
              <a:chOff x="745856" y="1933140"/>
              <a:chExt cx="5404814" cy="1458037"/>
            </a:xfrm>
          </p:grpSpPr>
          <p:sp>
            <p:nvSpPr>
              <p:cNvPr id="8" name="모서리가 둥근 직사각형 20">
                <a:extLst>
                  <a:ext uri="{FF2B5EF4-FFF2-40B4-BE49-F238E27FC236}">
                    <a16:creationId xmlns:a16="http://schemas.microsoft.com/office/drawing/2014/main" id="{BC5A62B0-198A-46C9-9AB3-E8DBC5A8E781}"/>
                  </a:ext>
                </a:extLst>
              </p:cNvPr>
              <p:cNvSpPr/>
              <p:nvPr/>
            </p:nvSpPr>
            <p:spPr>
              <a:xfrm>
                <a:off x="745856" y="1933140"/>
                <a:ext cx="5404814" cy="1458037"/>
              </a:xfrm>
              <a:prstGeom prst="roundRect">
                <a:avLst>
                  <a:gd name="adj" fmla="val 3196"/>
                </a:avLst>
              </a:prstGeom>
              <a:solidFill>
                <a:schemeClr val="bg1"/>
              </a:solidFill>
              <a:ln w="82550">
                <a:solidFill>
                  <a:srgbClr val="ED6D62"/>
                </a:solidFill>
              </a:ln>
              <a:effectLst>
                <a:outerShdw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8E5DC0-2380-49EE-8992-1700DFC10787}"/>
                  </a:ext>
                </a:extLst>
              </p:cNvPr>
              <p:cNvSpPr txBox="1"/>
              <p:nvPr/>
            </p:nvSpPr>
            <p:spPr>
              <a:xfrm>
                <a:off x="897219" y="2018236"/>
                <a:ext cx="18341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EF7E75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select_stock</a:t>
                </a:r>
                <a:r>
                  <a:rPr lang="en-US" altLang="ko-KR" sz="2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EF7E75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()</a:t>
                </a:r>
                <a:endParaRPr lang="ko-KR" altLang="en-US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F7E75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6BFB4B-09B7-499B-B50F-6F49E291C180}"/>
                  </a:ext>
                </a:extLst>
              </p:cNvPr>
              <p:cNvSpPr txBox="1"/>
              <p:nvPr/>
            </p:nvSpPr>
            <p:spPr>
              <a:xfrm>
                <a:off x="866762" y="2418346"/>
                <a:ext cx="478544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Stock_history.css </a:t>
                </a:r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파일 로드</a:t>
                </a:r>
                <a:endPara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주식종목 이름을 입력</a:t>
                </a:r>
                <a:endPara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해당 종목 데이터만 추출해 데이터프레임으로 반환</a:t>
                </a: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444B6E3-4851-4966-9228-184457B2B57C}"/>
                </a:ext>
              </a:extLst>
            </p:cNvPr>
            <p:cNvGrpSpPr/>
            <p:nvPr/>
          </p:nvGrpSpPr>
          <p:grpSpPr>
            <a:xfrm>
              <a:off x="691186" y="4170547"/>
              <a:ext cx="5404814" cy="1421235"/>
              <a:chOff x="745856" y="3595364"/>
              <a:chExt cx="5404814" cy="1421235"/>
            </a:xfrm>
          </p:grpSpPr>
          <p:sp>
            <p:nvSpPr>
              <p:cNvPr id="17" name="모서리가 둥근 직사각형 20">
                <a:extLst>
                  <a:ext uri="{FF2B5EF4-FFF2-40B4-BE49-F238E27FC236}">
                    <a16:creationId xmlns:a16="http://schemas.microsoft.com/office/drawing/2014/main" id="{9FBD73DD-F12D-400B-AEB9-79D32A3114C2}"/>
                  </a:ext>
                </a:extLst>
              </p:cNvPr>
              <p:cNvSpPr/>
              <p:nvPr/>
            </p:nvSpPr>
            <p:spPr>
              <a:xfrm>
                <a:off x="745856" y="3595364"/>
                <a:ext cx="5404814" cy="1421235"/>
              </a:xfrm>
              <a:prstGeom prst="roundRect">
                <a:avLst>
                  <a:gd name="adj" fmla="val 3196"/>
                </a:avLst>
              </a:prstGeom>
              <a:solidFill>
                <a:schemeClr val="bg1"/>
              </a:solidFill>
              <a:ln w="82550">
                <a:solidFill>
                  <a:srgbClr val="ED6D62"/>
                </a:solidFill>
              </a:ln>
              <a:effectLst>
                <a:outerShdw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0B9AC92-8681-4CC1-B6D8-029A20DDEBD3}"/>
                  </a:ext>
                </a:extLst>
              </p:cNvPr>
              <p:cNvSpPr txBox="1"/>
              <p:nvPr/>
            </p:nvSpPr>
            <p:spPr>
              <a:xfrm>
                <a:off x="901094" y="3680460"/>
                <a:ext cx="36070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2000" b="1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EF7E75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prepare_data</a:t>
                </a:r>
                <a:r>
                  <a:rPr lang="en-US" altLang="ko-KR" sz="2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EF7E75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en-US" altLang="ko-KR" sz="2000" b="1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EF7E75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selected_data</a:t>
                </a:r>
                <a:r>
                  <a:rPr lang="en-US" altLang="ko-KR" sz="2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EF7E75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endParaRPr lang="ko-KR" altLang="en-US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F7E75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1DF3AE-E360-4E5B-ABB3-ACD933F2812F}"/>
                  </a:ext>
                </a:extLst>
              </p:cNvPr>
              <p:cNvSpPr txBox="1"/>
              <p:nvPr/>
            </p:nvSpPr>
            <p:spPr>
              <a:xfrm>
                <a:off x="866762" y="4080570"/>
                <a:ext cx="478544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특정종목 값만 포함된 데이터프레임에</a:t>
                </a:r>
                <a:endPara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종가 일간 변화량 과 종가 일간 변화율 컬럼 추가</a:t>
                </a:r>
                <a:endPara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데이터프레임 반환</a:t>
                </a:r>
                <a:endPara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37B656A-8BF7-434B-85BE-2EF18E99670A}"/>
                </a:ext>
              </a:extLst>
            </p:cNvPr>
            <p:cNvGrpSpPr/>
            <p:nvPr/>
          </p:nvGrpSpPr>
          <p:grpSpPr>
            <a:xfrm>
              <a:off x="6332722" y="2517871"/>
              <a:ext cx="5404814" cy="1458038"/>
              <a:chOff x="745856" y="5220786"/>
              <a:chExt cx="5404814" cy="1495860"/>
            </a:xfrm>
          </p:grpSpPr>
          <p:sp>
            <p:nvSpPr>
              <p:cNvPr id="20" name="모서리가 둥근 직사각형 20">
                <a:extLst>
                  <a:ext uri="{FF2B5EF4-FFF2-40B4-BE49-F238E27FC236}">
                    <a16:creationId xmlns:a16="http://schemas.microsoft.com/office/drawing/2014/main" id="{23DC2D04-C160-4D72-A988-43DB2A904348}"/>
                  </a:ext>
                </a:extLst>
              </p:cNvPr>
              <p:cNvSpPr/>
              <p:nvPr/>
            </p:nvSpPr>
            <p:spPr>
              <a:xfrm>
                <a:off x="745856" y="5220786"/>
                <a:ext cx="5404814" cy="1495860"/>
              </a:xfrm>
              <a:prstGeom prst="roundRect">
                <a:avLst>
                  <a:gd name="adj" fmla="val 3196"/>
                </a:avLst>
              </a:prstGeom>
              <a:solidFill>
                <a:schemeClr val="bg1"/>
              </a:solidFill>
              <a:ln w="82550">
                <a:solidFill>
                  <a:srgbClr val="ED6D62"/>
                </a:solidFill>
              </a:ln>
              <a:effectLst>
                <a:outerShdw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E854CD8-454D-4BA7-8A38-A31186CE1C31}"/>
                  </a:ext>
                </a:extLst>
              </p:cNvPr>
              <p:cNvSpPr txBox="1"/>
              <p:nvPr/>
            </p:nvSpPr>
            <p:spPr>
              <a:xfrm>
                <a:off x="897219" y="5318581"/>
                <a:ext cx="46891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EF7E75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cv_moveAverage_value</a:t>
                </a:r>
                <a:r>
                  <a:rPr lang="en-US" altLang="ko-KR" sz="2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EF7E75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en-US" altLang="ko-KR" sz="2000" b="1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EF7E75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N_days</a:t>
                </a:r>
                <a:r>
                  <a:rPr lang="en-US" altLang="ko-KR" sz="2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EF7E75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data)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1EC127-6E50-4020-AB6A-A77378A55480}"/>
                  </a:ext>
                </a:extLst>
              </p:cNvPr>
              <p:cNvSpPr txBox="1"/>
              <p:nvPr/>
            </p:nvSpPr>
            <p:spPr>
              <a:xfrm>
                <a:off x="866762" y="5718691"/>
                <a:ext cx="47854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종가의 </a:t>
                </a:r>
                <a:r>
                  <a:rPr lang="en-US" altLang="ko-KR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‘</a:t>
                </a:r>
                <a:r>
                  <a:rPr lang="en-US" altLang="ko-KR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N_days</a:t>
                </a:r>
                <a:r>
                  <a:rPr lang="en-US" altLang="ko-KR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’</a:t>
                </a:r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일 이동평균</a:t>
                </a:r>
                <a:r>
                  <a:rPr lang="en-US" altLang="ko-KR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컬럼 추가</a:t>
                </a:r>
                <a:endPara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데이터프레임 반환</a:t>
                </a: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0E033CD-7D63-4F8D-94FB-322F723B7DF9}"/>
                </a:ext>
              </a:extLst>
            </p:cNvPr>
            <p:cNvGrpSpPr/>
            <p:nvPr/>
          </p:nvGrpSpPr>
          <p:grpSpPr>
            <a:xfrm>
              <a:off x="6332722" y="4175964"/>
              <a:ext cx="5404814" cy="1458038"/>
              <a:chOff x="6387392" y="1786296"/>
              <a:chExt cx="5404814" cy="1458038"/>
            </a:xfrm>
          </p:grpSpPr>
          <p:sp>
            <p:nvSpPr>
              <p:cNvPr id="23" name="모서리가 둥근 직사각형 20">
                <a:extLst>
                  <a:ext uri="{FF2B5EF4-FFF2-40B4-BE49-F238E27FC236}">
                    <a16:creationId xmlns:a16="http://schemas.microsoft.com/office/drawing/2014/main" id="{2988C840-D836-40AA-B406-460373FA6639}"/>
                  </a:ext>
                </a:extLst>
              </p:cNvPr>
              <p:cNvSpPr/>
              <p:nvPr/>
            </p:nvSpPr>
            <p:spPr>
              <a:xfrm>
                <a:off x="6387392" y="1786296"/>
                <a:ext cx="5404814" cy="1458038"/>
              </a:xfrm>
              <a:prstGeom prst="roundRect">
                <a:avLst>
                  <a:gd name="adj" fmla="val 3196"/>
                </a:avLst>
              </a:prstGeom>
              <a:solidFill>
                <a:schemeClr val="bg1"/>
              </a:solidFill>
              <a:ln w="82550">
                <a:solidFill>
                  <a:srgbClr val="ED6D62"/>
                </a:solidFill>
              </a:ln>
              <a:effectLst>
                <a:outerShdw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94FEA03-0E8A-41E5-9E69-C56525A167C0}"/>
                  </a:ext>
                </a:extLst>
              </p:cNvPr>
              <p:cNvSpPr txBox="1"/>
              <p:nvPr/>
            </p:nvSpPr>
            <p:spPr>
              <a:xfrm>
                <a:off x="6538755" y="1882633"/>
                <a:ext cx="42883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EF7E75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cv_moveAverate_rate</a:t>
                </a:r>
                <a:r>
                  <a:rPr lang="en-US" altLang="ko-KR" sz="2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EF7E75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en-US" altLang="ko-KR" sz="2000" b="1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EF7E75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N_day,data</a:t>
                </a:r>
                <a:r>
                  <a:rPr lang="en-US" altLang="ko-KR" sz="2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EF7E75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58DC43-4F7C-4D56-A055-0AC4FF1586D4}"/>
                  </a:ext>
                </a:extLst>
              </p:cNvPr>
              <p:cNvSpPr txBox="1"/>
              <p:nvPr/>
            </p:nvSpPr>
            <p:spPr>
              <a:xfrm>
                <a:off x="6508298" y="2282743"/>
                <a:ext cx="47854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종가의 </a:t>
                </a:r>
                <a:r>
                  <a:rPr lang="en-US" altLang="ko-KR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</a:t>
                </a:r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일 이동평균의 일간 변화율 컬럼 추가</a:t>
                </a:r>
                <a:endPara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데이터프레임 반환</a:t>
                </a: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E31F6F3-4CEB-43E3-95F9-7C675203F5D2}"/>
              </a:ext>
            </a:extLst>
          </p:cNvPr>
          <p:cNvSpPr txBox="1"/>
          <p:nvPr/>
        </p:nvSpPr>
        <p:spPr>
          <a:xfrm>
            <a:off x="745856" y="1452964"/>
            <a:ext cx="3097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sorting_data.py</a:t>
            </a:r>
            <a:endParaRPr lang="ko-KR" altLang="en-US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2723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36" y="151384"/>
            <a:ext cx="841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40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>
          <a:xfrm>
            <a:off x="1519844" y="33252"/>
            <a:ext cx="10515600" cy="1026304"/>
          </a:xfrm>
        </p:spPr>
        <p:txBody>
          <a:bodyPr/>
          <a:lstStyle/>
          <a:p>
            <a:r>
              <a:rPr lang="ko-KR" altLang="en-US" dirty="0"/>
              <a:t>프로그램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CFEFB-2574-46F9-B4FE-D2D72B64665E}"/>
              </a:ext>
            </a:extLst>
          </p:cNvPr>
          <p:cNvSpPr txBox="1"/>
          <p:nvPr/>
        </p:nvSpPr>
        <p:spPr>
          <a:xfrm>
            <a:off x="11256145" y="6507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10/12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BA45852-60BD-49A1-BAE8-C40879A00C41}"/>
              </a:ext>
            </a:extLst>
          </p:cNvPr>
          <p:cNvGrpSpPr/>
          <p:nvPr/>
        </p:nvGrpSpPr>
        <p:grpSpPr>
          <a:xfrm>
            <a:off x="527238" y="2369592"/>
            <a:ext cx="11137524" cy="2847931"/>
            <a:chOff x="542656" y="2369592"/>
            <a:chExt cx="11137524" cy="2847931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F0ADF04B-1176-4031-A659-D4C978DE01EB}"/>
                </a:ext>
              </a:extLst>
            </p:cNvPr>
            <p:cNvGrpSpPr/>
            <p:nvPr/>
          </p:nvGrpSpPr>
          <p:grpSpPr>
            <a:xfrm>
              <a:off x="6275366" y="2369592"/>
              <a:ext cx="5404814" cy="1542188"/>
              <a:chOff x="6387392" y="6141312"/>
              <a:chExt cx="5404814" cy="1542188"/>
            </a:xfrm>
          </p:grpSpPr>
          <p:sp>
            <p:nvSpPr>
              <p:cNvPr id="31" name="모서리가 둥근 직사각형 20">
                <a:extLst>
                  <a:ext uri="{FF2B5EF4-FFF2-40B4-BE49-F238E27FC236}">
                    <a16:creationId xmlns:a16="http://schemas.microsoft.com/office/drawing/2014/main" id="{4FEFBD81-241D-4748-94EB-0ACD6EEFFC38}"/>
                  </a:ext>
                </a:extLst>
              </p:cNvPr>
              <p:cNvSpPr/>
              <p:nvPr/>
            </p:nvSpPr>
            <p:spPr>
              <a:xfrm>
                <a:off x="6387392" y="6141312"/>
                <a:ext cx="5404814" cy="1542188"/>
              </a:xfrm>
              <a:prstGeom prst="roundRect">
                <a:avLst>
                  <a:gd name="adj" fmla="val 3196"/>
                </a:avLst>
              </a:prstGeom>
              <a:solidFill>
                <a:schemeClr val="bg1"/>
              </a:solidFill>
              <a:ln w="82550">
                <a:solidFill>
                  <a:srgbClr val="ED6D62"/>
                </a:solidFill>
              </a:ln>
              <a:effectLst>
                <a:outerShdw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6934C2A-4C34-487E-9AB2-5EB7D804D441}"/>
                  </a:ext>
                </a:extLst>
              </p:cNvPr>
              <p:cNvSpPr txBox="1"/>
              <p:nvPr/>
            </p:nvSpPr>
            <p:spPr>
              <a:xfrm>
                <a:off x="6538755" y="6239108"/>
                <a:ext cx="36118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EF7E75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cvNd_diff_rate</a:t>
                </a:r>
                <a:r>
                  <a:rPr lang="en-US" altLang="ko-KR" sz="2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EF7E75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en-US" altLang="ko-KR" sz="2000" b="1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EF7E75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N_days</a:t>
                </a:r>
                <a:r>
                  <a:rPr lang="en-US" altLang="ko-KR" sz="2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EF7E75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data)</a:t>
                </a:r>
                <a:endParaRPr lang="ko-KR" altLang="en-US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F7E75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2FAF65-8AD2-46E7-A074-4554B111505B}"/>
                  </a:ext>
                </a:extLst>
              </p:cNvPr>
              <p:cNvSpPr txBox="1"/>
              <p:nvPr/>
            </p:nvSpPr>
            <p:spPr>
              <a:xfrm>
                <a:off x="6508298" y="6639218"/>
                <a:ext cx="52839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‘</a:t>
                </a:r>
                <a:r>
                  <a:rPr lang="en-US" altLang="ko-KR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N_days</a:t>
                </a:r>
                <a:r>
                  <a:rPr lang="en-US" altLang="ko-KR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’</a:t>
                </a:r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일간의 종가 상승률을 </a:t>
                </a:r>
                <a:r>
                  <a:rPr lang="en-US" altLang="ko-KR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(N-1)</a:t>
                </a:r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번째 날의 값으로 설정 해당 값들을 리스트에 담아 컬럼 추가</a:t>
                </a:r>
                <a:endPara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데이터프레임 반환</a:t>
                </a:r>
                <a:endPara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0ABC6F7-DAA3-4811-A3FB-925A36427E7C}"/>
                </a:ext>
              </a:extLst>
            </p:cNvPr>
            <p:cNvGrpSpPr/>
            <p:nvPr/>
          </p:nvGrpSpPr>
          <p:grpSpPr>
            <a:xfrm>
              <a:off x="542656" y="2369592"/>
              <a:ext cx="5404814" cy="2847931"/>
              <a:chOff x="6387392" y="3391176"/>
              <a:chExt cx="5404814" cy="2847931"/>
            </a:xfrm>
          </p:grpSpPr>
          <p:sp>
            <p:nvSpPr>
              <p:cNvPr id="26" name="모서리가 둥근 직사각형 20">
                <a:extLst>
                  <a:ext uri="{FF2B5EF4-FFF2-40B4-BE49-F238E27FC236}">
                    <a16:creationId xmlns:a16="http://schemas.microsoft.com/office/drawing/2014/main" id="{1BD2F5C8-8CC2-4346-A55C-22E05AB7BA0F}"/>
                  </a:ext>
                </a:extLst>
              </p:cNvPr>
              <p:cNvSpPr/>
              <p:nvPr/>
            </p:nvSpPr>
            <p:spPr>
              <a:xfrm>
                <a:off x="6387392" y="3391176"/>
                <a:ext cx="5404814" cy="2847931"/>
              </a:xfrm>
              <a:prstGeom prst="roundRect">
                <a:avLst>
                  <a:gd name="adj" fmla="val 3196"/>
                </a:avLst>
              </a:prstGeom>
              <a:solidFill>
                <a:schemeClr val="bg1"/>
              </a:solidFill>
              <a:ln w="82550">
                <a:solidFill>
                  <a:srgbClr val="ED6D62"/>
                </a:solidFill>
              </a:ln>
              <a:effectLst>
                <a:outerShdw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C9B522-66AD-40DF-88D2-113FB3F5B31B}"/>
                  </a:ext>
                </a:extLst>
              </p:cNvPr>
              <p:cNvSpPr txBox="1"/>
              <p:nvPr/>
            </p:nvSpPr>
            <p:spPr>
              <a:xfrm>
                <a:off x="6538755" y="3488972"/>
                <a:ext cx="29113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EF7E75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set_udNd</a:t>
                </a:r>
                <a:r>
                  <a:rPr lang="en-US" altLang="ko-KR" sz="2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EF7E75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en-US" altLang="ko-KR" sz="2000" b="1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EF7E75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N_day</a:t>
                </a:r>
                <a:r>
                  <a:rPr lang="en-US" altLang="ko-KR" sz="2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EF7E75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data)</a:t>
                </a:r>
                <a:endParaRPr lang="ko-KR" altLang="en-US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F7E75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9ADE55A-7138-4D7D-9F82-4C550C601949}"/>
                  </a:ext>
                </a:extLst>
              </p:cNvPr>
              <p:cNvSpPr txBox="1"/>
              <p:nvPr/>
            </p:nvSpPr>
            <p:spPr>
              <a:xfrm>
                <a:off x="6508298" y="3889082"/>
                <a:ext cx="528390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‘</a:t>
                </a:r>
                <a:r>
                  <a:rPr lang="en-US" altLang="ko-KR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N_day</a:t>
                </a:r>
                <a:r>
                  <a:rPr lang="en-US" altLang="ko-KR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’</a:t>
                </a:r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일 동안의 종가의 연속적인 변동에 대한 지표를 보여주는 컬럼 추가</a:t>
                </a:r>
                <a:endPara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종가 변화량을 </a:t>
                </a:r>
                <a:r>
                  <a:rPr lang="en-US" altLang="ko-KR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‘</a:t>
                </a:r>
                <a:r>
                  <a:rPr lang="en-US" altLang="ko-KR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N_day</a:t>
                </a:r>
                <a:r>
                  <a:rPr lang="en-US" altLang="ko-KR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’</a:t>
                </a:r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씩 추출해 리스트화</a:t>
                </a:r>
                <a:endPara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양수일 경우 </a:t>
                </a:r>
                <a:r>
                  <a:rPr lang="en-US" altLang="ko-KR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1, </a:t>
                </a:r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음수일 경우 </a:t>
                </a:r>
                <a:r>
                  <a:rPr lang="en-US" altLang="ko-KR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2, 0</a:t>
                </a:r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일 경우 </a:t>
                </a:r>
                <a:r>
                  <a:rPr lang="en-US" altLang="ko-KR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3</a:t>
                </a:r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으로 </a:t>
                </a:r>
                <a:endPara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리스트 값을 변환 후 </a:t>
                </a:r>
                <a:r>
                  <a:rPr lang="en-US" altLang="ko-KR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 </a:t>
                </a:r>
                <a:r>
                  <a:rPr lang="en-US" altLang="ko-KR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5</a:t>
                </a:r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개인 경우를 </a:t>
                </a:r>
                <a:r>
                  <a:rPr lang="en-US" altLang="ko-KR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udnd</a:t>
                </a:r>
                <a:r>
                  <a:rPr lang="en-US" altLang="ko-KR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=1</a:t>
                </a:r>
              </a:p>
              <a:p>
                <a:r>
                  <a:rPr lang="en-US" altLang="ko-KR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가</a:t>
                </a:r>
                <a:r>
                  <a:rPr lang="en-US" altLang="ko-KR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5</a:t>
                </a:r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개인 경우 </a:t>
                </a:r>
                <a:r>
                  <a:rPr lang="en-US" altLang="ko-KR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udnd</a:t>
                </a:r>
                <a:r>
                  <a:rPr lang="en-US" altLang="ko-KR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=-1,</a:t>
                </a:r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아닌경우</a:t>
                </a:r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udnd</a:t>
                </a:r>
                <a:r>
                  <a:rPr lang="en-US" altLang="ko-KR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=0</a:t>
                </a:r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으로 지정</a:t>
                </a:r>
                <a:endPara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설정된 </a:t>
                </a:r>
                <a:r>
                  <a:rPr lang="en-US" altLang="ko-KR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udnd</a:t>
                </a:r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를 연속적으로 리스트에 담은 후 컬럼 추가</a:t>
                </a:r>
                <a:endPara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프레임 반화</a:t>
                </a:r>
                <a:endPara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ACEFF7B-CA71-442F-92C6-676E1A57F6FC}"/>
              </a:ext>
            </a:extLst>
          </p:cNvPr>
          <p:cNvSpPr txBox="1"/>
          <p:nvPr/>
        </p:nvSpPr>
        <p:spPr>
          <a:xfrm>
            <a:off x="745856" y="1452964"/>
            <a:ext cx="3097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sorting_data.py</a:t>
            </a:r>
            <a:endParaRPr lang="ko-KR" altLang="en-US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640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36" y="151384"/>
            <a:ext cx="841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40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>
          <a:xfrm>
            <a:off x="1519844" y="33252"/>
            <a:ext cx="10515600" cy="1026304"/>
          </a:xfrm>
        </p:spPr>
        <p:txBody>
          <a:bodyPr/>
          <a:lstStyle/>
          <a:p>
            <a:r>
              <a:rPr lang="ko-KR" altLang="en-US" dirty="0"/>
              <a:t>프로그램 설명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5856" y="1452964"/>
            <a:ext cx="2720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apply_knn.py</a:t>
            </a:r>
            <a:endParaRPr lang="ko-KR" altLang="en-US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CFEFB-2574-46F9-B4FE-D2D72B64665E}"/>
              </a:ext>
            </a:extLst>
          </p:cNvPr>
          <p:cNvSpPr txBox="1"/>
          <p:nvPr/>
        </p:nvSpPr>
        <p:spPr>
          <a:xfrm>
            <a:off x="11256145" y="65077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11/12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3CA5BB3-B442-45B2-BBC4-EB61C80E72B7}"/>
              </a:ext>
            </a:extLst>
          </p:cNvPr>
          <p:cNvGrpSpPr/>
          <p:nvPr/>
        </p:nvGrpSpPr>
        <p:grpSpPr>
          <a:xfrm>
            <a:off x="571544" y="2369592"/>
            <a:ext cx="5533722" cy="1458037"/>
            <a:chOff x="745856" y="1933140"/>
            <a:chExt cx="5404814" cy="1458037"/>
          </a:xfrm>
        </p:grpSpPr>
        <p:sp>
          <p:nvSpPr>
            <p:cNvPr id="20" name="모서리가 둥근 직사각형 20">
              <a:extLst>
                <a:ext uri="{FF2B5EF4-FFF2-40B4-BE49-F238E27FC236}">
                  <a16:creationId xmlns:a16="http://schemas.microsoft.com/office/drawing/2014/main" id="{B7166A2D-A8FB-45C2-9C15-673463C86A74}"/>
                </a:ext>
              </a:extLst>
            </p:cNvPr>
            <p:cNvSpPr/>
            <p:nvPr/>
          </p:nvSpPr>
          <p:spPr>
            <a:xfrm>
              <a:off x="745856" y="1933140"/>
              <a:ext cx="5404814" cy="1458037"/>
            </a:xfrm>
            <a:prstGeom prst="roundRect">
              <a:avLst>
                <a:gd name="adj" fmla="val 3196"/>
              </a:avLst>
            </a:prstGeom>
            <a:solidFill>
              <a:schemeClr val="bg1"/>
            </a:solidFill>
            <a:ln w="82550">
              <a:solidFill>
                <a:srgbClr val="ED6D62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4655AD-774F-4FE9-9000-053EE083DDE7}"/>
                </a:ext>
              </a:extLst>
            </p:cNvPr>
            <p:cNvSpPr txBox="1"/>
            <p:nvPr/>
          </p:nvSpPr>
          <p:spPr>
            <a:xfrm>
              <a:off x="897219" y="2018236"/>
              <a:ext cx="24481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F7E75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classify_data</a:t>
              </a:r>
              <a:r>
                <a:rPr lang="en-US" altLang="ko-KR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F7E75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(data)</a:t>
              </a:r>
              <a:endPara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F7E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2A5F94-FEF1-4B7C-B7C9-F7CCB66C7CD9}"/>
                </a:ext>
              </a:extLst>
            </p:cNvPr>
            <p:cNvSpPr txBox="1"/>
            <p:nvPr/>
          </p:nvSpPr>
          <p:spPr>
            <a:xfrm>
              <a:off x="866762" y="2418346"/>
              <a:ext cx="51430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준비된 특정종목의 데이터를 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7:3 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비율로 나눠준다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70% 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데이터는 학습데이터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30%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는 테스트데이터 이다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추출된 각각의 데이터 프레임을 </a:t>
              </a:r>
              <a:r>
                <a:rPr lang="ko-KR" altLang="en-US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튜플에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담아서 반환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91E5115-3B1F-4749-A05C-239185A9658D}"/>
              </a:ext>
            </a:extLst>
          </p:cNvPr>
          <p:cNvGrpSpPr/>
          <p:nvPr/>
        </p:nvGrpSpPr>
        <p:grpSpPr>
          <a:xfrm>
            <a:off x="6260239" y="2369592"/>
            <a:ext cx="5404814" cy="4185528"/>
            <a:chOff x="745856" y="3595364"/>
            <a:chExt cx="5404814" cy="4185528"/>
          </a:xfrm>
        </p:grpSpPr>
        <p:sp>
          <p:nvSpPr>
            <p:cNvPr id="17" name="모서리가 둥근 직사각형 20">
              <a:extLst>
                <a:ext uri="{FF2B5EF4-FFF2-40B4-BE49-F238E27FC236}">
                  <a16:creationId xmlns:a16="http://schemas.microsoft.com/office/drawing/2014/main" id="{2D138BDC-127F-43B5-B235-4C68B10DD9A4}"/>
                </a:ext>
              </a:extLst>
            </p:cNvPr>
            <p:cNvSpPr/>
            <p:nvPr/>
          </p:nvSpPr>
          <p:spPr>
            <a:xfrm>
              <a:off x="745856" y="3595364"/>
              <a:ext cx="5404814" cy="4185528"/>
            </a:xfrm>
            <a:prstGeom prst="roundRect">
              <a:avLst>
                <a:gd name="adj" fmla="val 3196"/>
              </a:avLst>
            </a:prstGeom>
            <a:solidFill>
              <a:schemeClr val="bg1"/>
            </a:solidFill>
            <a:ln w="82550">
              <a:solidFill>
                <a:srgbClr val="ED6D62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210067-BD29-4050-A160-8CFA710B639C}"/>
                </a:ext>
              </a:extLst>
            </p:cNvPr>
            <p:cNvSpPr txBox="1"/>
            <p:nvPr/>
          </p:nvSpPr>
          <p:spPr>
            <a:xfrm>
              <a:off x="897219" y="3680460"/>
              <a:ext cx="5144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F7E75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knn_classify</a:t>
              </a:r>
              <a:r>
                <a:rPr lang="en-US" altLang="ko-KR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F7E75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(k, </a:t>
              </a:r>
              <a:r>
                <a:rPr lang="en-US" altLang="ko-KR" sz="20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F7E75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labeled_points</a:t>
              </a:r>
              <a:r>
                <a:rPr lang="en-US" altLang="ko-KR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F7E75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en-US" altLang="ko-KR" sz="20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F7E75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new_point</a:t>
              </a:r>
              <a:r>
                <a:rPr lang="en-US" altLang="ko-KR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F7E75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F7E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7A5B0AE-CAC5-4DAF-88B4-F094FF59C149}"/>
                </a:ext>
              </a:extLst>
            </p:cNvPr>
            <p:cNvSpPr txBox="1"/>
            <p:nvPr/>
          </p:nvSpPr>
          <p:spPr>
            <a:xfrm>
              <a:off x="866762" y="4165666"/>
              <a:ext cx="5174814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labeled_points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학습데이터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r>
                <a:rPr lang="en-US" altLang="ko-KR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new_point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테스트 데이터를 입력 받는다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값을 통해 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KNN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 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값이 결정된다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테스트 데이터의 독립변수들과 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학습데이터의 독립변수들의 거리를 비교해 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학습데이터를 거리순으로 정렬한다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이때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거리계산은 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'</a:t>
              </a:r>
              <a:r>
                <a:rPr lang="ko-KR" altLang="en-US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유클리디언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거리＇공식을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사용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정렬된 학습데이터에서 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개의 데이터를 추출한다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</a:p>
            <a:p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추출된 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개의 데이터의 종속변수 값 만을 담아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리스트 형태의 데이터를 생성한다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생성된 리스트를  파라미터로 담아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majority_vote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함수를 실행한다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43756A0-D7BA-48FE-A1E0-0C917CD15839}"/>
              </a:ext>
            </a:extLst>
          </p:cNvPr>
          <p:cNvGrpSpPr/>
          <p:nvPr/>
        </p:nvGrpSpPr>
        <p:grpSpPr>
          <a:xfrm>
            <a:off x="571543" y="3997671"/>
            <a:ext cx="5533723" cy="2557449"/>
            <a:chOff x="745856" y="5220785"/>
            <a:chExt cx="5404814" cy="2623789"/>
          </a:xfrm>
        </p:grpSpPr>
        <p:sp>
          <p:nvSpPr>
            <p:cNvPr id="14" name="모서리가 둥근 직사각형 20">
              <a:extLst>
                <a:ext uri="{FF2B5EF4-FFF2-40B4-BE49-F238E27FC236}">
                  <a16:creationId xmlns:a16="http://schemas.microsoft.com/office/drawing/2014/main" id="{9B807C06-EAFB-4D03-83C8-43C220232EF6}"/>
                </a:ext>
              </a:extLst>
            </p:cNvPr>
            <p:cNvSpPr/>
            <p:nvPr/>
          </p:nvSpPr>
          <p:spPr>
            <a:xfrm>
              <a:off x="745856" y="5220785"/>
              <a:ext cx="5404814" cy="2623789"/>
            </a:xfrm>
            <a:prstGeom prst="roundRect">
              <a:avLst>
                <a:gd name="adj" fmla="val 3196"/>
              </a:avLst>
            </a:prstGeom>
            <a:solidFill>
              <a:schemeClr val="bg1"/>
            </a:solidFill>
            <a:ln w="82550">
              <a:solidFill>
                <a:srgbClr val="ED6D62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A6823E-BD11-461A-A16B-4AC7B8F99449}"/>
                </a:ext>
              </a:extLst>
            </p:cNvPr>
            <p:cNvSpPr txBox="1"/>
            <p:nvPr/>
          </p:nvSpPr>
          <p:spPr>
            <a:xfrm>
              <a:off x="897219" y="5318581"/>
              <a:ext cx="4187365" cy="410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F7E75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data_cook</a:t>
              </a:r>
              <a:r>
                <a:rPr lang="en-US" altLang="ko-KR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F7E75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(data, </a:t>
              </a:r>
              <a:r>
                <a:rPr lang="en-US" altLang="ko-KR" sz="20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F7E75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x_value</a:t>
              </a:r>
              <a:r>
                <a:rPr lang="en-US" altLang="ko-KR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F7E75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en-US" altLang="ko-KR" sz="20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F7E75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y_value</a:t>
              </a:r>
              <a:r>
                <a:rPr lang="en-US" altLang="ko-KR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F7E75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D378197-C0FC-49C0-A483-951C898AAA72}"/>
                </a:ext>
              </a:extLst>
            </p:cNvPr>
            <p:cNvSpPr txBox="1"/>
            <p:nvPr/>
          </p:nvSpPr>
          <p:spPr>
            <a:xfrm>
              <a:off x="866762" y="5718691"/>
              <a:ext cx="5283908" cy="2084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Knn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적용할 수 있도록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데이터의 형태를 변환한다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독립변수에 해당하는 값을 리스트에 담는다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독립변수 리스트와 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종속변수 값을 하나의 </a:t>
              </a:r>
              <a:r>
                <a:rPr lang="ko-KR" altLang="en-US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튜플에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담는다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이렇게 모든 데이터프레임의 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row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</a:t>
              </a:r>
              <a:r>
                <a:rPr lang="ko-KR" altLang="en-US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튜플로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변환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튜플들은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하나의 리스트로 반환된다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ex) [([</a:t>
              </a:r>
              <a:r>
                <a:rPr lang="ko-KR" altLang="en-US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독립변수값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1, </a:t>
              </a:r>
              <a:r>
                <a:rPr lang="ko-KR" altLang="en-US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독립변수값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2],</a:t>
              </a:r>
              <a:r>
                <a:rPr lang="ko-KR" altLang="en-US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종속변수값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),()…()]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6800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36" y="151384"/>
            <a:ext cx="841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40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>
          <a:xfrm>
            <a:off x="1519844" y="33252"/>
            <a:ext cx="10515600" cy="1026304"/>
          </a:xfrm>
        </p:spPr>
        <p:txBody>
          <a:bodyPr/>
          <a:lstStyle/>
          <a:p>
            <a:r>
              <a:rPr lang="ko-KR" altLang="en-US" dirty="0"/>
              <a:t>프로그램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CFEFB-2574-46F9-B4FE-D2D72B64665E}"/>
              </a:ext>
            </a:extLst>
          </p:cNvPr>
          <p:cNvSpPr txBox="1"/>
          <p:nvPr/>
        </p:nvSpPr>
        <p:spPr>
          <a:xfrm>
            <a:off x="11256145" y="65077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12/12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0ADF04B-1176-4031-A659-D4C978DE01EB}"/>
              </a:ext>
            </a:extLst>
          </p:cNvPr>
          <p:cNvGrpSpPr/>
          <p:nvPr/>
        </p:nvGrpSpPr>
        <p:grpSpPr>
          <a:xfrm>
            <a:off x="6334135" y="3931408"/>
            <a:ext cx="5404814" cy="1542188"/>
            <a:chOff x="6387392" y="6141312"/>
            <a:chExt cx="5404814" cy="1542188"/>
          </a:xfrm>
        </p:grpSpPr>
        <p:sp>
          <p:nvSpPr>
            <p:cNvPr id="31" name="모서리가 둥근 직사각형 20">
              <a:extLst>
                <a:ext uri="{FF2B5EF4-FFF2-40B4-BE49-F238E27FC236}">
                  <a16:creationId xmlns:a16="http://schemas.microsoft.com/office/drawing/2014/main" id="{4FEFBD81-241D-4748-94EB-0ACD6EEFFC38}"/>
                </a:ext>
              </a:extLst>
            </p:cNvPr>
            <p:cNvSpPr/>
            <p:nvPr/>
          </p:nvSpPr>
          <p:spPr>
            <a:xfrm>
              <a:off x="6387392" y="6141312"/>
              <a:ext cx="5404814" cy="1542188"/>
            </a:xfrm>
            <a:prstGeom prst="roundRect">
              <a:avLst>
                <a:gd name="adj" fmla="val 3196"/>
              </a:avLst>
            </a:prstGeom>
            <a:solidFill>
              <a:schemeClr val="bg1"/>
            </a:solidFill>
            <a:ln w="82550">
              <a:solidFill>
                <a:srgbClr val="ED6D62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934C2A-4C34-487E-9AB2-5EB7D804D441}"/>
                </a:ext>
              </a:extLst>
            </p:cNvPr>
            <p:cNvSpPr txBox="1"/>
            <p:nvPr/>
          </p:nvSpPr>
          <p:spPr>
            <a:xfrm>
              <a:off x="6538755" y="6239108"/>
              <a:ext cx="40142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F7E75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predict_plot_udNd</a:t>
              </a:r>
              <a:r>
                <a:rPr lang="en-US" altLang="ko-KR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F7E75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0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F7E75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predict_data</a:t>
              </a:r>
              <a:r>
                <a:rPr lang="en-US" altLang="ko-KR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F7E75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F7E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62FAF65-8AD2-46E7-A074-4554B111505B}"/>
                </a:ext>
              </a:extLst>
            </p:cNvPr>
            <p:cNvSpPr txBox="1"/>
            <p:nvPr/>
          </p:nvSpPr>
          <p:spPr>
            <a:xfrm>
              <a:off x="6508298" y="6639218"/>
              <a:ext cx="52839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테스트 데이터의 예측된 </a:t>
              </a:r>
              <a:r>
                <a:rPr lang="en-US" altLang="ko-KR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udNd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값의 </a:t>
              </a:r>
              <a:r>
                <a:rPr lang="ko-KR" altLang="en-US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산점도를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보여주는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분포도 그래프를 보여줌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D199EF9-9360-4189-8EFD-24FC885751CA}"/>
              </a:ext>
            </a:extLst>
          </p:cNvPr>
          <p:cNvSpPr txBox="1"/>
          <p:nvPr/>
        </p:nvSpPr>
        <p:spPr>
          <a:xfrm>
            <a:off x="745856" y="1452964"/>
            <a:ext cx="2720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apply_knn.py</a:t>
            </a:r>
            <a:endParaRPr lang="ko-KR" altLang="en-US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9FE8043-A1A3-450B-8BAE-01B14E174180}"/>
              </a:ext>
            </a:extLst>
          </p:cNvPr>
          <p:cNvGrpSpPr/>
          <p:nvPr/>
        </p:nvGrpSpPr>
        <p:grpSpPr>
          <a:xfrm>
            <a:off x="6334135" y="2173715"/>
            <a:ext cx="5404814" cy="1542188"/>
            <a:chOff x="6387392" y="6141312"/>
            <a:chExt cx="5404814" cy="1542188"/>
          </a:xfrm>
        </p:grpSpPr>
        <p:sp>
          <p:nvSpPr>
            <p:cNvPr id="18" name="모서리가 둥근 직사각형 20">
              <a:extLst>
                <a:ext uri="{FF2B5EF4-FFF2-40B4-BE49-F238E27FC236}">
                  <a16:creationId xmlns:a16="http://schemas.microsoft.com/office/drawing/2014/main" id="{77F7A010-3E6F-448E-AF2B-5AE9D79872A2}"/>
                </a:ext>
              </a:extLst>
            </p:cNvPr>
            <p:cNvSpPr/>
            <p:nvPr/>
          </p:nvSpPr>
          <p:spPr>
            <a:xfrm>
              <a:off x="6387392" y="6141312"/>
              <a:ext cx="5404814" cy="1542188"/>
            </a:xfrm>
            <a:prstGeom prst="roundRect">
              <a:avLst>
                <a:gd name="adj" fmla="val 3196"/>
              </a:avLst>
            </a:prstGeom>
            <a:solidFill>
              <a:schemeClr val="bg1"/>
            </a:solidFill>
            <a:ln w="82550">
              <a:solidFill>
                <a:srgbClr val="ED6D62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DC92861-CB90-443A-A5CD-9F870DB95F0B}"/>
                </a:ext>
              </a:extLst>
            </p:cNvPr>
            <p:cNvSpPr txBox="1"/>
            <p:nvPr/>
          </p:nvSpPr>
          <p:spPr>
            <a:xfrm>
              <a:off x="6538755" y="6239108"/>
              <a:ext cx="3744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F7E75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plot_udNd</a:t>
              </a:r>
              <a:r>
                <a:rPr lang="en-US" altLang="ko-KR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F7E75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(data, </a:t>
              </a:r>
              <a:r>
                <a:rPr lang="en-US" altLang="ko-KR" sz="20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F7E75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predict_data</a:t>
              </a:r>
              <a:r>
                <a:rPr lang="en-US" altLang="ko-KR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F7E75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BE509C-7E0E-4B76-893F-0590D82B5A1E}"/>
                </a:ext>
              </a:extLst>
            </p:cNvPr>
            <p:cNvSpPr txBox="1"/>
            <p:nvPr/>
          </p:nvSpPr>
          <p:spPr>
            <a:xfrm>
              <a:off x="6508298" y="6639218"/>
              <a:ext cx="52839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테스트 데이터의 실제 </a:t>
              </a:r>
              <a:r>
                <a:rPr lang="en-US" altLang="ko-KR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udNd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값의 </a:t>
              </a:r>
              <a:r>
                <a:rPr lang="ko-KR" altLang="en-US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산점도를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보여주는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분포도 그래프를 보여줌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BFED12B-7362-4CC6-910C-0BB6FF70A352}"/>
              </a:ext>
            </a:extLst>
          </p:cNvPr>
          <p:cNvGrpSpPr/>
          <p:nvPr/>
        </p:nvGrpSpPr>
        <p:grpSpPr>
          <a:xfrm>
            <a:off x="621966" y="2142299"/>
            <a:ext cx="5435270" cy="3937890"/>
            <a:chOff x="6387392" y="1786295"/>
            <a:chExt cx="5435270" cy="3748221"/>
          </a:xfrm>
        </p:grpSpPr>
        <p:sp>
          <p:nvSpPr>
            <p:cNvPr id="22" name="모서리가 둥근 직사각형 20">
              <a:extLst>
                <a:ext uri="{FF2B5EF4-FFF2-40B4-BE49-F238E27FC236}">
                  <a16:creationId xmlns:a16="http://schemas.microsoft.com/office/drawing/2014/main" id="{282106B9-6235-41E1-AEAF-8113B2878104}"/>
                </a:ext>
              </a:extLst>
            </p:cNvPr>
            <p:cNvSpPr/>
            <p:nvPr/>
          </p:nvSpPr>
          <p:spPr>
            <a:xfrm>
              <a:off x="6387392" y="1786295"/>
              <a:ext cx="5393823" cy="3586145"/>
            </a:xfrm>
            <a:prstGeom prst="roundRect">
              <a:avLst>
                <a:gd name="adj" fmla="val 3196"/>
              </a:avLst>
            </a:prstGeom>
            <a:solidFill>
              <a:schemeClr val="bg1"/>
            </a:solidFill>
            <a:ln w="82550">
              <a:solidFill>
                <a:srgbClr val="ED6D62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DF2C256-80C6-4EB7-B2A1-D59AE0D8B49C}"/>
                </a:ext>
              </a:extLst>
            </p:cNvPr>
            <p:cNvSpPr txBox="1"/>
            <p:nvPr/>
          </p:nvSpPr>
          <p:spPr>
            <a:xfrm>
              <a:off x="6538755" y="1882633"/>
              <a:ext cx="27142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F7E75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majority_vote</a:t>
              </a:r>
              <a:r>
                <a:rPr lang="en-US" altLang="ko-KR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F7E75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(labels)</a:t>
              </a:r>
              <a:endPara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F7E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878512-B733-4A8C-9209-16E83FC6BDB8}"/>
                </a:ext>
              </a:extLst>
            </p:cNvPr>
            <p:cNvSpPr txBox="1"/>
            <p:nvPr/>
          </p:nvSpPr>
          <p:spPr>
            <a:xfrm>
              <a:off x="6508297" y="2282743"/>
              <a:ext cx="5314365" cy="3251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labels 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는 </a:t>
              </a:r>
              <a:r>
                <a:rPr lang="en-US" altLang="ko-KR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knn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 적용되어 골라진 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개의 종속변수 값을 담은 리스트이다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Counter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함수를 활용해 리스트안의 값 등장 횟수를 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딕셔너리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형태로 반환해준다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상위 한 개의 값을 찾기 위해 </a:t>
              </a:r>
              <a:r>
                <a:rPr lang="en-US" altLang="ko-KR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most_common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함수에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파라미터를 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 지정해 활용한다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만일 출현 횟수가 동일한 값이 있을 경우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</a:p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labels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데이터의 가장 마지막 값을 제외하고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다시 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counter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와 </a:t>
              </a:r>
              <a:r>
                <a:rPr lang="en-US" altLang="ko-KR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most_common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반복한다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most_common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(n)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함수는 가장 많이 출현한 키를 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 까지 찾아준다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.)</a:t>
              </a:r>
            </a:p>
            <a:p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845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2171" y="2309356"/>
            <a:ext cx="37834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D6D6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감사합니다</a:t>
            </a:r>
            <a:endParaRPr lang="ko-KR" altLang="en-US" sz="6000" spc="-15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17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EAE9217-756D-44CD-910E-CBF61D1118F3}"/>
              </a:ext>
            </a:extLst>
          </p:cNvPr>
          <p:cNvGrpSpPr/>
          <p:nvPr/>
        </p:nvGrpSpPr>
        <p:grpSpPr>
          <a:xfrm>
            <a:off x="1010195" y="3021916"/>
            <a:ext cx="10171610" cy="2218015"/>
            <a:chOff x="827221" y="3021916"/>
            <a:chExt cx="7951471" cy="1733893"/>
          </a:xfrm>
        </p:grpSpPr>
        <p:sp>
          <p:nvSpPr>
            <p:cNvPr id="3" name="직사각형 2"/>
            <p:cNvSpPr/>
            <p:nvPr/>
          </p:nvSpPr>
          <p:spPr>
            <a:xfrm>
              <a:off x="1133654" y="3644377"/>
              <a:ext cx="1606248" cy="3127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 spc="-1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파일 설명</a:t>
              </a:r>
              <a:endParaRPr lang="en-US" altLang="ko-KR" sz="2000" spc="-1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827221" y="3021916"/>
              <a:ext cx="232146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01. </a:t>
              </a:r>
              <a:r>
                <a:rPr lang="ko-KR" altLang="en-US" sz="2800" b="1" spc="-1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설명</a:t>
              </a:r>
              <a:endParaRPr lang="en-US" altLang="ko-KR" sz="2800" b="1" spc="-1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133650" y="4026342"/>
              <a:ext cx="1606248" cy="3127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 spc="-1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모델 설명</a:t>
              </a:r>
              <a:endParaRPr lang="en-US" altLang="ko-KR" sz="2000" spc="-1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90515" y="3644377"/>
              <a:ext cx="2140827" cy="3127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 spc="-1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독립 변수에 따른 정확도</a:t>
              </a:r>
              <a:endParaRPr lang="en-US" altLang="ko-KR" sz="2000" spc="-1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380933" y="3021916"/>
              <a:ext cx="26914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02. </a:t>
              </a:r>
              <a:r>
                <a:rPr lang="ko-KR" altLang="en-US" sz="2800" b="1" spc="-1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분석 결과 설명</a:t>
              </a:r>
              <a:endParaRPr lang="en-US" altLang="ko-KR" sz="2800" b="1" spc="-1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690515" y="4043704"/>
              <a:ext cx="1752611" cy="3127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000" spc="-1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 </a:t>
              </a:r>
              <a:r>
                <a:rPr lang="ko-KR" altLang="en-US" sz="2000" spc="-1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값에 따른 정확도</a:t>
              </a:r>
              <a:endParaRPr lang="en-US" altLang="ko-KR" sz="2000" spc="-1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90515" y="4443030"/>
              <a:ext cx="2173909" cy="3127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 spc="-1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정확도가  가장 높은 경우</a:t>
              </a:r>
              <a:endParaRPr lang="en-US" altLang="ko-KR" sz="2000" spc="-1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506534" y="4042445"/>
              <a:ext cx="1621786" cy="3127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000" spc="-1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sorting_data.py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152011" y="3021916"/>
              <a:ext cx="262668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03. </a:t>
              </a:r>
              <a:r>
                <a:rPr lang="ko-KR" altLang="en-US" sz="2800" b="1" spc="-1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프로그램 설명</a:t>
              </a:r>
              <a:endParaRPr lang="en-US" altLang="ko-KR" sz="2800" b="1" spc="-1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3769936-3CFC-4B96-9FB1-A946280F3011}"/>
                </a:ext>
              </a:extLst>
            </p:cNvPr>
            <p:cNvSpPr/>
            <p:nvPr/>
          </p:nvSpPr>
          <p:spPr>
            <a:xfrm>
              <a:off x="6506534" y="4441772"/>
              <a:ext cx="1669405" cy="3127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000" spc="-1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knn_to_stock.py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6E1D402-FFF7-4E37-AF4C-C6AFB9D95ADE}"/>
                </a:ext>
              </a:extLst>
            </p:cNvPr>
            <p:cNvSpPr/>
            <p:nvPr/>
          </p:nvSpPr>
          <p:spPr>
            <a:xfrm>
              <a:off x="6506534" y="3637401"/>
              <a:ext cx="1030063" cy="3127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000" spc="-1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main.py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894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36" y="151384"/>
            <a:ext cx="8418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40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설명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5856" y="1452964"/>
            <a:ext cx="2935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파일 설명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99836F2-D861-4C3F-BEF5-12A0DE811FCB}"/>
              </a:ext>
            </a:extLst>
          </p:cNvPr>
          <p:cNvGrpSpPr/>
          <p:nvPr/>
        </p:nvGrpSpPr>
        <p:grpSpPr>
          <a:xfrm>
            <a:off x="1189646" y="2117868"/>
            <a:ext cx="4449154" cy="1584921"/>
            <a:chOff x="1193800" y="2132380"/>
            <a:chExt cx="4449154" cy="1584921"/>
          </a:xfrm>
        </p:grpSpPr>
        <p:sp>
          <p:nvSpPr>
            <p:cNvPr id="34" name="모서리가 둥근 직사각형 20">
              <a:extLst>
                <a:ext uri="{FF2B5EF4-FFF2-40B4-BE49-F238E27FC236}">
                  <a16:creationId xmlns:a16="http://schemas.microsoft.com/office/drawing/2014/main" id="{7E88BA53-4778-40C2-8B08-CE938551E384}"/>
                </a:ext>
              </a:extLst>
            </p:cNvPr>
            <p:cNvSpPr/>
            <p:nvPr/>
          </p:nvSpPr>
          <p:spPr>
            <a:xfrm>
              <a:off x="1193800" y="2132380"/>
              <a:ext cx="4449154" cy="1584921"/>
            </a:xfrm>
            <a:prstGeom prst="roundRect">
              <a:avLst>
                <a:gd name="adj" fmla="val 3196"/>
              </a:avLst>
            </a:prstGeom>
            <a:solidFill>
              <a:schemeClr val="bg1"/>
            </a:solidFill>
            <a:ln w="82550">
              <a:solidFill>
                <a:srgbClr val="ED6D62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6DE765B-ACC8-447B-8F38-135D62448F86}"/>
                </a:ext>
              </a:extLst>
            </p:cNvPr>
            <p:cNvSpPr txBox="1"/>
            <p:nvPr/>
          </p:nvSpPr>
          <p:spPr>
            <a:xfrm>
              <a:off x="2193846" y="2286429"/>
              <a:ext cx="30428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D6D6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stock_history_added.csv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B5C8A97-CB20-487E-87DD-CC5E74FEBD0E}"/>
                </a:ext>
              </a:extLst>
            </p:cNvPr>
            <p:cNvSpPr txBox="1"/>
            <p:nvPr/>
          </p:nvSpPr>
          <p:spPr>
            <a:xfrm>
              <a:off x="2193846" y="2662879"/>
              <a:ext cx="34240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stock_history.csv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특정 종목을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선택 후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컬럼을 추가한 파일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(‘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고려아연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’ 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종목 선택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33" name="그림 32" descr="표지판이(가) 표시된 사진&#10;&#10;자동 생성된 설명">
              <a:extLst>
                <a:ext uri="{FF2B5EF4-FFF2-40B4-BE49-F238E27FC236}">
                  <a16:creationId xmlns:a16="http://schemas.microsoft.com/office/drawing/2014/main" id="{B0CFB1A7-D46A-4A82-A534-59C0D0A97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988" y="2509436"/>
              <a:ext cx="830808" cy="830808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519B28E-6C44-4082-BA44-C683DF585412}"/>
              </a:ext>
            </a:extLst>
          </p:cNvPr>
          <p:cNvGrpSpPr/>
          <p:nvPr/>
        </p:nvGrpSpPr>
        <p:grpSpPr>
          <a:xfrm>
            <a:off x="1189646" y="4045178"/>
            <a:ext cx="3575966" cy="2522156"/>
            <a:chOff x="1189646" y="3829809"/>
            <a:chExt cx="3575966" cy="252215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06A1CA3-E675-4675-8903-B8FC7C6043D1}"/>
                </a:ext>
              </a:extLst>
            </p:cNvPr>
            <p:cNvSpPr txBox="1"/>
            <p:nvPr/>
          </p:nvSpPr>
          <p:spPr>
            <a:xfrm>
              <a:off x="1189646" y="3829809"/>
              <a:ext cx="23342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D6D6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Stock_history</a:t>
              </a:r>
              <a:r>
                <a:rPr lang="ko-KR" altLang="en-US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D6D6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컬럼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F74C583-CA26-40FA-963E-204C3C081DEF}"/>
                </a:ext>
              </a:extLst>
            </p:cNvPr>
            <p:cNvSpPr txBox="1"/>
            <p:nvPr/>
          </p:nvSpPr>
          <p:spPr>
            <a:xfrm>
              <a:off x="1193800" y="4289862"/>
              <a:ext cx="3571812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basic_date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거래날짜</a:t>
              </a:r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stockname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종목명</a:t>
              </a:r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stock_code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종목코드</a:t>
              </a:r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open_value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시가</a:t>
              </a:r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high_value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고가</a:t>
              </a:r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low_value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저가</a:t>
              </a:r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close_value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종가</a:t>
              </a:r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volume_value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거래량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거래주식수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  <a:endPara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34E4533-0379-4659-9C63-326881F21FFA}"/>
              </a:ext>
            </a:extLst>
          </p:cNvPr>
          <p:cNvGrpSpPr/>
          <p:nvPr/>
        </p:nvGrpSpPr>
        <p:grpSpPr>
          <a:xfrm>
            <a:off x="6199849" y="1452964"/>
            <a:ext cx="5246295" cy="5230590"/>
            <a:chOff x="5863679" y="1576074"/>
            <a:chExt cx="5246295" cy="523059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2FAAD74-73A2-41B8-B84D-EA272964ADE3}"/>
                </a:ext>
              </a:extLst>
            </p:cNvPr>
            <p:cNvSpPr txBox="1"/>
            <p:nvPr/>
          </p:nvSpPr>
          <p:spPr>
            <a:xfrm>
              <a:off x="5863679" y="1576074"/>
              <a:ext cx="40735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D6D6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Stock_history_added</a:t>
              </a:r>
              <a:r>
                <a:rPr lang="ko-KR" altLang="en-US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D6D6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추가된 컬럼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07EE94-B68F-4DA8-A3E1-8007024323BE}"/>
                </a:ext>
              </a:extLst>
            </p:cNvPr>
            <p:cNvSpPr txBox="1"/>
            <p:nvPr/>
          </p:nvSpPr>
          <p:spPr>
            <a:xfrm>
              <a:off x="5867833" y="2036127"/>
              <a:ext cx="5242141" cy="4770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cv_diff_value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종가 일간 변화량</a:t>
              </a:r>
              <a:b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endPara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cv_diff_rate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종가 일간 변화율</a:t>
              </a:r>
              <a:b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endPara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cv_maN_value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종가의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 이동평균</a:t>
              </a:r>
              <a:b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해당 일자 기준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회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전 값 부터의 종가들의 평균</a:t>
              </a:r>
              <a:b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cv_maN_rate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종가의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 이동평균의 일간 변화율</a:t>
              </a:r>
              <a:b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endPara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ud_Nd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N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 간의 연속 변동에 대한 지표</a:t>
              </a:r>
              <a:b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(a) N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 연속 종가가 상승할 때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(N-1)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날의 값은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1,</a:t>
              </a:r>
              <a:b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(b) N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 연속 종가가 하락할 때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(N-1)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날의 값은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-1, </a:t>
              </a:r>
              <a:b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(c) 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그렇지 않은 날의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(N-1)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날 값은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</a:t>
              </a:r>
              <a:b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endPara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cvNd_diff_rate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N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일간의 종가 상승률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b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해당일자 종가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- N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회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전의 종가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N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회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전의 종가</a:t>
              </a:r>
              <a:b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해당 값은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(N-1)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날의 값으로 설정</a:t>
              </a:r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※ (N=3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으로 설정하여 데이터 준비 함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51CFD9B-DCDF-42FE-87C6-D52E84A3551E}"/>
              </a:ext>
            </a:extLst>
          </p:cNvPr>
          <p:cNvSpPr txBox="1"/>
          <p:nvPr/>
        </p:nvSpPr>
        <p:spPr>
          <a:xfrm>
            <a:off x="11256145" y="6507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01/12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521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36" y="151384"/>
            <a:ext cx="8418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40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설명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5856" y="1452964"/>
            <a:ext cx="2935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모델 설명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EF6B3ED-9DEC-4D6E-B800-C3E06BB1EAEF}"/>
              </a:ext>
            </a:extLst>
          </p:cNvPr>
          <p:cNvGrpSpPr/>
          <p:nvPr/>
        </p:nvGrpSpPr>
        <p:grpSpPr>
          <a:xfrm>
            <a:off x="4993177" y="2707469"/>
            <a:ext cx="2459979" cy="2394053"/>
            <a:chOff x="5148306" y="3056927"/>
            <a:chExt cx="1908087" cy="1856951"/>
          </a:xfrm>
        </p:grpSpPr>
        <p:sp>
          <p:nvSpPr>
            <p:cNvPr id="8" name="육각형 7">
              <a:extLst>
                <a:ext uri="{FF2B5EF4-FFF2-40B4-BE49-F238E27FC236}">
                  <a16:creationId xmlns:a16="http://schemas.microsoft.com/office/drawing/2014/main" id="{9CA09103-87D2-40D7-9141-EE5B74845966}"/>
                </a:ext>
              </a:extLst>
            </p:cNvPr>
            <p:cNvSpPr/>
            <p:nvPr/>
          </p:nvSpPr>
          <p:spPr>
            <a:xfrm>
              <a:off x="5148306" y="4038824"/>
              <a:ext cx="1015062" cy="875054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 w="69850">
              <a:solidFill>
                <a:srgbClr val="ED6D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>
              <a:extLst>
                <a:ext uri="{FF2B5EF4-FFF2-40B4-BE49-F238E27FC236}">
                  <a16:creationId xmlns:a16="http://schemas.microsoft.com/office/drawing/2014/main" id="{C2B9CACB-7B41-492A-B585-8EC9FD416F79}"/>
                </a:ext>
              </a:extLst>
            </p:cNvPr>
            <p:cNvSpPr/>
            <p:nvPr/>
          </p:nvSpPr>
          <p:spPr>
            <a:xfrm>
              <a:off x="5167265" y="3056927"/>
              <a:ext cx="1015062" cy="875054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 w="69850">
              <a:solidFill>
                <a:srgbClr val="ED6D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육각형 9">
              <a:extLst>
                <a:ext uri="{FF2B5EF4-FFF2-40B4-BE49-F238E27FC236}">
                  <a16:creationId xmlns:a16="http://schemas.microsoft.com/office/drawing/2014/main" id="{AF39F28C-8363-4A7D-A514-C5299B5E7734}"/>
                </a:ext>
              </a:extLst>
            </p:cNvPr>
            <p:cNvSpPr/>
            <p:nvPr/>
          </p:nvSpPr>
          <p:spPr>
            <a:xfrm>
              <a:off x="6041331" y="3553078"/>
              <a:ext cx="1015062" cy="875054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 w="69850">
              <a:solidFill>
                <a:srgbClr val="ED6D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F758D3-4CD2-4110-8AE5-9A2D2F0F2331}"/>
              </a:ext>
            </a:extLst>
          </p:cNvPr>
          <p:cNvSpPr txBox="1"/>
          <p:nvPr/>
        </p:nvSpPr>
        <p:spPr>
          <a:xfrm>
            <a:off x="7407214" y="2880595"/>
            <a:ext cx="1885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F7E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knn_classify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F7E7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16E569-26F0-4CB2-B045-269FAA4E3BAC}"/>
              </a:ext>
            </a:extLst>
          </p:cNvPr>
          <p:cNvSpPr txBox="1"/>
          <p:nvPr/>
        </p:nvSpPr>
        <p:spPr>
          <a:xfrm>
            <a:off x="1257300" y="2224294"/>
            <a:ext cx="23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F7E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majority_vote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F7E7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9AF7A5-B1CD-4A62-887D-2AD45519E3EF}"/>
              </a:ext>
            </a:extLst>
          </p:cNvPr>
          <p:cNvSpPr txBox="1"/>
          <p:nvPr/>
        </p:nvSpPr>
        <p:spPr>
          <a:xfrm>
            <a:off x="1688416" y="4659759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F7E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distance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F7E7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67EE516-E1DB-4AB3-BCD9-08AA6D150569}"/>
              </a:ext>
            </a:extLst>
          </p:cNvPr>
          <p:cNvCxnSpPr>
            <a:cxnSpLocks/>
          </p:cNvCxnSpPr>
          <p:nvPr/>
        </p:nvCxnSpPr>
        <p:spPr>
          <a:xfrm flipH="1">
            <a:off x="1257300" y="2690536"/>
            <a:ext cx="4068000" cy="0"/>
          </a:xfrm>
          <a:prstGeom prst="line">
            <a:avLst/>
          </a:prstGeom>
          <a:ln w="38100">
            <a:solidFill>
              <a:srgbClr val="ED6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7731C2B9-A018-4CB1-A324-812F37F552F4}"/>
              </a:ext>
            </a:extLst>
          </p:cNvPr>
          <p:cNvSpPr/>
          <p:nvPr/>
        </p:nvSpPr>
        <p:spPr>
          <a:xfrm>
            <a:off x="1127733" y="2637658"/>
            <a:ext cx="105756" cy="105756"/>
          </a:xfrm>
          <a:prstGeom prst="ellipse">
            <a:avLst/>
          </a:prstGeom>
          <a:solidFill>
            <a:srgbClr val="ED6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9E1401B-63CD-4FD9-A628-27F24737F1A2}"/>
              </a:ext>
            </a:extLst>
          </p:cNvPr>
          <p:cNvCxnSpPr>
            <a:cxnSpLocks/>
          </p:cNvCxnSpPr>
          <p:nvPr/>
        </p:nvCxnSpPr>
        <p:spPr>
          <a:xfrm flipH="1">
            <a:off x="7187732" y="3325200"/>
            <a:ext cx="2088000" cy="0"/>
          </a:xfrm>
          <a:prstGeom prst="line">
            <a:avLst/>
          </a:prstGeom>
          <a:ln w="38100">
            <a:solidFill>
              <a:srgbClr val="ED6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6F71DD65-5425-445F-8EB7-3B83E88B0C45}"/>
              </a:ext>
            </a:extLst>
          </p:cNvPr>
          <p:cNvSpPr/>
          <p:nvPr/>
        </p:nvSpPr>
        <p:spPr>
          <a:xfrm>
            <a:off x="9307815" y="3280789"/>
            <a:ext cx="105756" cy="105756"/>
          </a:xfrm>
          <a:prstGeom prst="ellipse">
            <a:avLst/>
          </a:prstGeom>
          <a:solidFill>
            <a:srgbClr val="ED6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7D3146-8039-4954-B25B-3A7F3A5D20B7}"/>
              </a:ext>
            </a:extLst>
          </p:cNvPr>
          <p:cNvSpPr txBox="1"/>
          <p:nvPr/>
        </p:nvSpPr>
        <p:spPr>
          <a:xfrm>
            <a:off x="7634974" y="3513452"/>
            <a:ext cx="4049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데이터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들을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distance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활용해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데이터와의 거리를 계산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가까운 거리 순으로 정렬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정렬된 데이터 중에서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지정된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 이내에 있는 데이터 목록만 </a:t>
            </a:r>
            <a:r>
              <a:rPr lang="en-US" altLang="ko-KR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majority_vote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넘긴다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E5BE01-E8DF-47A4-A977-EAAE1BEEF462}"/>
              </a:ext>
            </a:extLst>
          </p:cNvPr>
          <p:cNvSpPr txBox="1"/>
          <p:nvPr/>
        </p:nvSpPr>
        <p:spPr>
          <a:xfrm>
            <a:off x="1287467" y="2885307"/>
            <a:ext cx="3736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 이내의 데이터들 중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많이 포함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된 종속변수를 찾는다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동률일 경우 단독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등이 생길 때까지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하나씩 줄인다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57AD1C-0A0E-4FC7-BF8E-0A6AE8D55041}"/>
              </a:ext>
            </a:extLst>
          </p:cNvPr>
          <p:cNvSpPr txBox="1"/>
          <p:nvPr/>
        </p:nvSpPr>
        <p:spPr>
          <a:xfrm>
            <a:off x="1689100" y="5324269"/>
            <a:ext cx="347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유클리디언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계산법활용 거리 값 계산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1608CEB-D98B-433A-BE4E-C88E5D84643A}"/>
              </a:ext>
            </a:extLst>
          </p:cNvPr>
          <p:cNvCxnSpPr>
            <a:cxnSpLocks/>
          </p:cNvCxnSpPr>
          <p:nvPr/>
        </p:nvCxnSpPr>
        <p:spPr>
          <a:xfrm flipH="1">
            <a:off x="1676400" y="5114222"/>
            <a:ext cx="4068000" cy="0"/>
          </a:xfrm>
          <a:prstGeom prst="line">
            <a:avLst/>
          </a:prstGeom>
          <a:ln w="38100">
            <a:solidFill>
              <a:srgbClr val="ED6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B1B45DF7-DB86-4CA1-88BB-EA49A798E3AD}"/>
              </a:ext>
            </a:extLst>
          </p:cNvPr>
          <p:cNvSpPr/>
          <p:nvPr/>
        </p:nvSpPr>
        <p:spPr>
          <a:xfrm>
            <a:off x="1546833" y="5061344"/>
            <a:ext cx="105756" cy="105756"/>
          </a:xfrm>
          <a:prstGeom prst="ellipse">
            <a:avLst/>
          </a:prstGeom>
          <a:solidFill>
            <a:srgbClr val="ED6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7F1016-68A1-45E8-9915-CB557C40C2A8}"/>
              </a:ext>
            </a:extLst>
          </p:cNvPr>
          <p:cNvSpPr txBox="1"/>
          <p:nvPr/>
        </p:nvSpPr>
        <p:spPr>
          <a:xfrm>
            <a:off x="11256145" y="65077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02/12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200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36" y="151384"/>
            <a:ext cx="841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40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결과 설명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5856" y="1452964"/>
            <a:ext cx="3977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독립 변수에 따른 정확도</a:t>
            </a: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C5E125F3-3433-4BBC-B0DA-5D21675C7849}"/>
              </a:ext>
            </a:extLst>
          </p:cNvPr>
          <p:cNvGraphicFramePr/>
          <p:nvPr>
            <p:extLst/>
          </p:nvPr>
        </p:nvGraphicFramePr>
        <p:xfrm>
          <a:off x="347682" y="2100349"/>
          <a:ext cx="11496635" cy="4724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8911E80-F73C-4602-A87F-1706FE7F2E8A}"/>
              </a:ext>
            </a:extLst>
          </p:cNvPr>
          <p:cNvSpPr txBox="1"/>
          <p:nvPr/>
        </p:nvSpPr>
        <p:spPr>
          <a:xfrm>
            <a:off x="11256145" y="6507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03/12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302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36" y="151384"/>
            <a:ext cx="841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40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결과 설명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5856" y="1452964"/>
            <a:ext cx="3977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독립 변수에 따른 정확도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ACCEB5-6BE1-47C6-9A44-BE8BD96720D2}"/>
              </a:ext>
            </a:extLst>
          </p:cNvPr>
          <p:cNvSpPr txBox="1"/>
          <p:nvPr/>
        </p:nvSpPr>
        <p:spPr>
          <a:xfrm>
            <a:off x="1089634" y="2230612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6D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결과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6D6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B11F1D-AA8A-4486-B3F8-FE0A1E162896}"/>
              </a:ext>
            </a:extLst>
          </p:cNvPr>
          <p:cNvSpPr txBox="1"/>
          <p:nvPr/>
        </p:nvSpPr>
        <p:spPr>
          <a:xfrm>
            <a:off x="1089634" y="2885150"/>
            <a:ext cx="1043587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때는 그저 가장 가까운 레코드의 클래스로 분류하기 때문에 노이즈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과적합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오류 가능성이 있기 때문에 그 외에 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K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값에 따른 정확도들을 확인하면 아래와 같은 사실을 알 수 있음 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cv_maN_rate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과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cvNd_diff_rate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의 조합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,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cv_diff_rate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와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cvNd_diff_rate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가 포함된 독립변수 조합은 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     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대체로 낮은 정확도를 보임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알 수 있는 사실은 </a:t>
            </a:r>
            <a:r>
              <a:rPr lang="en-US" altLang="ko-KR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cvNd_diff_rate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 (N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일간의 종가 상승률을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N-1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 번째 날의 값으로 설정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)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변수는 정확도가 떨어짐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반면에 </a:t>
            </a:r>
            <a:r>
              <a:rPr lang="en-US" altLang="ko-KR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cv_diff_rate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와 </a:t>
            </a:r>
            <a:r>
              <a:rPr lang="en-US" altLang="ko-KR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cv_maN_rate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가 포함된 조합은 제일 높은 정확도를 보임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이 둘을 비교해 보았을 때 </a:t>
            </a:r>
            <a:r>
              <a:rPr lang="en-US" altLang="ko-KR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cv_diff_rate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(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종가 일간 변화율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)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변수가 정확도를 높이는데 많이 기여함을 알 수 있음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1EC11-0134-4F8C-AA5F-7F018DCB5C17}"/>
              </a:ext>
            </a:extLst>
          </p:cNvPr>
          <p:cNvSpPr txBox="1"/>
          <p:nvPr/>
        </p:nvSpPr>
        <p:spPr>
          <a:xfrm>
            <a:off x="11256145" y="6507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04/12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603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36" y="151384"/>
            <a:ext cx="841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40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결과 설명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5856" y="1452964"/>
            <a:ext cx="3159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값에 따른 정확도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7912E1-21B5-45C3-B5A8-1C93CB7926C5}"/>
              </a:ext>
            </a:extLst>
          </p:cNvPr>
          <p:cNvSpPr txBox="1"/>
          <p:nvPr/>
        </p:nvSpPr>
        <p:spPr>
          <a:xfrm>
            <a:off x="2021240" y="6088675"/>
            <a:ext cx="8262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6D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결과에 쓰일 조합은 정확도가 가장 큰 </a:t>
            </a:r>
            <a:r>
              <a:rPr lang="en-US" altLang="ko-KR" sz="2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6D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cv_diff_rate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6D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6D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cv_maN_rate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6D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선택</a:t>
            </a:r>
          </a:p>
        </p:txBody>
      </p:sp>
      <p:pic>
        <p:nvPicPr>
          <p:cNvPr id="8" name="그림 7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C7E1CD14-5344-44D9-9603-DAEAD9AED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" y="2166685"/>
            <a:ext cx="3159839" cy="301491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D504985-7B0D-483E-B450-2478DEDBF467}"/>
              </a:ext>
            </a:extLst>
          </p:cNvPr>
          <p:cNvSpPr/>
          <p:nvPr/>
        </p:nvSpPr>
        <p:spPr>
          <a:xfrm>
            <a:off x="434485" y="5191127"/>
            <a:ext cx="2294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cv_diff_rate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cv_maN_rate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F2CE50-728E-4338-9968-FEE6FB9EF2E6}"/>
              </a:ext>
            </a:extLst>
          </p:cNvPr>
          <p:cNvSpPr/>
          <p:nvPr/>
        </p:nvSpPr>
        <p:spPr>
          <a:xfrm>
            <a:off x="3425310" y="5191127"/>
            <a:ext cx="24096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cv_diff_rate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cvNd_diff_rate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FF0C12-16BC-4160-9650-AD149E2525F0}"/>
              </a:ext>
            </a:extLst>
          </p:cNvPr>
          <p:cNvSpPr/>
          <p:nvPr/>
        </p:nvSpPr>
        <p:spPr>
          <a:xfrm>
            <a:off x="6384992" y="5181600"/>
            <a:ext cx="25282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cv_maN_rate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cvNd_diff_rate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7AE7609-10C4-401C-B8B7-A289D3B5B881}"/>
              </a:ext>
            </a:extLst>
          </p:cNvPr>
          <p:cNvSpPr/>
          <p:nvPr/>
        </p:nvSpPr>
        <p:spPr>
          <a:xfrm>
            <a:off x="9463297" y="5181601"/>
            <a:ext cx="23471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cv_diff_rate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cv_maN_rate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,</a:t>
            </a:r>
          </a:p>
          <a:p>
            <a:pPr algn="ctr"/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cv_maN_rate</a:t>
            </a:r>
            <a:endParaRPr lang="ko-KR" altLang="en-US" sz="14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0011508-A5C0-4386-9CD4-64E8B9B60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047" y="2157159"/>
            <a:ext cx="3257897" cy="3014916"/>
          </a:xfrm>
          <a:prstGeom prst="rect">
            <a:avLst/>
          </a:prstGeom>
        </p:spPr>
      </p:pic>
      <p:pic>
        <p:nvPicPr>
          <p:cNvPr id="25" name="그림 24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E61ED48A-CD6F-4B80-87F7-023F39FA2F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522" y="2147577"/>
            <a:ext cx="3257897" cy="3020173"/>
          </a:xfrm>
          <a:prstGeom prst="rect">
            <a:avLst/>
          </a:prstGeom>
        </p:spPr>
      </p:pic>
      <p:pic>
        <p:nvPicPr>
          <p:cNvPr id="26" name="그림 2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9394BB7-E2E3-4E16-B847-E9EDEEE9A2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436" y="2166685"/>
            <a:ext cx="3257897" cy="30010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563A32-25EC-4B03-91AA-9EF05642999E}"/>
              </a:ext>
            </a:extLst>
          </p:cNvPr>
          <p:cNvSpPr txBox="1"/>
          <p:nvPr/>
        </p:nvSpPr>
        <p:spPr>
          <a:xfrm>
            <a:off x="11256145" y="65077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05/12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183387A-1FAB-4B6A-9C17-2FA5365537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472663" y="2157159"/>
            <a:ext cx="378369" cy="37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65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36" y="151384"/>
            <a:ext cx="841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40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결과 설명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5856" y="1452964"/>
            <a:ext cx="3159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값에 따른 정확도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38C5A-08DB-4AF8-A92A-8C5341D414D9}"/>
              </a:ext>
            </a:extLst>
          </p:cNvPr>
          <p:cNvSpPr txBox="1"/>
          <p:nvPr/>
        </p:nvSpPr>
        <p:spPr>
          <a:xfrm>
            <a:off x="1089634" y="2230612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6D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결과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6D6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003998-9AAB-4184-8413-7D094C2304B3}"/>
              </a:ext>
            </a:extLst>
          </p:cNvPr>
          <p:cNvSpPr txBox="1"/>
          <p:nvPr/>
        </p:nvSpPr>
        <p:spPr>
          <a:xfrm>
            <a:off x="1089634" y="2885150"/>
            <a:ext cx="90925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때는 가장 가까운 레코드의 클래스로 분류하기 때문에 노이즈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과적합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오류 가능성이 있고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학습세트의 수가 많을 때 강력함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 클 때는 가장 가까운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이웃을 찾아서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이웃 중 가장 많이 속하는 클래스로 분류함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결국 점점 값이 커질 수록 대체로 높아지는 정확도를 확인할 수 있음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하지만 무조건 적인 것은 아니며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K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값이 계속 커지게 되면 정확도는 더 이상 높아지지 않고 그대로 인 것을 확인할 수 있음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균형잡힌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정확도가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79.7101%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제일 높음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881344-A1AB-40D0-8263-C92B9644D85D}"/>
              </a:ext>
            </a:extLst>
          </p:cNvPr>
          <p:cNvSpPr txBox="1"/>
          <p:nvPr/>
        </p:nvSpPr>
        <p:spPr>
          <a:xfrm>
            <a:off x="11256145" y="6507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06/12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88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36" y="151384"/>
            <a:ext cx="841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40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결과 설명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5856" y="1452964"/>
            <a:ext cx="3977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정확도가 가장 높은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77F49-7CA0-4A2B-B39D-0721E103E1BE}"/>
              </a:ext>
            </a:extLst>
          </p:cNvPr>
          <p:cNvSpPr txBox="1"/>
          <p:nvPr/>
        </p:nvSpPr>
        <p:spPr>
          <a:xfrm>
            <a:off x="1089634" y="5215133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6D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결과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6D6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2B156-3879-4F67-BBB4-E5696230D3CF}"/>
              </a:ext>
            </a:extLst>
          </p:cNvPr>
          <p:cNvSpPr txBox="1"/>
          <p:nvPr/>
        </p:nvSpPr>
        <p:spPr>
          <a:xfrm>
            <a:off x="1089634" y="5615244"/>
            <a:ext cx="102980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고려아연 종목에 대한 가능한 모든 독립변수 조합들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돌려본 결과 가장 높은 정확도를 가진 건 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독립변수 </a:t>
            </a:r>
            <a:r>
              <a:rPr lang="en-US" altLang="ko-KR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cv_diff_rate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en-US" altLang="ko-KR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cv_maN_rate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를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가지고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K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11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일 때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독립변수 </a:t>
            </a:r>
            <a:r>
              <a:rPr lang="en-US" altLang="ko-KR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cv_diff_rate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en-US" altLang="ko-KR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cv_maN_rate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en-US" altLang="ko-KR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cv_maN_rate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를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      가지고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K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7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일 때로 정확도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79.7101%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나타남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(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상단은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독립변수 </a:t>
            </a:r>
            <a:r>
              <a:rPr lang="en-US" altLang="ko-KR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cv_diff_rate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en-US" altLang="ko-KR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cv_maN_rate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의 분포도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)</a:t>
            </a:r>
          </a:p>
          <a:p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-  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왼쪽은 기존 </a:t>
            </a:r>
            <a:r>
              <a:rPr lang="en-US" altLang="ko-KR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ud_Nd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값의 분포를 나타낸 것이고 오른쪽은 학습데이터를 통해 예측한 </a:t>
            </a:r>
            <a:r>
              <a:rPr lang="en-US" altLang="ko-KR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ud_Nd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값의 분포를 나타냄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0303D1-C68F-4AC9-9C7E-61956496F75E}"/>
              </a:ext>
            </a:extLst>
          </p:cNvPr>
          <p:cNvSpPr txBox="1"/>
          <p:nvPr/>
        </p:nvSpPr>
        <p:spPr>
          <a:xfrm>
            <a:off x="11256145" y="65077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07/12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B3EA957-4B57-4FEB-B003-3FCBD4FF6593}"/>
              </a:ext>
            </a:extLst>
          </p:cNvPr>
          <p:cNvGrpSpPr/>
          <p:nvPr/>
        </p:nvGrpSpPr>
        <p:grpSpPr>
          <a:xfrm>
            <a:off x="1647658" y="1978482"/>
            <a:ext cx="8896684" cy="3236652"/>
            <a:chOff x="1601959" y="1902260"/>
            <a:chExt cx="8896684" cy="3236652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10974B88-3DCD-446C-93EF-3A0814892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471" y="1902260"/>
              <a:ext cx="4098172" cy="3236652"/>
            </a:xfrm>
            <a:prstGeom prst="rect">
              <a:avLst/>
            </a:prstGeom>
          </p:spPr>
        </p:pic>
        <p:pic>
          <p:nvPicPr>
            <p:cNvPr id="9" name="그림 8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0378CE14-A8EE-4A66-96DC-0BEAC4C74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959" y="1902260"/>
              <a:ext cx="4203700" cy="3236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984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1359</Words>
  <Application>Microsoft Office PowerPoint</Application>
  <PresentationFormat>와이드스크린</PresentationFormat>
  <Paragraphs>220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배달의민족 도현</vt:lpstr>
      <vt:lpstr>Wingdings</vt:lpstr>
      <vt:lpstr>Arial</vt:lpstr>
      <vt:lpstr>나눔바른고딕</vt:lpstr>
      <vt:lpstr>맑은 고딕</vt:lpstr>
      <vt:lpstr>나눔바른고딕 UltraLight</vt:lpstr>
      <vt:lpstr>Office 테마</vt:lpstr>
      <vt:lpstr>PowerPoint 프레젠테이션</vt:lpstr>
      <vt:lpstr>PowerPoint 프레젠테이션</vt:lpstr>
      <vt:lpstr>데이터 설명</vt:lpstr>
      <vt:lpstr>데이터 설명</vt:lpstr>
      <vt:lpstr>분석 결과 설명</vt:lpstr>
      <vt:lpstr>분석 결과 설명</vt:lpstr>
      <vt:lpstr>분석 결과 설명</vt:lpstr>
      <vt:lpstr>분석 결과 설명</vt:lpstr>
      <vt:lpstr>분석 결과 설명</vt:lpstr>
      <vt:lpstr>프로그램 설명</vt:lpstr>
      <vt:lpstr>프로그램 설명</vt:lpstr>
      <vt:lpstr>프로그램 설명</vt:lpstr>
      <vt:lpstr>프로그램 설명</vt:lpstr>
      <vt:lpstr>프로그램 설명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YangJihoon</dc:creator>
  <cp:lastModifiedBy>김경섭</cp:lastModifiedBy>
  <cp:revision>50</cp:revision>
  <dcterms:created xsi:type="dcterms:W3CDTF">2017-12-03T13:15:15Z</dcterms:created>
  <dcterms:modified xsi:type="dcterms:W3CDTF">2019-05-27T10:43:25Z</dcterms:modified>
</cp:coreProperties>
</file>