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3" r:id="rId2"/>
    <p:sldId id="267" r:id="rId3"/>
    <p:sldId id="268" r:id="rId4"/>
    <p:sldId id="265" r:id="rId5"/>
    <p:sldId id="257" r:id="rId6"/>
    <p:sldId id="256" r:id="rId7"/>
    <p:sldId id="264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94" autoAdjust="0"/>
  </p:normalViewPr>
  <p:slideViewPr>
    <p:cSldViewPr snapToGrid="0">
      <p:cViewPr>
        <p:scale>
          <a:sx n="65" d="100"/>
          <a:sy n="65" d="100"/>
        </p:scale>
        <p:origin x="135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8192D-0D7E-4303-AF66-8332315BDC24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68674-849B-47AE-8CE3-4C945FEEF9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2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68674-849B-47AE-8CE3-4C945FEEF97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0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E76EE-8C9B-63B9-4948-EDDE70EBD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45DAB-B80E-1747-62F5-DF2C7C2F1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159CA-AB05-5C10-4C1D-AFAC821D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F0A19-FAF4-497D-86DF-4BF19812C0A6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88811-A540-C4C2-89B3-769BA57A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4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BBCAA-EFCD-50E0-6AB5-A3442347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21E5AB-32FC-9DB1-FF7E-1C0D7C23F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27198-9419-E71D-59BE-A1AC5636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580C6-E4AE-4946-8201-FB4AE495F09E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15C91C-FEF8-5391-91E2-E0C354AC5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0414C-C846-9D2C-B77D-4DA2B621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24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2AAB1-09D4-57FB-091C-78D8DED57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85D29A-7A61-A3B8-D0A0-28631E04C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BADE-0E6C-63D5-6ED2-9F7146AB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81C-7E94-40CE-A427-D4F61843670F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14305-7346-9DC9-2F9B-DBC38A67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F8798D-FB20-1FD7-C9D5-3273A840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8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2302-28D6-9CE6-3BD8-1DB9B28B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C4E65-F50A-9E7E-9D24-BE627FCE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CB091-8F17-C169-56E0-EB34A322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88A-B3B9-428A-812C-2CE46D761170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ABCEB-CBC9-F1DF-40D4-0A5F1F83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26952-0383-40A1-0E4A-6D38EE34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08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0AE88-237F-8B44-4A25-EE6CF32E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08B9A-77B0-4578-03D6-E8FAAA93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45E77-969D-92AA-4592-EEC448A1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BE6E3-B0E7-4F3E-A0A1-4C310A03038B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9F020-9D4B-B2F8-141A-86693B2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5C2FA-882F-0ED2-BF22-D78C533D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992935"/>
            <a:ext cx="2743200" cy="365125"/>
          </a:xfrm>
        </p:spPr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2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5F2AA-0316-48CA-F329-C010A861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95DCD-7C3C-5C65-4809-343D40888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18E1F-81FE-F14B-DDE7-FA9D897A7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F609C-EF15-F420-FD94-BB1BCBA6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B90-14CA-4A8A-82D7-323D52DE1E36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A6AA49-0901-04FE-6CBC-C3E7C6B8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70BC9-2D57-29FC-CF6B-D6EAC67E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6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C3351-F83C-5A6F-2DB3-4005CAE7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EA8E02-A20F-A4A7-CF65-B9290F50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B81E38-1EF3-2F09-5BFE-6E60BA8CD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5DD48C-9FAD-7D13-2184-1337EE3B9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8C77C0-A280-57EA-0F82-8E55E222D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35DF6F-D087-6540-0C40-24D04FD6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7DFB-65E8-4F05-8223-0384F6D09628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CFDC85-DEF9-23F6-C35F-15D4FDF87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F60739-F30A-CBB0-31AE-292F9F74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5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C5A6E-C0B0-758B-75F2-3810AEC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11745-ABF3-73B5-8FC9-13AF18F5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5D7ED-09DE-48A6-AE0C-F32C13E988A3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B13429-AB9F-F914-C7A4-E5B6F1E0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863791-1827-D46B-3DDE-683E650C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38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E5010A-4FB1-1394-6BF2-EE76A70C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A49-791B-48C9-95B6-52C1619A523B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1A70C-ADB7-67B8-9C54-911A67C2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566AA-E7B8-2634-1F51-BB5B9E91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0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1131C-E87E-A1C0-B89D-B18F7679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64181-41DC-EDF6-E802-911169BA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E28AD0-B658-A752-E275-19B6DC1EA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78D571-D21B-2A4B-3399-CC53BC172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3843-92D1-4EA5-B890-8E421D8B43FB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A1DDF-12B1-A08A-69E3-4E5D8EAB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25C3E-B24D-EFB7-AED1-BDFBFB68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97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20658-D20A-31D8-38AB-A5818F7C1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084DA7-C126-F9B7-013F-2BA201DCD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A3E02-6F44-3BD7-371C-74066511B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C0549-6095-875E-809F-8EFD7452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6C029-4588-4DD1-98B2-3B4783E7B033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40D81-D9BC-A3E9-DEA0-7B5F51EB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82089A-BADC-049B-41D5-94C1C7C6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63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ECBFC5-46DA-975E-3643-4EAA977B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68F8A-6D42-3B95-7F7D-9E497FED8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70F81-4BB4-BD05-3741-F1AC6A3B8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50807-6A15-467D-A5F8-39B7C0EF0D36}" type="datetime1">
              <a:rPr lang="ko-KR" altLang="en-US" smtClean="0"/>
              <a:t>2024-11-07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7ADAD4-1BA1-BABE-1A83-473F624BB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526DB-F940-55F7-92EB-EDC427735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4921E-6FA9-4F0D-A1F2-30A0E9B880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0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wprogramming.tistory.com/17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7176-93E5-A44C-38D4-300A40155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만화 영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94A5933-ECA7-E8F5-B1B3-BD371AE93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54" y="1430216"/>
            <a:ext cx="5330092" cy="399756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9799FD-8B59-FB77-B999-11A797D95DEF}"/>
              </a:ext>
            </a:extLst>
          </p:cNvPr>
          <p:cNvSpPr/>
          <p:nvPr/>
        </p:nvSpPr>
        <p:spPr>
          <a:xfrm>
            <a:off x="0" y="0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1EF053-1156-B255-47AC-FAF19DA7495E}"/>
              </a:ext>
            </a:extLst>
          </p:cNvPr>
          <p:cNvSpPr/>
          <p:nvPr/>
        </p:nvSpPr>
        <p:spPr>
          <a:xfrm>
            <a:off x="1" y="6618898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EBAFF-DAA5-ADE7-96F7-ACCF13F6E6C6}"/>
              </a:ext>
            </a:extLst>
          </p:cNvPr>
          <p:cNvSpPr txBox="1"/>
          <p:nvPr/>
        </p:nvSpPr>
        <p:spPr>
          <a:xfrm>
            <a:off x="4729316" y="6165204"/>
            <a:ext cx="784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Reference : https://www.tcpschool.com/java/java_stream_intermediate</a:t>
            </a:r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3ABA2E7-22D4-2131-AFB8-7E4FD2BF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8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76B4F-1904-DD26-42CC-EC681C21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BC7B75-2481-BCFF-D780-EE40B67016F5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C9E842-AF72-AEB9-0E6B-BE72682B9F12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05FC3-8170-0A29-FD47-DD0E17E2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4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26C97-6287-C56A-225E-1C279795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DBFD21F6-8B60-4C2E-9BD9-EAAEF6AB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4" y="4606006"/>
            <a:ext cx="9714519" cy="199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라운드 로빈 스케줄링(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Round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Robin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Scheduling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RR)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시분할 시스템을 위해 설계된 선점형 스케줄링의 하나로서,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프로세스들 사이에 우선순위를 두지 않고,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순서대로 시간단위(Time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Quantum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Slice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할당하는 방식의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CPU 스케줄링 알고리즘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출처: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https://jwprogramming.tistory.com/17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8898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0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08C4A-246D-C2F9-1FA4-C40C4C79879D}"/>
              </a:ext>
            </a:extLst>
          </p:cNvPr>
          <p:cNvSpPr txBox="1"/>
          <p:nvPr/>
        </p:nvSpPr>
        <p:spPr>
          <a:xfrm>
            <a:off x="1447800" y="3075057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66666"/>
                </a:solidFill>
                <a:latin typeface="Spoqa Han Sans"/>
              </a:rPr>
              <a:t>스트림은 선점형으로 최적화 되는 걸까</a:t>
            </a:r>
            <a:r>
              <a:rPr lang="en-US" altLang="ko-KR" sz="4000" dirty="0">
                <a:solidFill>
                  <a:srgbClr val="666666"/>
                </a:solidFill>
                <a:latin typeface="Spoqa Han Sans"/>
              </a:rPr>
              <a:t>?</a:t>
            </a:r>
            <a:endParaRPr lang="ko-KR" altLang="en-US" sz="4000" dirty="0">
              <a:solidFill>
                <a:srgbClr val="666666"/>
              </a:solidFill>
              <a:latin typeface="Spoqa Han Sans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27975D6-7C87-B13B-C817-D7A0771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66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9893-0989-C7B5-6287-D333D7FC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C32C6B-CB6C-C74D-45B3-5CE4E973B6B7}"/>
              </a:ext>
            </a:extLst>
          </p:cNvPr>
          <p:cNvSpPr txBox="1"/>
          <p:nvPr/>
        </p:nvSpPr>
        <p:spPr>
          <a:xfrm>
            <a:off x="1940169" y="706996"/>
            <a:ext cx="9296400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지연연산</a:t>
            </a:r>
            <a:r>
              <a:rPr lang="en-US" altLang="ko-KR" sz="2400" b="1" dirty="0"/>
              <a:t>( : </a:t>
            </a:r>
            <a:r>
              <a:rPr lang="ko-KR" altLang="en-US" sz="2400" b="1" dirty="0"/>
              <a:t>언제 실행할지</a:t>
            </a:r>
            <a:r>
              <a:rPr lang="en-US" altLang="ko-KR" sz="2400" b="1" dirty="0"/>
              <a:t>) , </a:t>
            </a:r>
            <a:r>
              <a:rPr lang="ko-KR" altLang="en-US" sz="2400" b="1" dirty="0" err="1"/>
              <a:t>파이프라이닝</a:t>
            </a:r>
            <a:r>
              <a:rPr lang="en-US" altLang="ko-KR" sz="2400" b="1" dirty="0"/>
              <a:t>( : </a:t>
            </a:r>
            <a:r>
              <a:rPr lang="ko-KR" altLang="en-US" sz="2400" b="1" dirty="0"/>
              <a:t>어떻게 처리할지</a:t>
            </a:r>
            <a:r>
              <a:rPr lang="en-US" altLang="ko-KR" sz="2400" b="1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74F91-4482-DD60-8AC0-FBCB9CEDD2A4}"/>
              </a:ext>
            </a:extLst>
          </p:cNvPr>
          <p:cNvSpPr txBox="1"/>
          <p:nvPr/>
        </p:nvSpPr>
        <p:spPr>
          <a:xfrm>
            <a:off x="2129628" y="1819934"/>
            <a:ext cx="7220849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지연연산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 err="1"/>
              <a:t>파이프라이닝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b="1" dirty="0"/>
              <a:t>내부 반복 </a:t>
            </a:r>
            <a:endParaRPr lang="en-US" altLang="ko-KR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/>
              <a:t>메모리 관리 최적화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</a:t>
            </a:r>
            <a:r>
              <a:rPr lang="ko-KR" altLang="en-US" sz="2000" dirty="0"/>
              <a:t>소모성 객체</a:t>
            </a:r>
            <a:r>
              <a:rPr lang="en-US" altLang="ko-KR" sz="2000" dirty="0"/>
              <a:t>, </a:t>
            </a:r>
            <a:r>
              <a:rPr lang="ko-KR" altLang="en-US" sz="2000" dirty="0"/>
              <a:t>중간에 메모리에 값을 저장하지 않는다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</a:t>
            </a:r>
            <a:r>
              <a:rPr lang="ko-KR" altLang="en-US" sz="2000" dirty="0"/>
              <a:t>최대한 적은 데이터에 접근한다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ko-KR" altLang="en-US" sz="2000" dirty="0"/>
              <a:t>단일 데이터 흐름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</a:t>
            </a:r>
            <a:r>
              <a:rPr lang="ko-KR" altLang="en-US" sz="2000" dirty="0"/>
              <a:t>데이터 흐름이 끊기지 않는다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5890F3A-842F-724F-BD89-E0C54B22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3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610E-BC10-9A18-7598-8B88C3163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2433997-24B7-1FCB-7252-5C3AD5114A48}"/>
              </a:ext>
            </a:extLst>
          </p:cNvPr>
          <p:cNvSpPr txBox="1"/>
          <p:nvPr/>
        </p:nvSpPr>
        <p:spPr>
          <a:xfrm>
            <a:off x="668214" y="410307"/>
            <a:ext cx="5545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666666"/>
                </a:solidFill>
                <a:latin typeface="Spoqa Han Sans"/>
              </a:rPr>
              <a:t>스트림 </a:t>
            </a:r>
            <a:r>
              <a:rPr lang="en-US" altLang="ko-KR" sz="4400" dirty="0">
                <a:solidFill>
                  <a:srgbClr val="666666"/>
                </a:solidFill>
                <a:latin typeface="Spoqa Han Sans"/>
              </a:rPr>
              <a:t>API </a:t>
            </a:r>
            <a:r>
              <a:rPr lang="ko-KR" altLang="en-US" sz="4400" dirty="0">
                <a:solidFill>
                  <a:srgbClr val="666666"/>
                </a:solidFill>
                <a:latin typeface="Spoqa Han Sans"/>
              </a:rPr>
              <a:t>흐름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2C5C7C8-06DE-2FA9-4796-18269022EB26}"/>
              </a:ext>
            </a:extLst>
          </p:cNvPr>
          <p:cNvGrpSpPr/>
          <p:nvPr/>
        </p:nvGrpSpPr>
        <p:grpSpPr>
          <a:xfrm>
            <a:off x="1271954" y="1998085"/>
            <a:ext cx="9648092" cy="4087142"/>
            <a:chOff x="1242643" y="1998085"/>
            <a:chExt cx="9648092" cy="4087142"/>
          </a:xfrm>
        </p:grpSpPr>
        <p:pic>
          <p:nvPicPr>
            <p:cNvPr id="14" name="그래픽 13" descr="정지 윤곽선">
              <a:extLst>
                <a:ext uri="{FF2B5EF4-FFF2-40B4-BE49-F238E27FC236}">
                  <a16:creationId xmlns:a16="http://schemas.microsoft.com/office/drawing/2014/main" id="{9B7BDFE0-8D04-A77D-63A3-E3367EE5C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94951" y="2123396"/>
              <a:ext cx="1440000" cy="144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93BC5B-0D8B-60BC-1202-36B10F544662}"/>
                </a:ext>
              </a:extLst>
            </p:cNvPr>
            <p:cNvSpPr txBox="1"/>
            <p:nvPr/>
          </p:nvSpPr>
          <p:spPr>
            <a:xfrm>
              <a:off x="1242643" y="3751395"/>
              <a:ext cx="180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1. Stream </a:t>
              </a:r>
              <a:r>
                <a:rPr lang="ko-KR" altLang="en-US" dirty="0"/>
                <a:t>생성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EC97367-AA67-2183-6486-B8E80CEA1AB3}"/>
                </a:ext>
              </a:extLst>
            </p:cNvPr>
            <p:cNvGrpSpPr/>
            <p:nvPr/>
          </p:nvGrpSpPr>
          <p:grpSpPr>
            <a:xfrm>
              <a:off x="8098038" y="1998795"/>
              <a:ext cx="1890020" cy="2121932"/>
              <a:chOff x="6421641" y="1447800"/>
              <a:chExt cx="1890020" cy="2121932"/>
            </a:xfrm>
          </p:grpSpPr>
          <p:pic>
            <p:nvPicPr>
              <p:cNvPr id="12" name="그래픽 11" descr="상자 윤곽선">
                <a:extLst>
                  <a:ext uri="{FF2B5EF4-FFF2-40B4-BE49-F238E27FC236}">
                    <a16:creationId xmlns:a16="http://schemas.microsoft.com/office/drawing/2014/main" id="{BEC07743-DB89-899D-E63F-03A8CFE80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21641" y="1447800"/>
                <a:ext cx="1702451" cy="170245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9CAF87-C055-294F-D986-196C51A789FF}"/>
                  </a:ext>
                </a:extLst>
              </p:cNvPr>
              <p:cNvSpPr txBox="1"/>
              <p:nvPr/>
            </p:nvSpPr>
            <p:spPr>
              <a:xfrm>
                <a:off x="6506307" y="3200400"/>
                <a:ext cx="1805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최종 연산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8561B29B-209E-8E11-4FC3-ABF76EA02463}"/>
                </a:ext>
              </a:extLst>
            </p:cNvPr>
            <p:cNvGrpSpPr/>
            <p:nvPr/>
          </p:nvGrpSpPr>
          <p:grpSpPr>
            <a:xfrm>
              <a:off x="4446951" y="2121886"/>
              <a:ext cx="2223477" cy="1957756"/>
              <a:chOff x="3391877" y="1418491"/>
              <a:chExt cx="2223477" cy="2132207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950F2D48-8EA2-4302-9636-9C5AB9D2ABC6}"/>
                  </a:ext>
                </a:extLst>
              </p:cNvPr>
              <p:cNvSpPr/>
              <p:nvPr/>
            </p:nvSpPr>
            <p:spPr>
              <a:xfrm>
                <a:off x="3391877" y="1735014"/>
                <a:ext cx="1051170" cy="1124127"/>
              </a:xfrm>
              <a:prstGeom prst="triangle">
                <a:avLst/>
              </a:prstGeom>
              <a:noFill/>
              <a:ln>
                <a:solidFill>
                  <a:srgbClr val="606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471F93DA-57EA-4ADA-CB64-6DA50C179C49}"/>
                  </a:ext>
                </a:extLst>
              </p:cNvPr>
              <p:cNvSpPr/>
              <p:nvPr/>
            </p:nvSpPr>
            <p:spPr>
              <a:xfrm>
                <a:off x="3895970" y="1535721"/>
                <a:ext cx="1051170" cy="1124127"/>
              </a:xfrm>
              <a:prstGeom prst="triangle">
                <a:avLst/>
              </a:prstGeom>
              <a:noFill/>
              <a:ln>
                <a:solidFill>
                  <a:srgbClr val="606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48A30DAD-3C23-268E-575A-E75C983C6205}"/>
                  </a:ext>
                </a:extLst>
              </p:cNvPr>
              <p:cNvSpPr/>
              <p:nvPr/>
            </p:nvSpPr>
            <p:spPr>
              <a:xfrm>
                <a:off x="4529016" y="1418491"/>
                <a:ext cx="1051170" cy="1124127"/>
              </a:xfrm>
              <a:prstGeom prst="triangle">
                <a:avLst/>
              </a:prstGeom>
              <a:noFill/>
              <a:ln>
                <a:solidFill>
                  <a:srgbClr val="606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296D6-C984-233F-BE39-7EE6A6099F23}"/>
                  </a:ext>
                </a:extLst>
              </p:cNvPr>
              <p:cNvSpPr txBox="1"/>
              <p:nvPr/>
            </p:nvSpPr>
            <p:spPr>
              <a:xfrm>
                <a:off x="3810000" y="3181366"/>
                <a:ext cx="1805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</a:t>
                </a:r>
                <a:r>
                  <a:rPr lang="ko-KR" altLang="en-US" dirty="0"/>
                  <a:t>중간 연산</a:t>
                </a:r>
              </a:p>
            </p:txBody>
          </p:sp>
        </p:grpSp>
        <p:pic>
          <p:nvPicPr>
            <p:cNvPr id="27" name="그래픽 26" descr="시계 방향으로 굽은 줄 화살표 윤곽선">
              <a:extLst>
                <a:ext uri="{FF2B5EF4-FFF2-40B4-BE49-F238E27FC236}">
                  <a16:creationId xmlns:a16="http://schemas.microsoft.com/office/drawing/2014/main" id="{A8069083-2C8F-3ECB-F379-F69B8BAA7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343559">
              <a:off x="2890669" y="2068423"/>
              <a:ext cx="1289013" cy="1289013"/>
            </a:xfrm>
            <a:prstGeom prst="rect">
              <a:avLst/>
            </a:prstGeom>
          </p:spPr>
        </p:pic>
        <p:pic>
          <p:nvPicPr>
            <p:cNvPr id="29" name="그래픽 28" descr="시계 방향으로 굽은 줄 화살표 윤곽선">
              <a:extLst>
                <a:ext uri="{FF2B5EF4-FFF2-40B4-BE49-F238E27FC236}">
                  <a16:creationId xmlns:a16="http://schemas.microsoft.com/office/drawing/2014/main" id="{B19B008C-BC8E-B566-68C1-AF342ADFB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343559">
              <a:off x="6724115" y="1998085"/>
              <a:ext cx="1289013" cy="128901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AFFE8E-0A11-CF3E-2835-2B771E7059D9}"/>
                </a:ext>
              </a:extLst>
            </p:cNvPr>
            <p:cNvSpPr txBox="1"/>
            <p:nvPr/>
          </p:nvSpPr>
          <p:spPr>
            <a:xfrm>
              <a:off x="4466489" y="4548564"/>
              <a:ext cx="2954216" cy="869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filter, map </a:t>
              </a:r>
              <a:r>
                <a:rPr lang="ko-KR" altLang="en-US" dirty="0"/>
                <a:t>과 같은 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stream</a:t>
              </a:r>
              <a:r>
                <a:rPr lang="ko-KR" altLang="en-US" dirty="0"/>
                <a:t>을 반환하는 연산들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32D1CBE-15FD-39EC-6674-29FFA7032D35}"/>
                </a:ext>
              </a:extLst>
            </p:cNvPr>
            <p:cNvSpPr txBox="1"/>
            <p:nvPr/>
          </p:nvSpPr>
          <p:spPr>
            <a:xfrm>
              <a:off x="7936519" y="4384440"/>
              <a:ext cx="2954216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/>
                <a:t>collector, </a:t>
              </a:r>
              <a:r>
                <a:rPr lang="en-US" altLang="ko-KR" dirty="0" err="1"/>
                <a:t>forEach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값을 반환하거나 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스트림을 소모하는 함수들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CECCDEB-9F40-DFC2-E71D-32441A5A3E29}"/>
              </a:ext>
            </a:extLst>
          </p:cNvPr>
          <p:cNvGrpSpPr/>
          <p:nvPr/>
        </p:nvGrpSpPr>
        <p:grpSpPr>
          <a:xfrm>
            <a:off x="4483517" y="2545798"/>
            <a:ext cx="2138508" cy="471569"/>
            <a:chOff x="4736123" y="1805354"/>
            <a:chExt cx="3692768" cy="527538"/>
          </a:xfrm>
        </p:grpSpPr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DCAE1F09-A6FD-FBB0-76B4-FDA5AC86E936}"/>
                </a:ext>
              </a:extLst>
            </p:cNvPr>
            <p:cNvSpPr/>
            <p:nvPr/>
          </p:nvSpPr>
          <p:spPr>
            <a:xfrm>
              <a:off x="4736123" y="1805354"/>
              <a:ext cx="3692768" cy="527538"/>
            </a:xfrm>
            <a:prstGeom prst="rightArrow">
              <a:avLst/>
            </a:prstGeom>
            <a:solidFill>
              <a:srgbClr val="FFC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6DDCAC-268E-3A15-6205-13A9E9224F17}"/>
                </a:ext>
              </a:extLst>
            </p:cNvPr>
            <p:cNvSpPr txBox="1"/>
            <p:nvPr/>
          </p:nvSpPr>
          <p:spPr>
            <a:xfrm>
              <a:off x="5595550" y="1887415"/>
              <a:ext cx="1910861" cy="309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파이프라이닝</a:t>
              </a:r>
              <a:endParaRPr lang="ko-KR" altLang="en-US" sz="1200" b="1" dirty="0"/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슬라이드 번호 개체 틀 47">
            <a:extLst>
              <a:ext uri="{FF2B5EF4-FFF2-40B4-BE49-F238E27FC236}">
                <a16:creationId xmlns:a16="http://schemas.microsoft.com/office/drawing/2014/main" id="{C016C3DB-548D-3CE9-9999-89B2FC62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DD17C-2495-F6D4-BBB6-53A1F7CC7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10D2E8-6907-3509-6DC0-FC2C67ED6BA6}"/>
              </a:ext>
            </a:extLst>
          </p:cNvPr>
          <p:cNvGrpSpPr/>
          <p:nvPr/>
        </p:nvGrpSpPr>
        <p:grpSpPr>
          <a:xfrm>
            <a:off x="567221" y="1630455"/>
            <a:ext cx="11057559" cy="4089280"/>
            <a:chOff x="489603" y="1630455"/>
            <a:chExt cx="11057559" cy="408928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85287ED-19D3-BEFB-138A-56230259E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603" y="1630455"/>
              <a:ext cx="5187404" cy="40892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9E3C381-FB67-DEB4-DD93-D01E952DA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3368" y="1635516"/>
              <a:ext cx="5203794" cy="300754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CC11A-B0D6-A017-0252-0C98923CCE5F}"/>
              </a:ext>
            </a:extLst>
          </p:cNvPr>
          <p:cNvSpPr txBox="1"/>
          <p:nvPr/>
        </p:nvSpPr>
        <p:spPr>
          <a:xfrm>
            <a:off x="480499" y="605326"/>
            <a:ext cx="4316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666666"/>
                </a:solidFill>
                <a:latin typeface="Spoqa Han Sans"/>
              </a:rPr>
              <a:t>Eager</a:t>
            </a:r>
            <a:r>
              <a:rPr lang="en-US" altLang="ko-KR" sz="4400" b="1" i="0" dirty="0">
                <a:solidFill>
                  <a:srgbClr val="6B66FF"/>
                </a:solidFill>
                <a:effectLst/>
                <a:latin typeface="Spoqa Han Sans"/>
              </a:rPr>
              <a:t> </a:t>
            </a:r>
            <a:r>
              <a:rPr lang="en-US" altLang="ko-KR" sz="4400" dirty="0">
                <a:solidFill>
                  <a:srgbClr val="666666"/>
                </a:solidFill>
                <a:latin typeface="Spoqa Han Sans"/>
              </a:rPr>
              <a:t>Evaluation</a:t>
            </a:r>
            <a:endParaRPr lang="ko-KR" altLang="en-US" sz="4400" dirty="0">
              <a:solidFill>
                <a:srgbClr val="666666"/>
              </a:solidFill>
              <a:latin typeface="Spoqa Ha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E7873-3884-3E41-534A-BE0E0D01E356}"/>
              </a:ext>
            </a:extLst>
          </p:cNvPr>
          <p:cNvSpPr txBox="1"/>
          <p:nvPr/>
        </p:nvSpPr>
        <p:spPr>
          <a:xfrm>
            <a:off x="6390969" y="605326"/>
            <a:ext cx="3972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0" i="0" dirty="0">
                <a:solidFill>
                  <a:srgbClr val="666666"/>
                </a:solidFill>
                <a:effectLst/>
                <a:latin typeface="Spoqa Han Sans"/>
              </a:rPr>
              <a:t>Lazy Evaluation</a:t>
            </a:r>
            <a:endParaRPr lang="ko-KR" altLang="en-US" sz="4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4139A230-C867-27DB-0E5C-583B943E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7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FA6C89-65C7-91B5-3C3C-78896F6AD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21" y="201675"/>
            <a:ext cx="4085492" cy="28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45AEF2-BD9A-CB2A-8DF3-E7C8907E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721" y="3475924"/>
            <a:ext cx="4085492" cy="285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FAD65-6293-C6F5-1EE1-9F20D221AE21}"/>
              </a:ext>
            </a:extLst>
          </p:cNvPr>
          <p:cNvSpPr txBox="1"/>
          <p:nvPr/>
        </p:nvSpPr>
        <p:spPr>
          <a:xfrm>
            <a:off x="294968" y="393291"/>
            <a:ext cx="43163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666666"/>
                </a:solidFill>
                <a:latin typeface="Spoqa Han Sans"/>
              </a:rPr>
              <a:t>Eager</a:t>
            </a:r>
            <a:r>
              <a:rPr lang="en-US" altLang="ko-KR" sz="4400" b="1" i="0" dirty="0">
                <a:solidFill>
                  <a:srgbClr val="6B66FF"/>
                </a:solidFill>
                <a:effectLst/>
                <a:latin typeface="Spoqa Han Sans"/>
              </a:rPr>
              <a:t> </a:t>
            </a:r>
            <a:r>
              <a:rPr lang="en-US" altLang="ko-KR" sz="4400" dirty="0">
                <a:solidFill>
                  <a:srgbClr val="666666"/>
                </a:solidFill>
                <a:latin typeface="Spoqa Han Sans"/>
              </a:rPr>
              <a:t>Evaluation</a:t>
            </a:r>
            <a:endParaRPr lang="ko-KR" altLang="en-US" sz="4400" dirty="0">
              <a:solidFill>
                <a:srgbClr val="666666"/>
              </a:solidFill>
              <a:latin typeface="Spoqa Han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EE744E-A633-6672-C89C-78017E0F7E27}"/>
              </a:ext>
            </a:extLst>
          </p:cNvPr>
          <p:cNvSpPr txBox="1"/>
          <p:nvPr/>
        </p:nvSpPr>
        <p:spPr>
          <a:xfrm>
            <a:off x="294968" y="3472932"/>
            <a:ext cx="3972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400" b="0" i="0" dirty="0">
                <a:solidFill>
                  <a:srgbClr val="666666"/>
                </a:solidFill>
                <a:effectLst/>
                <a:latin typeface="Spoqa Han Sans"/>
              </a:rPr>
              <a:t>Lazy Evaluation</a:t>
            </a:r>
            <a:endParaRPr lang="ko-KR" alt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1810D-0AEF-F788-4919-ABED508335CA}"/>
              </a:ext>
            </a:extLst>
          </p:cNvPr>
          <p:cNvSpPr txBox="1"/>
          <p:nvPr/>
        </p:nvSpPr>
        <p:spPr>
          <a:xfrm>
            <a:off x="813513" y="1287599"/>
            <a:ext cx="5257087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각 단계마다 연산</a:t>
            </a:r>
            <a:r>
              <a:rPr lang="en-US" altLang="ko-KR" sz="1400" dirty="0"/>
              <a:t>,</a:t>
            </a:r>
            <a:r>
              <a:rPr lang="ko-KR" altLang="en-US" sz="1400" dirty="0"/>
              <a:t>결과 생성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Filter -&gt; 8</a:t>
            </a:r>
            <a:r>
              <a:rPr lang="ko-KR" altLang="en-US" sz="1400" dirty="0"/>
              <a:t>개의 요소가 전부 </a:t>
            </a:r>
            <a:r>
              <a:rPr lang="en-US" altLang="ko-KR" sz="1400" dirty="0"/>
              <a:t>filter</a:t>
            </a:r>
            <a:r>
              <a:rPr lang="ko-KR" altLang="en-US" sz="1400" dirty="0"/>
              <a:t>를 거침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/>
              <a:t>Take -&gt; filter</a:t>
            </a:r>
            <a:r>
              <a:rPr lang="ko-KR" altLang="en-US" sz="1400" dirty="0" err="1"/>
              <a:t>결과중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가져옴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9C9306-79EF-2BAB-A8B2-26A870272C3E}"/>
              </a:ext>
            </a:extLst>
          </p:cNvPr>
          <p:cNvSpPr txBox="1"/>
          <p:nvPr/>
        </p:nvSpPr>
        <p:spPr>
          <a:xfrm>
            <a:off x="415626" y="4362903"/>
            <a:ext cx="5241404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중간연산</a:t>
            </a:r>
            <a:r>
              <a:rPr lang="en-US" altLang="ko-KR" sz="1400" dirty="0"/>
              <a:t>( filter, take )</a:t>
            </a:r>
            <a:r>
              <a:rPr lang="ko-KR" altLang="en-US" sz="1400" dirty="0"/>
              <a:t> 지연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최종연산</a:t>
            </a:r>
            <a:r>
              <a:rPr lang="en-US" altLang="ko-KR" sz="1400" dirty="0"/>
              <a:t>( collector )</a:t>
            </a:r>
            <a:r>
              <a:rPr lang="ko-KR" altLang="en-US" sz="1400" dirty="0"/>
              <a:t> 호출 시 </a:t>
            </a:r>
            <a:r>
              <a:rPr lang="en-US" altLang="ko-KR" sz="1400" dirty="0"/>
              <a:t>filer ,take </a:t>
            </a:r>
            <a:r>
              <a:rPr lang="ko-KR" altLang="en-US" sz="1400" dirty="0"/>
              <a:t>연산 실행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충분한 결과에 도달하면 불필요한 연산을 제외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-&gt; </a:t>
            </a:r>
            <a:r>
              <a:rPr lang="ko-KR" altLang="en-US" sz="1400" dirty="0"/>
              <a:t>남은 </a:t>
            </a:r>
            <a:r>
              <a:rPr lang="en-US" altLang="ko-KR" sz="1400" dirty="0"/>
              <a:t>3</a:t>
            </a:r>
            <a:r>
              <a:rPr lang="ko-KR" altLang="en-US" sz="1400" dirty="0"/>
              <a:t>가지 요소에 대한 연산이 진행되지 않는다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8B749B00-7E25-2852-9B80-A0F04549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A2003-17CA-A7E5-EEAA-E9FF9CF3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914413-046A-D528-F40B-087BC613C4F9}"/>
              </a:ext>
            </a:extLst>
          </p:cNvPr>
          <p:cNvSpPr txBox="1"/>
          <p:nvPr/>
        </p:nvSpPr>
        <p:spPr>
          <a:xfrm>
            <a:off x="638908" y="578042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666666"/>
                </a:solidFill>
                <a:latin typeface="Spoqa Han Sans"/>
              </a:rPr>
              <a:t>내부반복</a:t>
            </a:r>
            <a:r>
              <a:rPr lang="en-US" altLang="ko-KR" sz="4000" dirty="0">
                <a:solidFill>
                  <a:srgbClr val="666666"/>
                </a:solidFill>
                <a:latin typeface="Spoqa Han Sans"/>
              </a:rPr>
              <a:t>?</a:t>
            </a:r>
            <a:endParaRPr lang="ko-KR" altLang="en-US" sz="4000" dirty="0">
              <a:solidFill>
                <a:srgbClr val="666666"/>
              </a:solidFill>
              <a:latin typeface="Spoqa Han Sans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CF42EB6-8949-4A55-0FAF-DF6D8BA38688}"/>
              </a:ext>
            </a:extLst>
          </p:cNvPr>
          <p:cNvGrpSpPr/>
          <p:nvPr/>
        </p:nvGrpSpPr>
        <p:grpSpPr>
          <a:xfrm>
            <a:off x="1159518" y="1857289"/>
            <a:ext cx="9872964" cy="3143423"/>
            <a:chOff x="474116" y="1686526"/>
            <a:chExt cx="9872964" cy="314342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F412DE1-E5CB-7D53-110F-68B655ACB4C0}"/>
                </a:ext>
              </a:extLst>
            </p:cNvPr>
            <p:cNvGrpSpPr/>
            <p:nvPr/>
          </p:nvGrpSpPr>
          <p:grpSpPr>
            <a:xfrm>
              <a:off x="474116" y="1755372"/>
              <a:ext cx="4539265" cy="3005730"/>
              <a:chOff x="954761" y="1123817"/>
              <a:chExt cx="4539265" cy="300573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221DC123-62F5-D2BA-8DD1-C76769F58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4761" y="1123817"/>
                <a:ext cx="4539265" cy="3005730"/>
              </a:xfrm>
              <a:prstGeom prst="rect">
                <a:avLst/>
              </a:prstGeom>
            </p:spPr>
          </p:pic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46D4722E-02C8-D804-C46F-9147A8B45314}"/>
                  </a:ext>
                </a:extLst>
              </p:cNvPr>
              <p:cNvSpPr/>
              <p:nvPr/>
            </p:nvSpPr>
            <p:spPr>
              <a:xfrm rot="5728307">
                <a:off x="1823726" y="2168334"/>
                <a:ext cx="1673361" cy="374485"/>
              </a:xfrm>
              <a:prstGeom prst="rightArrow">
                <a:avLst/>
              </a:prstGeom>
              <a:solidFill>
                <a:srgbClr val="FFC00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8FB4CF9-523A-B391-4DBC-602B4EFFC6A2}"/>
                  </a:ext>
                </a:extLst>
              </p:cNvPr>
              <p:cNvSpPr txBox="1"/>
              <p:nvPr/>
            </p:nvSpPr>
            <p:spPr>
              <a:xfrm rot="249480">
                <a:off x="2202846" y="1764820"/>
                <a:ext cx="1106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dirty="0"/>
                  <a:t>파이프라인</a:t>
                </a:r>
                <a:r>
                  <a:rPr lang="en-US" altLang="ko-KR" sz="1200" b="1" dirty="0"/>
                  <a:t>,</a:t>
                </a:r>
                <a:r>
                  <a:rPr lang="ko-KR" altLang="en-US" sz="1200" b="1" dirty="0"/>
                  <a:t>데이터 흐름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1E66633-AB62-F66A-AE11-B2A5FCCD8FD5}"/>
                </a:ext>
              </a:extLst>
            </p:cNvPr>
            <p:cNvGrpSpPr/>
            <p:nvPr/>
          </p:nvGrpSpPr>
          <p:grpSpPr>
            <a:xfrm>
              <a:off x="5595676" y="1686526"/>
              <a:ext cx="4751404" cy="3143423"/>
              <a:chOff x="5595676" y="1967838"/>
              <a:chExt cx="4751404" cy="314342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92B95155-6CA1-2FAE-D294-D143D7E2A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5676" y="1967838"/>
                <a:ext cx="4751404" cy="3143423"/>
              </a:xfrm>
              <a:prstGeom prst="rect">
                <a:avLst/>
              </a:prstGeom>
            </p:spPr>
          </p:pic>
          <p:sp>
            <p:nvSpPr>
              <p:cNvPr id="16" name="화살표: 오른쪽 15">
                <a:extLst>
                  <a:ext uri="{FF2B5EF4-FFF2-40B4-BE49-F238E27FC236}">
                    <a16:creationId xmlns:a16="http://schemas.microsoft.com/office/drawing/2014/main" id="{6BCE3EA5-6678-E7C5-DC3F-3EACB857382B}"/>
                  </a:ext>
                </a:extLst>
              </p:cNvPr>
              <p:cNvSpPr/>
              <p:nvPr/>
            </p:nvSpPr>
            <p:spPr>
              <a:xfrm rot="5728307">
                <a:off x="6477789" y="3188243"/>
                <a:ext cx="1673361" cy="374485"/>
              </a:xfrm>
              <a:prstGeom prst="rightArrow">
                <a:avLst/>
              </a:prstGeom>
              <a:solidFill>
                <a:srgbClr val="FFC00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화살표: 오른쪽 16">
                <a:extLst>
                  <a:ext uri="{FF2B5EF4-FFF2-40B4-BE49-F238E27FC236}">
                    <a16:creationId xmlns:a16="http://schemas.microsoft.com/office/drawing/2014/main" id="{0E6590C7-B835-215C-682D-5B26C3CD214E}"/>
                  </a:ext>
                </a:extLst>
              </p:cNvPr>
              <p:cNvSpPr/>
              <p:nvPr/>
            </p:nvSpPr>
            <p:spPr>
              <a:xfrm rot="5728307">
                <a:off x="6981881" y="3211688"/>
                <a:ext cx="1673361" cy="374485"/>
              </a:xfrm>
              <a:prstGeom prst="rightArrow">
                <a:avLst/>
              </a:prstGeom>
              <a:solidFill>
                <a:srgbClr val="FFC00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7AF57F80-18DF-565F-A335-7D40EAC1F55E}"/>
                  </a:ext>
                </a:extLst>
              </p:cNvPr>
              <p:cNvSpPr/>
              <p:nvPr/>
            </p:nvSpPr>
            <p:spPr>
              <a:xfrm rot="5728307">
                <a:off x="7485973" y="3223412"/>
                <a:ext cx="1673361" cy="374485"/>
              </a:xfrm>
              <a:prstGeom prst="rightArrow">
                <a:avLst/>
              </a:prstGeom>
              <a:solidFill>
                <a:srgbClr val="FFC00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화살표: 오른쪽 18">
                <a:extLst>
                  <a:ext uri="{FF2B5EF4-FFF2-40B4-BE49-F238E27FC236}">
                    <a16:creationId xmlns:a16="http://schemas.microsoft.com/office/drawing/2014/main" id="{BE82714F-E4FA-A97E-4DBC-BC86A92B3198}"/>
                  </a:ext>
                </a:extLst>
              </p:cNvPr>
              <p:cNvSpPr/>
              <p:nvPr/>
            </p:nvSpPr>
            <p:spPr>
              <a:xfrm rot="3163753">
                <a:off x="8459004" y="2819325"/>
                <a:ext cx="779647" cy="321516"/>
              </a:xfrm>
              <a:prstGeom prst="rightArrow">
                <a:avLst/>
              </a:prstGeom>
              <a:solidFill>
                <a:srgbClr val="FFC00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화살표: 오른쪽 21">
                <a:extLst>
                  <a:ext uri="{FF2B5EF4-FFF2-40B4-BE49-F238E27FC236}">
                    <a16:creationId xmlns:a16="http://schemas.microsoft.com/office/drawing/2014/main" id="{FDF25A13-7372-0218-DA28-00D6B6107CC0}"/>
                  </a:ext>
                </a:extLst>
              </p:cNvPr>
              <p:cNvSpPr/>
              <p:nvPr/>
            </p:nvSpPr>
            <p:spPr>
              <a:xfrm rot="3163753">
                <a:off x="8623126" y="2666925"/>
                <a:ext cx="779647" cy="321516"/>
              </a:xfrm>
              <a:prstGeom prst="rightArrow">
                <a:avLst/>
              </a:prstGeom>
              <a:solidFill>
                <a:srgbClr val="FFC00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CD7AA85-A846-1F06-2D90-10DA6E5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870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7B832-0CF0-6BDC-06D5-7900B4D5F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44C8CEB-6357-033B-8194-319C5CBB0CBD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7504FF-D4B3-EC32-1889-C660BAE456AF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A94F6-25D1-6246-D31C-769403A7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2" y="1013548"/>
            <a:ext cx="5010849" cy="1876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DFFD49-957D-321F-476F-F4A5CBBA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04" y="3426284"/>
            <a:ext cx="6735115" cy="2162477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DBF7355-1939-CA16-403A-F8C82279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320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81200-2953-8B2A-67FA-5365ACD6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C08E0CA-D3D9-CFCD-11B3-95ED8688B587}"/>
              </a:ext>
            </a:extLst>
          </p:cNvPr>
          <p:cNvSpPr/>
          <p:nvPr/>
        </p:nvSpPr>
        <p:spPr>
          <a:xfrm>
            <a:off x="1" y="6612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4A5AAE-670C-09E2-5A81-734549B39018}"/>
              </a:ext>
            </a:extLst>
          </p:cNvPr>
          <p:cNvSpPr/>
          <p:nvPr/>
        </p:nvSpPr>
        <p:spPr>
          <a:xfrm>
            <a:off x="0" y="-6449"/>
            <a:ext cx="12192000" cy="2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922F3-3B87-C596-211F-0E8D5E72F353}"/>
              </a:ext>
            </a:extLst>
          </p:cNvPr>
          <p:cNvSpPr txBox="1"/>
          <p:nvPr/>
        </p:nvSpPr>
        <p:spPr>
          <a:xfrm>
            <a:off x="4648200" y="3075057"/>
            <a:ext cx="2842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666666"/>
                </a:solidFill>
                <a:latin typeface="Spoqa Han Sans"/>
              </a:rPr>
              <a:t>감사함니당</a:t>
            </a:r>
            <a:endParaRPr lang="ko-KR" altLang="en-US" sz="4000" dirty="0">
              <a:solidFill>
                <a:srgbClr val="666666"/>
              </a:solidFill>
              <a:latin typeface="Spoqa Han San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2F4550-FB49-5F63-75D7-582AEC2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4921E-6FA9-4F0D-A1F2-30A0E9B880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9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235</Words>
  <Application>Microsoft Office PowerPoint</Application>
  <PresentationFormat>와이드스크린</PresentationFormat>
  <Paragraphs>54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Spoqa Han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 아름</dc:creator>
  <cp:lastModifiedBy>송 아름</cp:lastModifiedBy>
  <cp:revision>6</cp:revision>
  <dcterms:created xsi:type="dcterms:W3CDTF">2024-11-06T05:55:57Z</dcterms:created>
  <dcterms:modified xsi:type="dcterms:W3CDTF">2024-11-07T04:40:08Z</dcterms:modified>
</cp:coreProperties>
</file>