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58" r:id="rId14"/>
    <p:sldId id="256" r:id="rId15"/>
    <p:sldId id="25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F7FE44-7E88-4678-BD0F-FA29440A7CCF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638711E-81C6-4B20-B422-FAE4FF35BD22}">
      <dgm:prSet/>
      <dgm:spPr/>
      <dgm:t>
        <a:bodyPr/>
        <a:lstStyle/>
        <a:p>
          <a:r>
            <a:rPr lang="ko-KR"/>
            <a:t>슈퍼키</a:t>
          </a:r>
          <a:br>
            <a:rPr lang="en-US" altLang="ko-KR"/>
          </a:br>
          <a:r>
            <a:rPr lang="en-US"/>
            <a:t>(super key)</a:t>
          </a:r>
        </a:p>
      </dgm:t>
    </dgm:pt>
    <dgm:pt modelId="{63D5EDC9-E70A-473C-B563-295DF275C515}" type="parTrans" cxnId="{D4B85AC2-6CC3-4FED-86B5-01DEDB0FD9A0}">
      <dgm:prSet/>
      <dgm:spPr/>
      <dgm:t>
        <a:bodyPr/>
        <a:lstStyle/>
        <a:p>
          <a:endParaRPr lang="en-US"/>
        </a:p>
      </dgm:t>
    </dgm:pt>
    <dgm:pt modelId="{C4B28201-D6C3-407F-B106-76E61DC8E4F3}" type="sibTrans" cxnId="{D4B85AC2-6CC3-4FED-86B5-01DEDB0FD9A0}">
      <dgm:prSet/>
      <dgm:spPr/>
      <dgm:t>
        <a:bodyPr/>
        <a:lstStyle/>
        <a:p>
          <a:endParaRPr lang="en-US"/>
        </a:p>
      </dgm:t>
    </dgm:pt>
    <dgm:pt modelId="{BA4EA972-D4F6-4FE8-83FE-9E03D6C318F8}">
      <dgm:prSet/>
      <dgm:spPr/>
      <dgm:t>
        <a:bodyPr/>
        <a:lstStyle/>
        <a:p>
          <a:r>
            <a:rPr lang="ko-KR"/>
            <a:t>유일성을 만족하는 속성 또는 속성들의 집합</a:t>
          </a:r>
          <a:endParaRPr lang="en-US"/>
        </a:p>
      </dgm:t>
    </dgm:pt>
    <dgm:pt modelId="{9FB8F586-EAB3-4452-A2D6-27EADA8090E2}" type="parTrans" cxnId="{61380A86-33EA-40BC-945D-1CC80A65A754}">
      <dgm:prSet/>
      <dgm:spPr/>
      <dgm:t>
        <a:bodyPr/>
        <a:lstStyle/>
        <a:p>
          <a:endParaRPr lang="en-US"/>
        </a:p>
      </dgm:t>
    </dgm:pt>
    <dgm:pt modelId="{5139A899-BEDA-4059-9DBE-8BDDD20D89CE}" type="sibTrans" cxnId="{61380A86-33EA-40BC-945D-1CC80A65A754}">
      <dgm:prSet/>
      <dgm:spPr/>
      <dgm:t>
        <a:bodyPr/>
        <a:lstStyle/>
        <a:p>
          <a:endParaRPr lang="en-US"/>
        </a:p>
      </dgm:t>
    </dgm:pt>
    <dgm:pt modelId="{BEA301F4-05A0-4E3A-8FA9-F9B5208C0962}">
      <dgm:prSet/>
      <dgm:spPr/>
      <dgm:t>
        <a:bodyPr/>
        <a:lstStyle/>
        <a:p>
          <a:r>
            <a:rPr lang="ko-KR"/>
            <a:t>예</a:t>
          </a:r>
          <a:r>
            <a:rPr lang="en-US"/>
            <a:t>) </a:t>
          </a:r>
          <a:r>
            <a:rPr lang="ko-KR"/>
            <a:t>고객 릴레이션의 슈퍼키 </a:t>
          </a:r>
          <a:r>
            <a:rPr lang="en-US"/>
            <a:t>: </a:t>
          </a:r>
          <a:r>
            <a:rPr lang="ko-KR"/>
            <a:t>고객아이디</a:t>
          </a:r>
          <a:r>
            <a:rPr lang="en-US"/>
            <a:t>, (</a:t>
          </a:r>
          <a:r>
            <a:rPr lang="ko-KR"/>
            <a:t>고객아이디</a:t>
          </a:r>
          <a:r>
            <a:rPr lang="en-US"/>
            <a:t>, </a:t>
          </a:r>
          <a:r>
            <a:rPr lang="ko-KR"/>
            <a:t>고객이름</a:t>
          </a:r>
          <a:r>
            <a:rPr lang="en-US"/>
            <a:t>), (</a:t>
          </a:r>
          <a:r>
            <a:rPr lang="ko-KR"/>
            <a:t>고객이름</a:t>
          </a:r>
          <a:r>
            <a:rPr lang="en-US"/>
            <a:t>, </a:t>
          </a:r>
          <a:r>
            <a:rPr lang="ko-KR"/>
            <a:t>주소</a:t>
          </a:r>
          <a:r>
            <a:rPr lang="en-US"/>
            <a:t>) </a:t>
          </a:r>
          <a:r>
            <a:rPr lang="ko-KR"/>
            <a:t>등</a:t>
          </a:r>
          <a:endParaRPr lang="en-US"/>
        </a:p>
      </dgm:t>
    </dgm:pt>
    <dgm:pt modelId="{9C048C7A-EF04-4C33-8ABE-4573140570B2}" type="parTrans" cxnId="{BC7FEE5B-B16C-45D1-B79F-11DA852B85B5}">
      <dgm:prSet/>
      <dgm:spPr/>
      <dgm:t>
        <a:bodyPr/>
        <a:lstStyle/>
        <a:p>
          <a:endParaRPr lang="en-US"/>
        </a:p>
      </dgm:t>
    </dgm:pt>
    <dgm:pt modelId="{61F8B80B-B03A-4227-971C-D0AA984431DC}" type="sibTrans" cxnId="{BC7FEE5B-B16C-45D1-B79F-11DA852B85B5}">
      <dgm:prSet/>
      <dgm:spPr/>
      <dgm:t>
        <a:bodyPr/>
        <a:lstStyle/>
        <a:p>
          <a:endParaRPr lang="en-US"/>
        </a:p>
      </dgm:t>
    </dgm:pt>
    <dgm:pt modelId="{D4BE6D40-8535-47AF-969B-533766B2C45E}">
      <dgm:prSet/>
      <dgm:spPr/>
      <dgm:t>
        <a:bodyPr/>
        <a:lstStyle/>
        <a:p>
          <a:r>
            <a:rPr lang="ko-KR"/>
            <a:t>후보키</a:t>
          </a:r>
          <a:br>
            <a:rPr lang="en-US" altLang="ko-KR"/>
          </a:br>
          <a:r>
            <a:rPr lang="en-US"/>
            <a:t>(candidate key)</a:t>
          </a:r>
        </a:p>
      </dgm:t>
    </dgm:pt>
    <dgm:pt modelId="{D0489E6D-4647-400A-AF88-4495EFFADEA3}" type="parTrans" cxnId="{4A7BD982-8507-4977-A8D5-8BEB7D6E758B}">
      <dgm:prSet/>
      <dgm:spPr/>
      <dgm:t>
        <a:bodyPr/>
        <a:lstStyle/>
        <a:p>
          <a:endParaRPr lang="en-US"/>
        </a:p>
      </dgm:t>
    </dgm:pt>
    <dgm:pt modelId="{F08603D4-AD89-4822-ADA3-6E150EACCBFC}" type="sibTrans" cxnId="{4A7BD982-8507-4977-A8D5-8BEB7D6E758B}">
      <dgm:prSet/>
      <dgm:spPr/>
      <dgm:t>
        <a:bodyPr/>
        <a:lstStyle/>
        <a:p>
          <a:endParaRPr lang="en-US"/>
        </a:p>
      </dgm:t>
    </dgm:pt>
    <dgm:pt modelId="{1FDB1F92-6784-4CF7-9B77-647CCE715D25}">
      <dgm:prSet/>
      <dgm:spPr/>
      <dgm:t>
        <a:bodyPr/>
        <a:lstStyle/>
        <a:p>
          <a:r>
            <a:rPr lang="ko-KR"/>
            <a:t>유일성과 최소성을 만족하는 속성 또는 속성들의 집합</a:t>
          </a:r>
          <a:endParaRPr lang="en-US"/>
        </a:p>
      </dgm:t>
    </dgm:pt>
    <dgm:pt modelId="{9B0F0F2A-C211-4A47-894F-0643B28C6774}" type="parTrans" cxnId="{EF8B6490-47DE-4CB3-A64C-F975F8BDD6D3}">
      <dgm:prSet/>
      <dgm:spPr/>
      <dgm:t>
        <a:bodyPr/>
        <a:lstStyle/>
        <a:p>
          <a:endParaRPr lang="en-US"/>
        </a:p>
      </dgm:t>
    </dgm:pt>
    <dgm:pt modelId="{677BC0E0-AEEB-46E8-B204-73957AD11FA3}" type="sibTrans" cxnId="{EF8B6490-47DE-4CB3-A64C-F975F8BDD6D3}">
      <dgm:prSet/>
      <dgm:spPr/>
      <dgm:t>
        <a:bodyPr/>
        <a:lstStyle/>
        <a:p>
          <a:endParaRPr lang="en-US"/>
        </a:p>
      </dgm:t>
    </dgm:pt>
    <dgm:pt modelId="{04810A85-60F1-4F38-8966-DF03B21BA27A}">
      <dgm:prSet/>
      <dgm:spPr/>
      <dgm:t>
        <a:bodyPr/>
        <a:lstStyle/>
        <a:p>
          <a:r>
            <a:rPr lang="ko-KR"/>
            <a:t>예</a:t>
          </a:r>
          <a:r>
            <a:rPr lang="en-US"/>
            <a:t>) </a:t>
          </a:r>
          <a:r>
            <a:rPr lang="ko-KR"/>
            <a:t>고객 릴레이션의 후보키 </a:t>
          </a:r>
          <a:r>
            <a:rPr lang="en-US"/>
            <a:t>: </a:t>
          </a:r>
          <a:r>
            <a:rPr lang="ko-KR"/>
            <a:t>고객아이디</a:t>
          </a:r>
          <a:r>
            <a:rPr lang="en-US"/>
            <a:t>, (</a:t>
          </a:r>
          <a:r>
            <a:rPr lang="ko-KR"/>
            <a:t>고객이름</a:t>
          </a:r>
          <a:r>
            <a:rPr lang="en-US"/>
            <a:t>, </a:t>
          </a:r>
          <a:r>
            <a:rPr lang="ko-KR"/>
            <a:t>주소</a:t>
          </a:r>
          <a:r>
            <a:rPr lang="en-US"/>
            <a:t>) </a:t>
          </a:r>
          <a:r>
            <a:rPr lang="ko-KR"/>
            <a:t>등</a:t>
          </a:r>
          <a:endParaRPr lang="en-US"/>
        </a:p>
      </dgm:t>
    </dgm:pt>
    <dgm:pt modelId="{06944359-4A8B-4290-8817-DBD6044D0A32}" type="parTrans" cxnId="{ECA65D4B-954A-4C52-A4F7-B26B1D98F863}">
      <dgm:prSet/>
      <dgm:spPr/>
      <dgm:t>
        <a:bodyPr/>
        <a:lstStyle/>
        <a:p>
          <a:endParaRPr lang="en-US"/>
        </a:p>
      </dgm:t>
    </dgm:pt>
    <dgm:pt modelId="{4517CCFB-1334-4C75-A173-C5710F466978}" type="sibTrans" cxnId="{ECA65D4B-954A-4C52-A4F7-B26B1D98F863}">
      <dgm:prSet/>
      <dgm:spPr/>
      <dgm:t>
        <a:bodyPr/>
        <a:lstStyle/>
        <a:p>
          <a:endParaRPr lang="en-US"/>
        </a:p>
      </dgm:t>
    </dgm:pt>
    <dgm:pt modelId="{BF9870DB-34C0-40FA-9EBB-D093E5A36AC4}">
      <dgm:prSet/>
      <dgm:spPr/>
      <dgm:t>
        <a:bodyPr/>
        <a:lstStyle/>
        <a:p>
          <a:r>
            <a:rPr lang="ko-KR"/>
            <a:t>대체키</a:t>
          </a:r>
          <a:br>
            <a:rPr lang="en-US" altLang="ko-KR"/>
          </a:br>
          <a:r>
            <a:rPr lang="en-US"/>
            <a:t>(alternate key)</a:t>
          </a:r>
        </a:p>
      </dgm:t>
    </dgm:pt>
    <dgm:pt modelId="{ECAA20DF-921E-42A1-88B6-C4C4FC36EC43}" type="parTrans" cxnId="{56976173-28AE-4569-BDB0-274FB29D1975}">
      <dgm:prSet/>
      <dgm:spPr/>
      <dgm:t>
        <a:bodyPr/>
        <a:lstStyle/>
        <a:p>
          <a:endParaRPr lang="en-US"/>
        </a:p>
      </dgm:t>
    </dgm:pt>
    <dgm:pt modelId="{328B3105-D032-4B0F-82FB-32B284CFA8EB}" type="sibTrans" cxnId="{56976173-28AE-4569-BDB0-274FB29D1975}">
      <dgm:prSet/>
      <dgm:spPr/>
      <dgm:t>
        <a:bodyPr/>
        <a:lstStyle/>
        <a:p>
          <a:endParaRPr lang="en-US"/>
        </a:p>
      </dgm:t>
    </dgm:pt>
    <dgm:pt modelId="{1C71992F-54BE-4204-A780-4B9CDAF96F8C}">
      <dgm:prSet/>
      <dgm:spPr/>
      <dgm:t>
        <a:bodyPr/>
        <a:lstStyle/>
        <a:p>
          <a:r>
            <a:rPr lang="ko-KR"/>
            <a:t>기본키로</a:t>
          </a:r>
          <a:r>
            <a:rPr lang="en-US"/>
            <a:t> </a:t>
          </a:r>
          <a:r>
            <a:rPr lang="ko-KR"/>
            <a:t>선택되지 못한 후보키 </a:t>
          </a:r>
          <a:r>
            <a:rPr lang="en-US"/>
            <a:t>/ </a:t>
          </a:r>
          <a:r>
            <a:rPr lang="ko-KR"/>
            <a:t>예</a:t>
          </a:r>
          <a:r>
            <a:rPr lang="en-US"/>
            <a:t>) </a:t>
          </a:r>
          <a:r>
            <a:rPr lang="ko-KR"/>
            <a:t>고객 릴레이션의 대체키</a:t>
          </a:r>
          <a:r>
            <a:rPr lang="en-US"/>
            <a:t> : (</a:t>
          </a:r>
          <a:r>
            <a:rPr lang="ko-KR"/>
            <a:t>고객이름</a:t>
          </a:r>
          <a:r>
            <a:rPr lang="en-US"/>
            <a:t>, </a:t>
          </a:r>
          <a:r>
            <a:rPr lang="ko-KR"/>
            <a:t>주소</a:t>
          </a:r>
          <a:r>
            <a:rPr lang="en-US"/>
            <a:t>)</a:t>
          </a:r>
        </a:p>
      </dgm:t>
    </dgm:pt>
    <dgm:pt modelId="{D0D908D5-86C9-439E-8604-A2D2329EE5C7}" type="parTrans" cxnId="{42E17095-30B8-4CB4-87D5-02F84F3E5DD3}">
      <dgm:prSet/>
      <dgm:spPr/>
      <dgm:t>
        <a:bodyPr/>
        <a:lstStyle/>
        <a:p>
          <a:endParaRPr lang="en-US"/>
        </a:p>
      </dgm:t>
    </dgm:pt>
    <dgm:pt modelId="{7D0DF7B6-111F-4510-8FD4-665B3DD06702}" type="sibTrans" cxnId="{42E17095-30B8-4CB4-87D5-02F84F3E5DD3}">
      <dgm:prSet/>
      <dgm:spPr/>
      <dgm:t>
        <a:bodyPr/>
        <a:lstStyle/>
        <a:p>
          <a:endParaRPr lang="en-US"/>
        </a:p>
      </dgm:t>
    </dgm:pt>
    <dgm:pt modelId="{BC509D0C-66A2-4C1E-97D5-00CF85B259D4}" type="pres">
      <dgm:prSet presAssocID="{CEF7FE44-7E88-4678-BD0F-FA29440A7CCF}" presName="Name0" presStyleCnt="0">
        <dgm:presLayoutVars>
          <dgm:dir/>
          <dgm:animLvl val="lvl"/>
          <dgm:resizeHandles val="exact"/>
        </dgm:presLayoutVars>
      </dgm:prSet>
      <dgm:spPr/>
    </dgm:pt>
    <dgm:pt modelId="{C255B1C2-1791-4BA2-83C6-0FAE17944CCA}" type="pres">
      <dgm:prSet presAssocID="{B638711E-81C6-4B20-B422-FAE4FF35BD22}" presName="linNode" presStyleCnt="0"/>
      <dgm:spPr/>
    </dgm:pt>
    <dgm:pt modelId="{40A761D0-B288-49E6-B732-7A45F2EA5079}" type="pres">
      <dgm:prSet presAssocID="{B638711E-81C6-4B20-B422-FAE4FF35BD22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808A557-7CA5-45E9-811E-96931CB4B35F}" type="pres">
      <dgm:prSet presAssocID="{B638711E-81C6-4B20-B422-FAE4FF35BD22}" presName="descendantText" presStyleLbl="alignAccFollowNode1" presStyleIdx="0" presStyleCnt="3">
        <dgm:presLayoutVars>
          <dgm:bulletEnabled val="1"/>
        </dgm:presLayoutVars>
      </dgm:prSet>
      <dgm:spPr/>
    </dgm:pt>
    <dgm:pt modelId="{D1552726-21A0-4BFD-95E3-F032C526479A}" type="pres">
      <dgm:prSet presAssocID="{C4B28201-D6C3-407F-B106-76E61DC8E4F3}" presName="sp" presStyleCnt="0"/>
      <dgm:spPr/>
    </dgm:pt>
    <dgm:pt modelId="{1EDE9E9C-6F9D-49C0-9996-E32E04140098}" type="pres">
      <dgm:prSet presAssocID="{D4BE6D40-8535-47AF-969B-533766B2C45E}" presName="linNode" presStyleCnt="0"/>
      <dgm:spPr/>
    </dgm:pt>
    <dgm:pt modelId="{F2070B66-CFCF-46A9-9472-D336905948C5}" type="pres">
      <dgm:prSet presAssocID="{D4BE6D40-8535-47AF-969B-533766B2C45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B2C67E0-3B99-4632-BE8A-1B2080FEE95D}" type="pres">
      <dgm:prSet presAssocID="{D4BE6D40-8535-47AF-969B-533766B2C45E}" presName="descendantText" presStyleLbl="alignAccFollowNode1" presStyleIdx="1" presStyleCnt="3">
        <dgm:presLayoutVars>
          <dgm:bulletEnabled val="1"/>
        </dgm:presLayoutVars>
      </dgm:prSet>
      <dgm:spPr/>
    </dgm:pt>
    <dgm:pt modelId="{D4959A29-BB27-4C98-AAE2-8D83A82E27AE}" type="pres">
      <dgm:prSet presAssocID="{F08603D4-AD89-4822-ADA3-6E150EACCBFC}" presName="sp" presStyleCnt="0"/>
      <dgm:spPr/>
    </dgm:pt>
    <dgm:pt modelId="{8CB7560F-26EA-4A75-A130-9388B81DF42E}" type="pres">
      <dgm:prSet presAssocID="{BF9870DB-34C0-40FA-9EBB-D093E5A36AC4}" presName="linNode" presStyleCnt="0"/>
      <dgm:spPr/>
    </dgm:pt>
    <dgm:pt modelId="{2206073B-DA76-4F1C-B1E5-BFF802FA666E}" type="pres">
      <dgm:prSet presAssocID="{BF9870DB-34C0-40FA-9EBB-D093E5A36AC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E18E2C34-E5F1-4CF0-B243-1BAA489C969D}" type="pres">
      <dgm:prSet presAssocID="{BF9870DB-34C0-40FA-9EBB-D093E5A36AC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13BE6F12-AAE5-4629-95FE-2175664E4CAF}" type="presOf" srcId="{CEF7FE44-7E88-4678-BD0F-FA29440A7CCF}" destId="{BC509D0C-66A2-4C1E-97D5-00CF85B259D4}" srcOrd="0" destOrd="0" presId="urn:microsoft.com/office/officeart/2005/8/layout/vList5"/>
    <dgm:cxn modelId="{F60AF913-EDD0-4577-909A-49768FD836C1}" type="presOf" srcId="{B638711E-81C6-4B20-B422-FAE4FF35BD22}" destId="{40A761D0-B288-49E6-B732-7A45F2EA5079}" srcOrd="0" destOrd="0" presId="urn:microsoft.com/office/officeart/2005/8/layout/vList5"/>
    <dgm:cxn modelId="{1726DB21-FA96-4AAF-A641-AD1601FC3187}" type="presOf" srcId="{1C71992F-54BE-4204-A780-4B9CDAF96F8C}" destId="{E18E2C34-E5F1-4CF0-B243-1BAA489C969D}" srcOrd="0" destOrd="0" presId="urn:microsoft.com/office/officeart/2005/8/layout/vList5"/>
    <dgm:cxn modelId="{BC7FEE5B-B16C-45D1-B79F-11DA852B85B5}" srcId="{B638711E-81C6-4B20-B422-FAE4FF35BD22}" destId="{BEA301F4-05A0-4E3A-8FA9-F9B5208C0962}" srcOrd="1" destOrd="0" parTransId="{9C048C7A-EF04-4C33-8ABE-4573140570B2}" sibTransId="{61F8B80B-B03A-4227-971C-D0AA984431DC}"/>
    <dgm:cxn modelId="{5344C744-334F-4D9F-A2AE-C15B934E5826}" type="presOf" srcId="{BF9870DB-34C0-40FA-9EBB-D093E5A36AC4}" destId="{2206073B-DA76-4F1C-B1E5-BFF802FA666E}" srcOrd="0" destOrd="0" presId="urn:microsoft.com/office/officeart/2005/8/layout/vList5"/>
    <dgm:cxn modelId="{C5CC7569-65B7-49CA-8FBB-1102C30B44FD}" type="presOf" srcId="{BA4EA972-D4F6-4FE8-83FE-9E03D6C318F8}" destId="{D808A557-7CA5-45E9-811E-96931CB4B35F}" srcOrd="0" destOrd="0" presId="urn:microsoft.com/office/officeart/2005/8/layout/vList5"/>
    <dgm:cxn modelId="{ECA65D4B-954A-4C52-A4F7-B26B1D98F863}" srcId="{D4BE6D40-8535-47AF-969B-533766B2C45E}" destId="{04810A85-60F1-4F38-8966-DF03B21BA27A}" srcOrd="1" destOrd="0" parTransId="{06944359-4A8B-4290-8817-DBD6044D0A32}" sibTransId="{4517CCFB-1334-4C75-A173-C5710F466978}"/>
    <dgm:cxn modelId="{B5C15C4C-0AFB-4E74-B3AF-A34FE33E01EB}" type="presOf" srcId="{04810A85-60F1-4F38-8966-DF03B21BA27A}" destId="{5B2C67E0-3B99-4632-BE8A-1B2080FEE95D}" srcOrd="0" destOrd="1" presId="urn:microsoft.com/office/officeart/2005/8/layout/vList5"/>
    <dgm:cxn modelId="{56976173-28AE-4569-BDB0-274FB29D1975}" srcId="{CEF7FE44-7E88-4678-BD0F-FA29440A7CCF}" destId="{BF9870DB-34C0-40FA-9EBB-D093E5A36AC4}" srcOrd="2" destOrd="0" parTransId="{ECAA20DF-921E-42A1-88B6-C4C4FC36EC43}" sibTransId="{328B3105-D032-4B0F-82FB-32B284CFA8EB}"/>
    <dgm:cxn modelId="{6529A477-5B85-4947-8FCC-7FD0E114407F}" type="presOf" srcId="{BEA301F4-05A0-4E3A-8FA9-F9B5208C0962}" destId="{D808A557-7CA5-45E9-811E-96931CB4B35F}" srcOrd="0" destOrd="1" presId="urn:microsoft.com/office/officeart/2005/8/layout/vList5"/>
    <dgm:cxn modelId="{4A7BD982-8507-4977-A8D5-8BEB7D6E758B}" srcId="{CEF7FE44-7E88-4678-BD0F-FA29440A7CCF}" destId="{D4BE6D40-8535-47AF-969B-533766B2C45E}" srcOrd="1" destOrd="0" parTransId="{D0489E6D-4647-400A-AF88-4495EFFADEA3}" sibTransId="{F08603D4-AD89-4822-ADA3-6E150EACCBFC}"/>
    <dgm:cxn modelId="{61380A86-33EA-40BC-945D-1CC80A65A754}" srcId="{B638711E-81C6-4B20-B422-FAE4FF35BD22}" destId="{BA4EA972-D4F6-4FE8-83FE-9E03D6C318F8}" srcOrd="0" destOrd="0" parTransId="{9FB8F586-EAB3-4452-A2D6-27EADA8090E2}" sibTransId="{5139A899-BEDA-4059-9DBE-8BDDD20D89CE}"/>
    <dgm:cxn modelId="{EF8B6490-47DE-4CB3-A64C-F975F8BDD6D3}" srcId="{D4BE6D40-8535-47AF-969B-533766B2C45E}" destId="{1FDB1F92-6784-4CF7-9B77-647CCE715D25}" srcOrd="0" destOrd="0" parTransId="{9B0F0F2A-C211-4A47-894F-0643B28C6774}" sibTransId="{677BC0E0-AEEB-46E8-B204-73957AD11FA3}"/>
    <dgm:cxn modelId="{42E17095-30B8-4CB4-87D5-02F84F3E5DD3}" srcId="{BF9870DB-34C0-40FA-9EBB-D093E5A36AC4}" destId="{1C71992F-54BE-4204-A780-4B9CDAF96F8C}" srcOrd="0" destOrd="0" parTransId="{D0D908D5-86C9-439E-8604-A2D2329EE5C7}" sibTransId="{7D0DF7B6-111F-4510-8FD4-665B3DD06702}"/>
    <dgm:cxn modelId="{124991B6-203E-40FC-807B-0930E6013960}" type="presOf" srcId="{1FDB1F92-6784-4CF7-9B77-647CCE715D25}" destId="{5B2C67E0-3B99-4632-BE8A-1B2080FEE95D}" srcOrd="0" destOrd="0" presId="urn:microsoft.com/office/officeart/2005/8/layout/vList5"/>
    <dgm:cxn modelId="{D4B85AC2-6CC3-4FED-86B5-01DEDB0FD9A0}" srcId="{CEF7FE44-7E88-4678-BD0F-FA29440A7CCF}" destId="{B638711E-81C6-4B20-B422-FAE4FF35BD22}" srcOrd="0" destOrd="0" parTransId="{63D5EDC9-E70A-473C-B563-295DF275C515}" sibTransId="{C4B28201-D6C3-407F-B106-76E61DC8E4F3}"/>
    <dgm:cxn modelId="{4BF7BBEF-91B1-4C29-9737-7DF3E38C1EC0}" type="presOf" srcId="{D4BE6D40-8535-47AF-969B-533766B2C45E}" destId="{F2070B66-CFCF-46A9-9472-D336905948C5}" srcOrd="0" destOrd="0" presId="urn:microsoft.com/office/officeart/2005/8/layout/vList5"/>
    <dgm:cxn modelId="{472B83C7-C07F-4EDF-85A1-89C13B40FA5D}" type="presParOf" srcId="{BC509D0C-66A2-4C1E-97D5-00CF85B259D4}" destId="{C255B1C2-1791-4BA2-83C6-0FAE17944CCA}" srcOrd="0" destOrd="0" presId="urn:microsoft.com/office/officeart/2005/8/layout/vList5"/>
    <dgm:cxn modelId="{F3D3EB26-70FB-41B0-A8C9-2C4A977BC987}" type="presParOf" srcId="{C255B1C2-1791-4BA2-83C6-0FAE17944CCA}" destId="{40A761D0-B288-49E6-B732-7A45F2EA5079}" srcOrd="0" destOrd="0" presId="urn:microsoft.com/office/officeart/2005/8/layout/vList5"/>
    <dgm:cxn modelId="{FDB0636A-D30D-4692-8CB6-60807C15DF96}" type="presParOf" srcId="{C255B1C2-1791-4BA2-83C6-0FAE17944CCA}" destId="{D808A557-7CA5-45E9-811E-96931CB4B35F}" srcOrd="1" destOrd="0" presId="urn:microsoft.com/office/officeart/2005/8/layout/vList5"/>
    <dgm:cxn modelId="{EE0E032E-76C9-49CC-B3F7-356987DB278D}" type="presParOf" srcId="{BC509D0C-66A2-4C1E-97D5-00CF85B259D4}" destId="{D1552726-21A0-4BFD-95E3-F032C526479A}" srcOrd="1" destOrd="0" presId="urn:microsoft.com/office/officeart/2005/8/layout/vList5"/>
    <dgm:cxn modelId="{FEC51F5D-BB78-486C-8A19-FEC5872BA168}" type="presParOf" srcId="{BC509D0C-66A2-4C1E-97D5-00CF85B259D4}" destId="{1EDE9E9C-6F9D-49C0-9996-E32E04140098}" srcOrd="2" destOrd="0" presId="urn:microsoft.com/office/officeart/2005/8/layout/vList5"/>
    <dgm:cxn modelId="{AD8B7D8A-9108-4D33-85DD-1E1B7801CA14}" type="presParOf" srcId="{1EDE9E9C-6F9D-49C0-9996-E32E04140098}" destId="{F2070B66-CFCF-46A9-9472-D336905948C5}" srcOrd="0" destOrd="0" presId="urn:microsoft.com/office/officeart/2005/8/layout/vList5"/>
    <dgm:cxn modelId="{737543EC-F301-40D2-9049-56EE1B8967C1}" type="presParOf" srcId="{1EDE9E9C-6F9D-49C0-9996-E32E04140098}" destId="{5B2C67E0-3B99-4632-BE8A-1B2080FEE95D}" srcOrd="1" destOrd="0" presId="urn:microsoft.com/office/officeart/2005/8/layout/vList5"/>
    <dgm:cxn modelId="{01491280-558F-4D1A-B54E-BB45F94FD665}" type="presParOf" srcId="{BC509D0C-66A2-4C1E-97D5-00CF85B259D4}" destId="{D4959A29-BB27-4C98-AAE2-8D83A82E27AE}" srcOrd="3" destOrd="0" presId="urn:microsoft.com/office/officeart/2005/8/layout/vList5"/>
    <dgm:cxn modelId="{7E422983-F5C9-4929-A140-BA045817D1E8}" type="presParOf" srcId="{BC509D0C-66A2-4C1E-97D5-00CF85B259D4}" destId="{8CB7560F-26EA-4A75-A130-9388B81DF42E}" srcOrd="4" destOrd="0" presId="urn:microsoft.com/office/officeart/2005/8/layout/vList5"/>
    <dgm:cxn modelId="{43A0ADB0-CA82-44FD-B1D5-12445A795A5D}" type="presParOf" srcId="{8CB7560F-26EA-4A75-A130-9388B81DF42E}" destId="{2206073B-DA76-4F1C-B1E5-BFF802FA666E}" srcOrd="0" destOrd="0" presId="urn:microsoft.com/office/officeart/2005/8/layout/vList5"/>
    <dgm:cxn modelId="{F2DC4763-6B21-4918-828D-B97058BB78EB}" type="presParOf" srcId="{8CB7560F-26EA-4A75-A130-9388B81DF42E}" destId="{E18E2C34-E5F1-4CF0-B243-1BAA489C969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8A557-7CA5-45E9-811E-96931CB4B35F}">
      <dsp:nvSpPr>
        <dsp:cNvPr id="0" name=""/>
        <dsp:cNvSpPr/>
      </dsp:nvSpPr>
      <dsp:spPr>
        <a:xfrm rot="5400000">
          <a:off x="6938221" y="-2714421"/>
          <a:ext cx="1406088" cy="7191779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800" kern="1200"/>
            <a:t>유일성을 만족하는 속성 또는 속성들의 집합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800" kern="1200"/>
            <a:t>예</a:t>
          </a:r>
          <a:r>
            <a:rPr lang="en-US" sz="1800" kern="1200"/>
            <a:t>) </a:t>
          </a:r>
          <a:r>
            <a:rPr lang="ko-KR" sz="1800" kern="1200"/>
            <a:t>고객 릴레이션의 슈퍼키 </a:t>
          </a:r>
          <a:r>
            <a:rPr lang="en-US" sz="1800" kern="1200"/>
            <a:t>: </a:t>
          </a:r>
          <a:r>
            <a:rPr lang="ko-KR" sz="1800" kern="1200"/>
            <a:t>고객아이디</a:t>
          </a:r>
          <a:r>
            <a:rPr lang="en-US" sz="1800" kern="1200"/>
            <a:t>, (</a:t>
          </a:r>
          <a:r>
            <a:rPr lang="ko-KR" sz="1800" kern="1200"/>
            <a:t>고객아이디</a:t>
          </a:r>
          <a:r>
            <a:rPr lang="en-US" sz="1800" kern="1200"/>
            <a:t>, </a:t>
          </a:r>
          <a:r>
            <a:rPr lang="ko-KR" sz="1800" kern="1200"/>
            <a:t>고객이름</a:t>
          </a:r>
          <a:r>
            <a:rPr lang="en-US" sz="1800" kern="1200"/>
            <a:t>), (</a:t>
          </a:r>
          <a:r>
            <a:rPr lang="ko-KR" sz="1800" kern="1200"/>
            <a:t>고객이름</a:t>
          </a:r>
          <a:r>
            <a:rPr lang="en-US" sz="1800" kern="1200"/>
            <a:t>, </a:t>
          </a:r>
          <a:r>
            <a:rPr lang="ko-KR" sz="1800" kern="1200"/>
            <a:t>주소</a:t>
          </a:r>
          <a:r>
            <a:rPr lang="en-US" sz="1800" kern="1200"/>
            <a:t>) </a:t>
          </a:r>
          <a:r>
            <a:rPr lang="ko-KR" sz="1800" kern="1200"/>
            <a:t>등</a:t>
          </a:r>
          <a:endParaRPr lang="en-US" sz="1800" kern="1200"/>
        </a:p>
      </dsp:txBody>
      <dsp:txXfrm rot="-5400000">
        <a:off x="4045376" y="247064"/>
        <a:ext cx="7123139" cy="1268808"/>
      </dsp:txXfrm>
    </dsp:sp>
    <dsp:sp modelId="{40A761D0-B288-49E6-B732-7A45F2EA5079}">
      <dsp:nvSpPr>
        <dsp:cNvPr id="0" name=""/>
        <dsp:cNvSpPr/>
      </dsp:nvSpPr>
      <dsp:spPr>
        <a:xfrm>
          <a:off x="0" y="2663"/>
          <a:ext cx="4045376" cy="1757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600" kern="1200"/>
            <a:t>슈퍼키</a:t>
          </a:r>
          <a:br>
            <a:rPr lang="en-US" altLang="ko-KR" sz="3600" kern="1200"/>
          </a:br>
          <a:r>
            <a:rPr lang="en-US" sz="3600" kern="1200"/>
            <a:t>(super key)</a:t>
          </a:r>
        </a:p>
      </dsp:txBody>
      <dsp:txXfrm>
        <a:off x="85799" y="88462"/>
        <a:ext cx="3873778" cy="1586012"/>
      </dsp:txXfrm>
    </dsp:sp>
    <dsp:sp modelId="{5B2C67E0-3B99-4632-BE8A-1B2080FEE95D}">
      <dsp:nvSpPr>
        <dsp:cNvPr id="0" name=""/>
        <dsp:cNvSpPr/>
      </dsp:nvSpPr>
      <dsp:spPr>
        <a:xfrm rot="5400000">
          <a:off x="6938221" y="-868929"/>
          <a:ext cx="1406088" cy="7191779"/>
        </a:xfrm>
        <a:prstGeom prst="round2Same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800" kern="1200"/>
            <a:t>유일성과 최소성을 만족하는 속성 또는 속성들의 집합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800" kern="1200"/>
            <a:t>예</a:t>
          </a:r>
          <a:r>
            <a:rPr lang="en-US" sz="1800" kern="1200"/>
            <a:t>) </a:t>
          </a:r>
          <a:r>
            <a:rPr lang="ko-KR" sz="1800" kern="1200"/>
            <a:t>고객 릴레이션의 후보키 </a:t>
          </a:r>
          <a:r>
            <a:rPr lang="en-US" sz="1800" kern="1200"/>
            <a:t>: </a:t>
          </a:r>
          <a:r>
            <a:rPr lang="ko-KR" sz="1800" kern="1200"/>
            <a:t>고객아이디</a:t>
          </a:r>
          <a:r>
            <a:rPr lang="en-US" sz="1800" kern="1200"/>
            <a:t>, (</a:t>
          </a:r>
          <a:r>
            <a:rPr lang="ko-KR" sz="1800" kern="1200"/>
            <a:t>고객이름</a:t>
          </a:r>
          <a:r>
            <a:rPr lang="en-US" sz="1800" kern="1200"/>
            <a:t>, </a:t>
          </a:r>
          <a:r>
            <a:rPr lang="ko-KR" sz="1800" kern="1200"/>
            <a:t>주소</a:t>
          </a:r>
          <a:r>
            <a:rPr lang="en-US" sz="1800" kern="1200"/>
            <a:t>) </a:t>
          </a:r>
          <a:r>
            <a:rPr lang="ko-KR" sz="1800" kern="1200"/>
            <a:t>등</a:t>
          </a:r>
          <a:endParaRPr lang="en-US" sz="1800" kern="1200"/>
        </a:p>
      </dsp:txBody>
      <dsp:txXfrm rot="-5400000">
        <a:off x="4045376" y="2092556"/>
        <a:ext cx="7123139" cy="1268808"/>
      </dsp:txXfrm>
    </dsp:sp>
    <dsp:sp modelId="{F2070B66-CFCF-46A9-9472-D336905948C5}">
      <dsp:nvSpPr>
        <dsp:cNvPr id="0" name=""/>
        <dsp:cNvSpPr/>
      </dsp:nvSpPr>
      <dsp:spPr>
        <a:xfrm>
          <a:off x="0" y="1848154"/>
          <a:ext cx="4045376" cy="1757610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600" kern="1200"/>
            <a:t>후보키</a:t>
          </a:r>
          <a:br>
            <a:rPr lang="en-US" altLang="ko-KR" sz="3600" kern="1200"/>
          </a:br>
          <a:r>
            <a:rPr lang="en-US" sz="3600" kern="1200"/>
            <a:t>(candidate key)</a:t>
          </a:r>
        </a:p>
      </dsp:txBody>
      <dsp:txXfrm>
        <a:off x="85799" y="1933953"/>
        <a:ext cx="3873778" cy="1586012"/>
      </dsp:txXfrm>
    </dsp:sp>
    <dsp:sp modelId="{E18E2C34-E5F1-4CF0-B243-1BAA489C969D}">
      <dsp:nvSpPr>
        <dsp:cNvPr id="0" name=""/>
        <dsp:cNvSpPr/>
      </dsp:nvSpPr>
      <dsp:spPr>
        <a:xfrm rot="5400000">
          <a:off x="6938221" y="976561"/>
          <a:ext cx="1406088" cy="7191779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800" kern="1200"/>
            <a:t>기본키로</a:t>
          </a:r>
          <a:r>
            <a:rPr lang="en-US" sz="1800" kern="1200"/>
            <a:t> </a:t>
          </a:r>
          <a:r>
            <a:rPr lang="ko-KR" sz="1800" kern="1200"/>
            <a:t>선택되지 못한 후보키 </a:t>
          </a:r>
          <a:r>
            <a:rPr lang="en-US" sz="1800" kern="1200"/>
            <a:t>/ </a:t>
          </a:r>
          <a:r>
            <a:rPr lang="ko-KR" sz="1800" kern="1200"/>
            <a:t>예</a:t>
          </a:r>
          <a:r>
            <a:rPr lang="en-US" sz="1800" kern="1200"/>
            <a:t>) </a:t>
          </a:r>
          <a:r>
            <a:rPr lang="ko-KR" sz="1800" kern="1200"/>
            <a:t>고객 릴레이션의 대체키</a:t>
          </a:r>
          <a:r>
            <a:rPr lang="en-US" sz="1800" kern="1200"/>
            <a:t> : (</a:t>
          </a:r>
          <a:r>
            <a:rPr lang="ko-KR" sz="1800" kern="1200"/>
            <a:t>고객이름</a:t>
          </a:r>
          <a:r>
            <a:rPr lang="en-US" sz="1800" kern="1200"/>
            <a:t>, </a:t>
          </a:r>
          <a:r>
            <a:rPr lang="ko-KR" sz="1800" kern="1200"/>
            <a:t>주소</a:t>
          </a:r>
          <a:r>
            <a:rPr lang="en-US" sz="1800" kern="1200"/>
            <a:t>)</a:t>
          </a:r>
        </a:p>
      </dsp:txBody>
      <dsp:txXfrm rot="-5400000">
        <a:off x="4045376" y="3938046"/>
        <a:ext cx="7123139" cy="1268808"/>
      </dsp:txXfrm>
    </dsp:sp>
    <dsp:sp modelId="{2206073B-DA76-4F1C-B1E5-BFF802FA666E}">
      <dsp:nvSpPr>
        <dsp:cNvPr id="0" name=""/>
        <dsp:cNvSpPr/>
      </dsp:nvSpPr>
      <dsp:spPr>
        <a:xfrm>
          <a:off x="0" y="3693646"/>
          <a:ext cx="4045376" cy="175761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600" kern="1200"/>
            <a:t>대체키</a:t>
          </a:r>
          <a:br>
            <a:rPr lang="en-US" altLang="ko-KR" sz="3600" kern="1200"/>
          </a:br>
          <a:r>
            <a:rPr lang="en-US" sz="3600" kern="1200"/>
            <a:t>(alternate key)</a:t>
          </a:r>
        </a:p>
      </dsp:txBody>
      <dsp:txXfrm>
        <a:off x="85799" y="3779445"/>
        <a:ext cx="3873778" cy="1586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71A34-50EA-41E0-C1CD-0F31229F9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F7EF78-754D-FA8A-36F5-134CE81CD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925B98-6CAD-C4A6-2164-F335198D0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3E09-EDE5-4E55-8F75-24E0BD0CEEC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3F9A9-0D89-E020-E589-757499F6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33B40-D202-42A4-A390-E6E6A564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4765-3D98-45B7-A90C-6D35B13C1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56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25E81-8DDD-30A9-84AF-FFF40EA4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C66C77-B8A8-BC1E-C4D1-D64D04904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A368E-9327-CB47-BBCD-D5119FCD1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3E09-EDE5-4E55-8F75-24E0BD0CEEC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CF4D33-797B-B297-8C7F-B42AFFA9E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CAF6E6-7B67-164E-4121-DE7EF5BA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4765-3D98-45B7-A90C-6D35B13C1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3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8FB398-686B-7B1E-0D18-FCEA5D9B2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AB1C29-0A6E-EFD8-D514-58B989927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22A4-FB9F-B2BA-DDF0-5AEE6F35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3E09-EDE5-4E55-8F75-24E0BD0CEEC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F9A2D5-F8A1-3FE9-27E2-2EA13728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CB97F4-492C-D6FD-4595-5DFF943B2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4765-3D98-45B7-A90C-6D35B13C1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5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F8E1F-9217-1CA1-CBFA-25DBD0308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0EBB2D-F0BD-901A-968A-1EE0FBA7E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95F5DF-1323-457E-97A7-D11516A6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3E09-EDE5-4E55-8F75-24E0BD0CEEC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016C5-A21B-E296-6780-ECD7655EE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F77177-11DB-61FD-206B-12A500A8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4765-3D98-45B7-A90C-6D35B13C1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81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2F1D3-769C-C2FF-1D18-14AB7A2BF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526BFA-92F1-D022-A194-66EBB7E75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D15F31-4130-16B5-F860-AFD5E2FAD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3E09-EDE5-4E55-8F75-24E0BD0CEEC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5CFEE0-2513-76D9-A5B2-BA92A6083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E71320-D61B-988F-C752-BB925FDE7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4765-3D98-45B7-A90C-6D35B13C1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41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0E047-B8B6-83F2-D76D-156D53C3F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8814D7-1BFB-F113-0CEA-509D92204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164CC7-48C6-080A-1632-5DBBD5FAD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9D4D48-8387-A29D-5482-27989AAB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3E09-EDE5-4E55-8F75-24E0BD0CEEC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945885-0400-4952-EBD8-BACE6A4ED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93A2D6-A92D-2726-1CB7-5236F86E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4765-3D98-45B7-A90C-6D35B13C1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08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D3260-015D-1536-0C0E-98CC25C82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71F0BB-4CC2-8C50-D06F-E9867AA03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D472FA-6C16-73A6-58BC-5B053ED80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E254A4-5E75-71D9-9593-E3012585A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15026B-FEC2-24B1-C081-888F6A793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127777-8747-8517-0D78-CBBD17DA4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3E09-EDE5-4E55-8F75-24E0BD0CEEC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1565AF-7505-3A72-ECBB-B117B866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4F3C7A-335E-7F8A-3947-294E7B2A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4765-3D98-45B7-A90C-6D35B13C1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61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E57A9-CC80-747B-70B8-9635F3C11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31DC4F-79A5-80B9-25FF-264E40D2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3E09-EDE5-4E55-8F75-24E0BD0CEEC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5D1FBB-BF3C-BB47-B2A0-8D405F930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11AD71-05CE-FF10-3DA9-97144ED5A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4765-3D98-45B7-A90C-6D35B13C1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6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CAE5A0-CC9A-CF90-9585-BF9794E77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3E09-EDE5-4E55-8F75-24E0BD0CEEC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B1331D-E178-EA2C-39E2-54AF51E6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84F30E-6915-5E03-3ADE-53967638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4765-3D98-45B7-A90C-6D35B13C1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52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38DF3-0B41-5BCD-18BC-BDBB6E1B2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1C4514-AD0F-B82D-94FC-B967F07BA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79A4B8-6CE7-D3E4-41A3-971FFDFEF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38E91B-5D77-39DD-2C5B-E0AA96156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3E09-EDE5-4E55-8F75-24E0BD0CEEC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243E89-A9CD-465B-578B-677C82A2C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61B033-03A7-0DE0-E947-E8AE13F2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4765-3D98-45B7-A90C-6D35B13C1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290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8582D-55DC-9599-549E-04A194A19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ABCE51-B291-5D0E-7767-D1115EFCB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81B149-5CEA-459E-2236-1A82A40BB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12094D-4094-29BE-2208-51728CBC2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3E09-EDE5-4E55-8F75-24E0BD0CEEC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F1CBC7-93B8-5FCD-E5D8-8F76C380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27A222-D294-E5BE-AB73-6D2258C88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4765-3D98-45B7-A90C-6D35B13C1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72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B422C3-C7E4-D427-53DE-B03F9859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601CFC-B681-D2CF-A7C0-2AAD562B7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29BC2-2486-FCAA-78D4-A11F277707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93E09-EDE5-4E55-8F75-24E0BD0CEEC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054520-0332-54EA-FEF1-2CA1EBA95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AB7BB0-569F-5FF1-F67E-D00E2C973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04765-3D98-45B7-A90C-6D35B13C1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83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Rectangle 205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2" name="Picture 4" descr="What is RDBMS? | Working | Advantages | Need | Career Growth">
            <a:extLst>
              <a:ext uri="{FF2B5EF4-FFF2-40B4-BE49-F238E27FC236}">
                <a16:creationId xmlns:a16="http://schemas.microsoft.com/office/drawing/2014/main" id="{67FE2EE2-9805-03EA-731C-84C3500677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5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265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6D65E3-6A02-C270-0D82-0095621485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29"/>
          <a:stretch/>
        </p:blipFill>
        <p:spPr>
          <a:xfrm>
            <a:off x="757980" y="1899358"/>
            <a:ext cx="10905066" cy="3379132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D0C597-507B-4606-E354-A1E43896382A}"/>
              </a:ext>
            </a:extLst>
          </p:cNvPr>
          <p:cNvSpPr txBox="1"/>
          <p:nvPr/>
        </p:nvSpPr>
        <p:spPr>
          <a:xfrm>
            <a:off x="1810139" y="3030000"/>
            <a:ext cx="24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ER </a:t>
            </a:r>
            <a:r>
              <a:rPr lang="ko-KR" altLang="en-US" dirty="0"/>
              <a:t>관계</a:t>
            </a:r>
          </a:p>
        </p:txBody>
      </p:sp>
    </p:spTree>
    <p:extLst>
      <p:ext uri="{BB962C8B-B14F-4D97-AF65-F5344CB8AC3E}">
        <p14:creationId xmlns:p14="http://schemas.microsoft.com/office/powerpoint/2010/main" val="1227894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1B38F0-2EA0-FB32-3970-EE2D90C13E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30"/>
          <a:stretch/>
        </p:blipFill>
        <p:spPr>
          <a:xfrm>
            <a:off x="806749" y="2388878"/>
            <a:ext cx="10596778" cy="33868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95CB54-359A-178B-8731-2B81B97E4D53}"/>
              </a:ext>
            </a:extLst>
          </p:cNvPr>
          <p:cNvSpPr txBox="1"/>
          <p:nvPr/>
        </p:nvSpPr>
        <p:spPr>
          <a:xfrm>
            <a:off x="1299259" y="1069094"/>
            <a:ext cx="9565850" cy="908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/>
              <a:t>개체 무결성 제약조건</a:t>
            </a:r>
            <a:r>
              <a:rPr lang="en-US" altLang="ko-KR" sz="2300" b="1"/>
              <a:t>(entity integrity constraint)</a:t>
            </a:r>
          </a:p>
          <a:p>
            <a:pPr lvl="1">
              <a:lnSpc>
                <a:spcPct val="150000"/>
              </a:lnSpc>
            </a:pPr>
            <a:r>
              <a:rPr lang="ko-KR" altLang="en-US" sz="2300"/>
              <a:t>기본키를 구성하는 모든 속성은 널 값을 가질 수 없는 규칙</a:t>
            </a:r>
            <a:endParaRPr lang="en-US" altLang="ko-KR" sz="2300" dirty="0"/>
          </a:p>
        </p:txBody>
      </p:sp>
    </p:spTree>
    <p:extLst>
      <p:ext uri="{BB962C8B-B14F-4D97-AF65-F5344CB8AC3E}">
        <p14:creationId xmlns:p14="http://schemas.microsoft.com/office/powerpoint/2010/main" val="1635610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5345E49-FEF9-3D83-1700-B5CD12031D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7"/>
          <a:stretch/>
        </p:blipFill>
        <p:spPr>
          <a:xfrm>
            <a:off x="427615" y="1103492"/>
            <a:ext cx="8789374" cy="5609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AD6148-2F53-39DD-2B82-B06F6A9BBB81}"/>
              </a:ext>
            </a:extLst>
          </p:cNvPr>
          <p:cNvSpPr txBox="1"/>
          <p:nvPr/>
        </p:nvSpPr>
        <p:spPr>
          <a:xfrm>
            <a:off x="4219937" y="328832"/>
            <a:ext cx="7972063" cy="855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/>
              <a:t>참조 무결성 제약조건</a:t>
            </a:r>
            <a:r>
              <a:rPr lang="en-US" altLang="ko-KR" sz="2300" b="1"/>
              <a:t>(referential integrity constraint)</a:t>
            </a:r>
          </a:p>
          <a:p>
            <a:pPr lvl="1">
              <a:lnSpc>
                <a:spcPct val="130000"/>
              </a:lnSpc>
            </a:pPr>
            <a:r>
              <a:rPr lang="ko-KR" altLang="en-US" sz="2300"/>
              <a:t>외래키는 참조할 수 없는 값을 가질 수 없는 규칙</a:t>
            </a:r>
            <a:endParaRPr lang="en-US" altLang="ko-KR" sz="2300" dirty="0"/>
          </a:p>
        </p:txBody>
      </p:sp>
    </p:spTree>
    <p:extLst>
      <p:ext uri="{BB962C8B-B14F-4D97-AF65-F5344CB8AC3E}">
        <p14:creationId xmlns:p14="http://schemas.microsoft.com/office/powerpoint/2010/main" val="3353743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RDBMS NOSQl 차이">
            <a:extLst>
              <a:ext uri="{FF2B5EF4-FFF2-40B4-BE49-F238E27FC236}">
                <a16:creationId xmlns:a16="http://schemas.microsoft.com/office/drawing/2014/main" id="{2B6BE01A-FE82-8444-23F4-6A429586EF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" r="5127" b="-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8EA12C3-F312-F7E3-7466-71FC7CA1EF4E}"/>
              </a:ext>
            </a:extLst>
          </p:cNvPr>
          <p:cNvSpPr/>
          <p:nvPr/>
        </p:nvSpPr>
        <p:spPr>
          <a:xfrm>
            <a:off x="998376" y="4702629"/>
            <a:ext cx="4040155" cy="172616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06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D35CE67-8D43-7459-50E1-E268C1CC8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84715" cy="6858000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890D189-FE3E-9545-3883-992F6EC313E2}"/>
              </a:ext>
            </a:extLst>
          </p:cNvPr>
          <p:cNvSpPr txBox="1">
            <a:spLocks/>
          </p:cNvSpPr>
          <p:nvPr/>
        </p:nvSpPr>
        <p:spPr>
          <a:xfrm>
            <a:off x="7384715" y="360473"/>
            <a:ext cx="4807285" cy="5947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>
                <a:solidFill>
                  <a:schemeClr val="tx1"/>
                </a:solidFill>
              </a:rPr>
              <a:t>SQL(Structured Query Language)</a:t>
            </a:r>
          </a:p>
          <a:p>
            <a:pPr lvl="1">
              <a:lnSpc>
                <a:spcPct val="140000"/>
              </a:lnSpc>
            </a:pPr>
            <a:endParaRPr lang="en-US" altLang="ko-KR" b="1"/>
          </a:p>
          <a:p>
            <a:pPr lvl="1">
              <a:lnSpc>
                <a:spcPct val="140000"/>
              </a:lnSpc>
            </a:pPr>
            <a:r>
              <a:rPr lang="ko-KR" altLang="en-US" b="1"/>
              <a:t>의미</a:t>
            </a:r>
            <a:endParaRPr lang="en-US" altLang="ko-KR" b="1"/>
          </a:p>
          <a:p>
            <a:pPr lvl="2">
              <a:lnSpc>
                <a:spcPct val="140000"/>
              </a:lnSpc>
            </a:pPr>
            <a:r>
              <a:rPr lang="ko-KR" altLang="en-US"/>
              <a:t>관계 데이터베이스를 위한 표준 질의어</a:t>
            </a:r>
            <a:endParaRPr lang="en-US" altLang="ko-KR"/>
          </a:p>
          <a:p>
            <a:pPr lvl="2">
              <a:lnSpc>
                <a:spcPct val="140000"/>
              </a:lnSpc>
            </a:pPr>
            <a:r>
              <a:rPr lang="ko-KR" altLang="en-US"/>
              <a:t>비절차적 데이터 언어</a:t>
            </a:r>
            <a:endParaRPr lang="en-US" altLang="ko-KR"/>
          </a:p>
          <a:p>
            <a:pPr lvl="1">
              <a:lnSpc>
                <a:spcPct val="140000"/>
              </a:lnSpc>
            </a:pPr>
            <a:r>
              <a:rPr lang="ko-KR" altLang="en-US" b="1"/>
              <a:t>발전 역사</a:t>
            </a:r>
            <a:endParaRPr lang="en-US" altLang="ko-KR" b="1"/>
          </a:p>
          <a:p>
            <a:pPr lvl="2">
              <a:lnSpc>
                <a:spcPct val="140000"/>
              </a:lnSpc>
            </a:pPr>
            <a:r>
              <a:rPr lang="en-US" altLang="ko-KR"/>
              <a:t>SEQUEL(Structured English QUEry Language)</a:t>
            </a:r>
            <a:r>
              <a:rPr lang="ko-KR" altLang="en-US"/>
              <a:t>에서 유래</a:t>
            </a:r>
            <a:endParaRPr lang="en-US" altLang="ko-KR"/>
          </a:p>
          <a:p>
            <a:pPr lvl="3">
              <a:lnSpc>
                <a:spcPct val="140000"/>
              </a:lnSpc>
            </a:pPr>
            <a:r>
              <a:rPr lang="en-US" altLang="ko-KR"/>
              <a:t>SEQUEL : </a:t>
            </a:r>
            <a:r>
              <a:rPr lang="ko-KR" altLang="en-US"/>
              <a:t>연구용 관계 데이터베이스 관리 시스템인 </a:t>
            </a:r>
            <a:r>
              <a:rPr lang="en-US" altLang="ko-KR"/>
              <a:t>SYSTEM R</a:t>
            </a:r>
            <a:r>
              <a:rPr lang="ko-KR" altLang="en-US"/>
              <a:t>을 위한 언어</a:t>
            </a:r>
            <a:endParaRPr lang="en-US" altLang="ko-KR"/>
          </a:p>
          <a:p>
            <a:pPr lvl="2">
              <a:lnSpc>
                <a:spcPct val="140000"/>
              </a:lnSpc>
            </a:pPr>
            <a:r>
              <a:rPr lang="ko-KR" altLang="en-US"/>
              <a:t>미국 표준 연구소인 </a:t>
            </a:r>
            <a:r>
              <a:rPr lang="en-US" altLang="ko-KR"/>
              <a:t>ANSI</a:t>
            </a:r>
            <a:r>
              <a:rPr lang="ko-KR" altLang="en-US"/>
              <a:t>와 국제 표준화 기구인 </a:t>
            </a:r>
            <a:r>
              <a:rPr lang="en-US" altLang="ko-KR"/>
              <a:t>ISO</a:t>
            </a:r>
            <a:r>
              <a:rPr lang="ko-KR" altLang="en-US"/>
              <a:t>에서 표준화 작업을 진행</a:t>
            </a:r>
            <a:endParaRPr lang="en-US" altLang="ko-KR"/>
          </a:p>
          <a:p>
            <a:pPr lvl="3">
              <a:lnSpc>
                <a:spcPct val="140000"/>
              </a:lnSpc>
            </a:pPr>
            <a:r>
              <a:rPr lang="ko-KR" altLang="en-US"/>
              <a:t>계속 수정 및 보완되고 있음</a:t>
            </a:r>
            <a:endParaRPr lang="en-US" altLang="ko-KR"/>
          </a:p>
          <a:p>
            <a:pPr lvl="1">
              <a:lnSpc>
                <a:spcPct val="140000"/>
              </a:lnSpc>
            </a:pPr>
            <a:r>
              <a:rPr lang="ko-KR" altLang="en-US" b="1"/>
              <a:t>사용 방식</a:t>
            </a:r>
            <a:endParaRPr lang="en-US" altLang="ko-KR" b="1"/>
          </a:p>
          <a:p>
            <a:pPr lvl="2">
              <a:lnSpc>
                <a:spcPct val="140000"/>
              </a:lnSpc>
            </a:pPr>
            <a:r>
              <a:rPr lang="ko-KR" altLang="en-US"/>
              <a:t>대화식 </a:t>
            </a:r>
            <a:r>
              <a:rPr lang="en-US" altLang="ko-KR"/>
              <a:t>SQL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데이터베이스 관리 시스템에 직접 접근해 질의를 작성하고 실행</a:t>
            </a:r>
            <a:r>
              <a:rPr lang="en-US" altLang="ko-KR"/>
              <a:t> </a:t>
            </a:r>
          </a:p>
          <a:p>
            <a:pPr lvl="2">
              <a:lnSpc>
                <a:spcPct val="140000"/>
              </a:lnSpc>
            </a:pPr>
            <a:r>
              <a:rPr lang="ko-KR" altLang="en-US"/>
              <a:t>삽입 </a:t>
            </a:r>
            <a:r>
              <a:rPr lang="en-US" altLang="ko-KR"/>
              <a:t>SQL  : </a:t>
            </a:r>
            <a:r>
              <a:rPr lang="ko-KR" altLang="en-US"/>
              <a:t>프로그래밍 언어로 작성한 응용 프로그램에 삽입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4003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C831031-E785-DBB9-B709-051B84363C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21"/>
          <a:stretch/>
        </p:blipFill>
        <p:spPr>
          <a:xfrm>
            <a:off x="307694" y="1483566"/>
            <a:ext cx="7376621" cy="48077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EAAA80-B0F8-538E-BAE4-00E17AF37F60}"/>
              </a:ext>
            </a:extLst>
          </p:cNvPr>
          <p:cNvSpPr txBox="1"/>
          <p:nvPr/>
        </p:nvSpPr>
        <p:spPr>
          <a:xfrm>
            <a:off x="5882834" y="798171"/>
            <a:ext cx="609407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/>
              <a:t>데이터 정의어(DDL)</a:t>
            </a:r>
          </a:p>
          <a:p>
            <a:r>
              <a:rPr lang="ko-KR" altLang="en-US" sz="2000"/>
              <a:t>테이블을 생성하고 변경</a:t>
            </a:r>
            <a:r>
              <a:rPr lang="en-US" altLang="ko-KR" sz="2000"/>
              <a:t>/</a:t>
            </a:r>
            <a:r>
              <a:rPr lang="ko-KR" altLang="en-US" sz="2000"/>
              <a:t>삭제하는 기능을 제공</a:t>
            </a:r>
          </a:p>
          <a:p>
            <a:endParaRPr lang="ko-KR" altLang="en-US" sz="2000"/>
          </a:p>
          <a:p>
            <a:r>
              <a:rPr lang="ko-KR" altLang="en-US" sz="2000" b="1"/>
              <a:t>데이터 조작어(DML)</a:t>
            </a:r>
          </a:p>
          <a:p>
            <a:r>
              <a:rPr lang="ko-KR" altLang="en-US" sz="2000"/>
              <a:t>테이블에 새 데이터를 삽입하거나, 테이블에 저장된 데이터를 수정삭제검색하는 기능을 제공</a:t>
            </a:r>
          </a:p>
          <a:p>
            <a:endParaRPr lang="ko-KR" altLang="en-US" sz="2000"/>
          </a:p>
          <a:p>
            <a:r>
              <a:rPr lang="ko-KR" altLang="en-US" sz="2000" b="1"/>
              <a:t>데이터 제어어(DCL)</a:t>
            </a:r>
          </a:p>
          <a:p>
            <a:r>
              <a:rPr lang="ko-KR" altLang="en-US" sz="2000"/>
              <a:t>보안을 위해 데이터에 대한 접근 및 사용 권한을 사용자별로 부여하거나 취소하는 기능을 제공</a:t>
            </a:r>
          </a:p>
        </p:txBody>
      </p:sp>
    </p:spTree>
    <p:extLst>
      <p:ext uri="{BB962C8B-B14F-4D97-AF65-F5344CB8AC3E}">
        <p14:creationId xmlns:p14="http://schemas.microsoft.com/office/powerpoint/2010/main" val="93978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C584B24-B7AE-BE1D-0B5A-D13014298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45" y="182367"/>
            <a:ext cx="11742909" cy="649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85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그림 2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09C9BD2D-5635-E6E5-1F89-577554D346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88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B8150A-FC49-EA71-8992-C0CC1ED23A45}"/>
              </a:ext>
            </a:extLst>
          </p:cNvPr>
          <p:cNvSpPr txBox="1"/>
          <p:nvPr/>
        </p:nvSpPr>
        <p:spPr>
          <a:xfrm>
            <a:off x="5300640" y="641850"/>
            <a:ext cx="6053160" cy="1535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b="1"/>
              <a:t>관계 데이터 모델의 기본 개념</a:t>
            </a:r>
            <a:endParaRPr lang="en-US" altLang="ko-KR" b="1"/>
          </a:p>
          <a:p>
            <a:pPr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/>
              <a:t>개념적 구조를 논리적 구조로 표현하는 논리적 데이터 모델</a:t>
            </a:r>
            <a:endParaRPr lang="en-US" altLang="ko-KR"/>
          </a:p>
          <a:p>
            <a:pPr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/>
              <a:t>하나의 개체에 관한 데이터를 하나의 릴레이션에 저장</a:t>
            </a:r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8668C3E-A477-E94C-20DF-1BEE8E9580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5" r="1" b="14240"/>
          <a:stretch/>
        </p:blipFill>
        <p:spPr>
          <a:xfrm>
            <a:off x="554416" y="2731167"/>
            <a:ext cx="11167447" cy="34849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1B4CBD-4C6D-CE3F-9DEB-87403562E42C}"/>
              </a:ext>
            </a:extLst>
          </p:cNvPr>
          <p:cNvSpPr txBox="1"/>
          <p:nvPr/>
        </p:nvSpPr>
        <p:spPr>
          <a:xfrm>
            <a:off x="1101012" y="1015441"/>
            <a:ext cx="353018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/>
              <a:t>RDBMS</a:t>
            </a:r>
            <a:endParaRPr lang="ko-KR" altLang="en-US" sz="3500" b="1"/>
          </a:p>
        </p:txBody>
      </p:sp>
    </p:spTree>
    <p:extLst>
      <p:ext uri="{BB962C8B-B14F-4D97-AF65-F5344CB8AC3E}">
        <p14:creationId xmlns:p14="http://schemas.microsoft.com/office/powerpoint/2010/main" val="272944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BB67B6-B635-5831-AB1A-ADC551605137}"/>
              </a:ext>
            </a:extLst>
          </p:cNvPr>
          <p:cNvSpPr txBox="1"/>
          <p:nvPr/>
        </p:nvSpPr>
        <p:spPr>
          <a:xfrm>
            <a:off x="305578" y="566678"/>
            <a:ext cx="60975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/>
              <a:t>릴레이션(relation)</a:t>
            </a:r>
          </a:p>
          <a:p>
            <a:r>
              <a:rPr lang="ko-KR" altLang="en-US"/>
              <a:t> </a:t>
            </a:r>
            <a:r>
              <a:rPr lang="en-US" altLang="ko-KR"/>
              <a:t>- </a:t>
            </a:r>
            <a:r>
              <a:rPr lang="ko-KR" altLang="en-US"/>
              <a:t>하나의 개체에 관한 데이터를 테이블의 구조로 저장</a:t>
            </a:r>
          </a:p>
          <a:p>
            <a:r>
              <a:rPr lang="ko-KR" altLang="en-US"/>
              <a:t> </a:t>
            </a:r>
            <a:r>
              <a:rPr lang="en-US" altLang="ko-KR"/>
              <a:t>- </a:t>
            </a:r>
            <a:r>
              <a:rPr lang="ko-KR" altLang="en-US"/>
              <a:t>파일 관리 시스템 관점에서 파일(file)에 대응</a:t>
            </a:r>
          </a:p>
          <a:p>
            <a:r>
              <a:rPr lang="ko-KR" altLang="en-US" b="1"/>
              <a:t>속성(attribute)</a:t>
            </a:r>
          </a:p>
          <a:p>
            <a:r>
              <a:rPr lang="ko-KR" altLang="en-US"/>
              <a:t> </a:t>
            </a:r>
            <a:r>
              <a:rPr lang="en-US" altLang="ko-KR"/>
              <a:t>- </a:t>
            </a:r>
            <a:r>
              <a:rPr lang="ko-KR" altLang="en-US"/>
              <a:t>릴레이션의 열, 애트리뷰트</a:t>
            </a:r>
          </a:p>
          <a:p>
            <a:r>
              <a:rPr lang="ko-KR" altLang="en-US"/>
              <a:t> </a:t>
            </a:r>
            <a:r>
              <a:rPr lang="en-US" altLang="ko-KR"/>
              <a:t>- </a:t>
            </a:r>
            <a:r>
              <a:rPr lang="ko-KR" altLang="en-US"/>
              <a:t>파일 관리 시스템 관점에서 필드(field)에 대응</a:t>
            </a:r>
          </a:p>
          <a:p>
            <a:r>
              <a:rPr lang="ko-KR" altLang="en-US" b="1"/>
              <a:t>튜플(tuple)</a:t>
            </a:r>
          </a:p>
          <a:p>
            <a:r>
              <a:rPr lang="ko-KR" altLang="en-US"/>
              <a:t> </a:t>
            </a:r>
            <a:r>
              <a:rPr lang="en-US" altLang="ko-KR"/>
              <a:t>- </a:t>
            </a:r>
            <a:r>
              <a:rPr lang="ko-KR" altLang="en-US"/>
              <a:t>릴레이션의 행</a:t>
            </a:r>
          </a:p>
          <a:p>
            <a:r>
              <a:rPr lang="ko-KR" altLang="en-US"/>
              <a:t> </a:t>
            </a:r>
            <a:r>
              <a:rPr lang="en-US" altLang="ko-KR"/>
              <a:t>- </a:t>
            </a:r>
            <a:r>
              <a:rPr lang="ko-KR" altLang="en-US"/>
              <a:t>파일 관리 시스템 관점에서 레코드(record)에 대응</a:t>
            </a:r>
          </a:p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64E479-63BB-CB2C-5530-EE4B2E55E781}"/>
              </a:ext>
            </a:extLst>
          </p:cNvPr>
          <p:cNvSpPr txBox="1"/>
          <p:nvPr/>
        </p:nvSpPr>
        <p:spPr>
          <a:xfrm>
            <a:off x="6096000" y="566678"/>
            <a:ext cx="60975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/>
              <a:t>도메인(domain)</a:t>
            </a:r>
          </a:p>
          <a:p>
            <a:r>
              <a:rPr lang="ko-KR" altLang="en-US"/>
              <a:t> </a:t>
            </a:r>
            <a:r>
              <a:rPr lang="en-US" altLang="ko-KR"/>
              <a:t>- </a:t>
            </a:r>
            <a:r>
              <a:rPr lang="ko-KR" altLang="en-US"/>
              <a:t>하나의 속성이 가질 수 있는 모든 값의 집합</a:t>
            </a:r>
          </a:p>
          <a:p>
            <a:r>
              <a:rPr lang="ko-KR" altLang="en-US"/>
              <a:t> </a:t>
            </a:r>
            <a:r>
              <a:rPr lang="en-US" altLang="ko-KR"/>
              <a:t>- </a:t>
            </a:r>
            <a:r>
              <a:rPr lang="ko-KR" altLang="en-US"/>
              <a:t>속성 값을 입력 및 수정할 때 적합성 판단의 기준이 됨</a:t>
            </a:r>
          </a:p>
          <a:p>
            <a:r>
              <a:rPr lang="ko-KR" altLang="en-US" b="1"/>
              <a:t>널(null)</a:t>
            </a:r>
          </a:p>
          <a:p>
            <a:r>
              <a:rPr lang="ko-KR" altLang="en-US"/>
              <a:t> </a:t>
            </a:r>
            <a:r>
              <a:rPr lang="en-US" altLang="ko-KR"/>
              <a:t>- </a:t>
            </a:r>
            <a:r>
              <a:rPr lang="ko-KR" altLang="en-US"/>
              <a:t>속성 값을 아직 모르거나 해당되는 값이 없음을 표현</a:t>
            </a:r>
          </a:p>
          <a:p>
            <a:r>
              <a:rPr lang="ko-KR" altLang="en-US" b="1"/>
              <a:t>차수(degree)</a:t>
            </a:r>
          </a:p>
          <a:p>
            <a:r>
              <a:rPr lang="ko-KR" altLang="en-US"/>
              <a:t> </a:t>
            </a:r>
            <a:r>
              <a:rPr lang="en-US" altLang="ko-KR"/>
              <a:t>- </a:t>
            </a:r>
            <a:r>
              <a:rPr lang="ko-KR" altLang="en-US"/>
              <a:t>하나의 릴레이션에서 속성의 전체 개수</a:t>
            </a:r>
          </a:p>
          <a:p>
            <a:r>
              <a:rPr lang="ko-KR" altLang="en-US" b="1"/>
              <a:t>카디널리티(cardinality)</a:t>
            </a:r>
          </a:p>
          <a:p>
            <a:r>
              <a:rPr lang="ko-KR" altLang="en-US"/>
              <a:t> </a:t>
            </a:r>
            <a:r>
              <a:rPr lang="en-US" altLang="ko-KR"/>
              <a:t>- </a:t>
            </a:r>
            <a:r>
              <a:rPr lang="ko-KR" altLang="en-US"/>
              <a:t>하나의 릴레이션에서 투플의 전체 개수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F29A54-AEF2-9EF1-52DA-45F8ECC4DB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14"/>
          <a:stretch/>
        </p:blipFill>
        <p:spPr>
          <a:xfrm>
            <a:off x="1695839" y="3360937"/>
            <a:ext cx="8437206" cy="29215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55CE57-1629-52D7-070D-1D191226D65B}"/>
              </a:ext>
            </a:extLst>
          </p:cNvPr>
          <p:cNvSpPr txBox="1"/>
          <p:nvPr/>
        </p:nvSpPr>
        <p:spPr>
          <a:xfrm>
            <a:off x="3638436" y="6094637"/>
            <a:ext cx="5078634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/>
              <a:t>&lt; </a:t>
            </a:r>
            <a:r>
              <a:rPr lang="ko-KR" altLang="en-US"/>
              <a:t>고객 릴레이션의 차수는</a:t>
            </a:r>
            <a:r>
              <a:rPr lang="en-US" altLang="ko-KR"/>
              <a:t> </a:t>
            </a:r>
            <a:r>
              <a:rPr lang="en-US" altLang="ko-KR">
                <a:solidFill>
                  <a:srgbClr val="0000CC"/>
                </a:solidFill>
              </a:rPr>
              <a:t>6</a:t>
            </a:r>
            <a:r>
              <a:rPr lang="en-US" altLang="ko-KR"/>
              <a:t>, </a:t>
            </a:r>
            <a:r>
              <a:rPr lang="ko-KR" altLang="en-US"/>
              <a:t>카디널리티는</a:t>
            </a:r>
            <a:r>
              <a:rPr lang="en-US" altLang="ko-KR"/>
              <a:t> </a:t>
            </a:r>
            <a:r>
              <a:rPr lang="en-US" altLang="ko-KR">
                <a:solidFill>
                  <a:srgbClr val="0000CC"/>
                </a:solidFill>
              </a:rPr>
              <a:t>4 </a:t>
            </a:r>
            <a:r>
              <a:rPr lang="en-US" altLang="ko-KR"/>
              <a:t>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964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4F10A6F-326F-B3AB-3906-10C2E0F03D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63"/>
          <a:stretch/>
        </p:blipFill>
        <p:spPr>
          <a:xfrm>
            <a:off x="1045710" y="822589"/>
            <a:ext cx="9664846" cy="2848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7115D6-526A-D1AB-3175-AEDF01733C2F}"/>
              </a:ext>
            </a:extLst>
          </p:cNvPr>
          <p:cNvSpPr txBox="1"/>
          <p:nvPr/>
        </p:nvSpPr>
        <p:spPr>
          <a:xfrm>
            <a:off x="1231873" y="3745199"/>
            <a:ext cx="8061416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/>
              <a:t>데이터베이스 스키마(database schema)</a:t>
            </a:r>
          </a:p>
          <a:p>
            <a:r>
              <a:rPr lang="ko-KR" altLang="en-US" sz="2300"/>
              <a:t>  </a:t>
            </a:r>
            <a:r>
              <a:rPr lang="en-US" altLang="ko-KR" sz="2300"/>
              <a:t>- </a:t>
            </a:r>
            <a:r>
              <a:rPr lang="ko-KR" altLang="en-US" sz="2300"/>
              <a:t>데이터베이스의 전체 구조</a:t>
            </a:r>
          </a:p>
          <a:p>
            <a:r>
              <a:rPr lang="ko-KR" altLang="en-US" sz="2300"/>
              <a:t>  </a:t>
            </a:r>
            <a:r>
              <a:rPr lang="en-US" altLang="ko-KR" sz="2300"/>
              <a:t>- </a:t>
            </a:r>
            <a:r>
              <a:rPr lang="ko-KR" altLang="en-US" sz="2300"/>
              <a:t>데이터베이스를 구성하는 릴레이션 스키마의 모음</a:t>
            </a:r>
          </a:p>
          <a:p>
            <a:endParaRPr lang="en-US" altLang="ko-KR" sz="2300"/>
          </a:p>
          <a:p>
            <a:r>
              <a:rPr lang="ko-KR" altLang="en-US" sz="2300" b="1"/>
              <a:t>데이터베이스 인스턴스(database instance)</a:t>
            </a:r>
          </a:p>
          <a:p>
            <a:r>
              <a:rPr lang="ko-KR" altLang="en-US" sz="2300"/>
              <a:t>  </a:t>
            </a:r>
            <a:r>
              <a:rPr lang="en-US" altLang="ko-KR" sz="2300"/>
              <a:t>- </a:t>
            </a:r>
            <a:r>
              <a:rPr lang="ko-KR" altLang="en-US" sz="2300"/>
              <a:t>데이터베이스를 구성하는 릴레이션 인스턴스의 모음</a:t>
            </a:r>
          </a:p>
        </p:txBody>
      </p:sp>
    </p:spTree>
    <p:extLst>
      <p:ext uri="{BB962C8B-B14F-4D97-AF65-F5344CB8AC3E}">
        <p14:creationId xmlns:p14="http://schemas.microsoft.com/office/powerpoint/2010/main" val="1852135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5F534F7-12B7-BE84-2C40-6280D443E117}"/>
              </a:ext>
            </a:extLst>
          </p:cNvPr>
          <p:cNvGrpSpPr/>
          <p:nvPr/>
        </p:nvGrpSpPr>
        <p:grpSpPr>
          <a:xfrm>
            <a:off x="727471" y="873226"/>
            <a:ext cx="8159996" cy="4932426"/>
            <a:chOff x="1110342" y="749518"/>
            <a:chExt cx="8416213" cy="509852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0F0D43FB-C730-5F4D-4CA4-080E18B7BA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45" b="7511"/>
            <a:stretch/>
          </p:blipFill>
          <p:spPr>
            <a:xfrm>
              <a:off x="1110342" y="749518"/>
              <a:ext cx="8248261" cy="509852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353DB01-BE76-7FB1-EF8A-A12C0CABA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8029" y="3693418"/>
              <a:ext cx="1278891" cy="365397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4B1D009-EB36-6820-9464-C8A799463742}"/>
                </a:ext>
              </a:extLst>
            </p:cNvPr>
            <p:cNvSpPr/>
            <p:nvPr/>
          </p:nvSpPr>
          <p:spPr>
            <a:xfrm>
              <a:off x="7857474" y="2911151"/>
              <a:ext cx="1669081" cy="3653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767C4F2-6026-CFD5-0233-C2F7A3C77E56}"/>
              </a:ext>
            </a:extLst>
          </p:cNvPr>
          <p:cNvSpPr txBox="1"/>
          <p:nvPr/>
        </p:nvSpPr>
        <p:spPr>
          <a:xfrm>
            <a:off x="7899313" y="1214031"/>
            <a:ext cx="34287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/>
              <a:t>KEY</a:t>
            </a:r>
            <a:r>
              <a:rPr lang="ko-KR" altLang="en-US" sz="2500" b="1"/>
              <a:t> 의 종류와 특징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160BE8-50C9-DCD7-2E14-CDC1EFEDDF98}"/>
              </a:ext>
            </a:extLst>
          </p:cNvPr>
          <p:cNvSpPr txBox="1"/>
          <p:nvPr/>
        </p:nvSpPr>
        <p:spPr>
          <a:xfrm>
            <a:off x="7464072" y="1939639"/>
            <a:ext cx="3916481" cy="2947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b="1"/>
              <a:t>유일성</a:t>
            </a:r>
            <a:r>
              <a:rPr lang="en-US" altLang="ko-KR" b="1"/>
              <a:t>(uniqueness)</a:t>
            </a:r>
          </a:p>
          <a:p>
            <a:pPr lvl="2">
              <a:lnSpc>
                <a:spcPct val="150000"/>
              </a:lnSpc>
            </a:pPr>
            <a:r>
              <a:rPr lang="ko-KR" altLang="en-US"/>
              <a:t>하나의 릴레이션에서 모든 투플은 서로 다른 키 값을 가져야 함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 b="1"/>
              <a:t>최소성</a:t>
            </a:r>
            <a:r>
              <a:rPr lang="en-US" altLang="ko-KR" b="1"/>
              <a:t>(minimality)</a:t>
            </a:r>
          </a:p>
          <a:p>
            <a:pPr lvl="2">
              <a:lnSpc>
                <a:spcPct val="150000"/>
              </a:lnSpc>
            </a:pPr>
            <a:r>
              <a:rPr lang="ko-KR" altLang="en-US"/>
              <a:t>꼭 필요한 최소한의 속성들로만 키를 구성함</a:t>
            </a:r>
          </a:p>
        </p:txBody>
      </p:sp>
    </p:spTree>
    <p:extLst>
      <p:ext uri="{BB962C8B-B14F-4D97-AF65-F5344CB8AC3E}">
        <p14:creationId xmlns:p14="http://schemas.microsoft.com/office/powerpoint/2010/main" val="219494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D8A8DF-DD5B-CBC3-80E4-4F54A45A09A0}"/>
              </a:ext>
            </a:extLst>
          </p:cNvPr>
          <p:cNvSpPr txBox="1"/>
          <p:nvPr/>
        </p:nvSpPr>
        <p:spPr>
          <a:xfrm>
            <a:off x="841247" y="2359152"/>
            <a:ext cx="3410712" cy="3425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700" b="1"/>
              <a:t>기본키</a:t>
            </a:r>
            <a:r>
              <a:rPr lang="en-US" altLang="ko-KR" sz="1700" b="1"/>
              <a:t>(primary key)</a:t>
            </a:r>
          </a:p>
          <a:p>
            <a:pPr lvl="2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700"/>
              <a:t>후보키 중에서 기본적으로 사용하기 위해 선택한 키</a:t>
            </a:r>
            <a:r>
              <a:rPr lang="en-US" altLang="ko-KR" sz="1700"/>
              <a:t>, </a:t>
            </a:r>
            <a:r>
              <a:rPr lang="ko-KR" altLang="en-US" sz="1700"/>
              <a:t>예</a:t>
            </a:r>
            <a:r>
              <a:rPr lang="en-US" altLang="ko-KR" sz="1700"/>
              <a:t>) </a:t>
            </a:r>
            <a:r>
              <a:rPr lang="ko-KR" altLang="en-US" sz="1700"/>
              <a:t>고객 릴레이션의 기본키</a:t>
            </a:r>
            <a:r>
              <a:rPr lang="en-US" altLang="ko-KR" sz="1700"/>
              <a:t> : </a:t>
            </a:r>
            <a:r>
              <a:rPr lang="ko-KR" altLang="en-US" sz="1700"/>
              <a:t>고객아이디</a:t>
            </a:r>
            <a:endParaRPr lang="en-US" altLang="ko-KR" sz="1700"/>
          </a:p>
          <a:p>
            <a:pPr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700"/>
          </a:p>
          <a:p>
            <a:pPr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700" b="1"/>
              <a:t>외래키</a:t>
            </a:r>
            <a:r>
              <a:rPr lang="en-US" altLang="ko-KR" sz="1700" b="1"/>
              <a:t>(foreign key)</a:t>
            </a:r>
          </a:p>
          <a:p>
            <a:pPr lvl="2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700"/>
              <a:t>다른</a:t>
            </a:r>
            <a:r>
              <a:rPr lang="en-US" altLang="ko-KR" sz="1700"/>
              <a:t> </a:t>
            </a:r>
            <a:r>
              <a:rPr lang="ko-KR" altLang="en-US" sz="1700"/>
              <a:t>릴레이션의 기본키를 참조하는 속성 또는 속성들의 집합</a:t>
            </a:r>
            <a:endParaRPr lang="en-US" altLang="ko-KR" sz="17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07CD09-5376-3C09-72C6-0E4F4C2FE5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72" b="-2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3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extBox 2">
            <a:extLst>
              <a:ext uri="{FF2B5EF4-FFF2-40B4-BE49-F238E27FC236}">
                <a16:creationId xmlns:a16="http://schemas.microsoft.com/office/drawing/2014/main" id="{F393CA3D-BFDF-F124-B17E-A3B98A3FD2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7440292"/>
              </p:ext>
            </p:extLst>
          </p:nvPr>
        </p:nvGraphicFramePr>
        <p:xfrm>
          <a:off x="477422" y="581657"/>
          <a:ext cx="11237156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4089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496</Words>
  <Application>Microsoft Office PowerPoint</Application>
  <PresentationFormat>와이드스크린</PresentationFormat>
  <Paragraphs>73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 dong son</dc:creator>
  <cp:lastModifiedBy>나 혜원</cp:lastModifiedBy>
  <cp:revision>6</cp:revision>
  <dcterms:created xsi:type="dcterms:W3CDTF">2023-07-12T22:53:03Z</dcterms:created>
  <dcterms:modified xsi:type="dcterms:W3CDTF">2023-07-13T00:34:42Z</dcterms:modified>
</cp:coreProperties>
</file>