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7556500" cy="10693400"/>
  <p:notesSz cx="6858000" cy="9144000"/>
  <p:embeddedFontLst>
    <p:embeddedFont>
      <p:font typeface="HY견명조" panose="02030600000101010101" pitchFamily="18" charset="-127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scadia Code" panose="020B0609020000020004" pitchFamily="49" charset="0"/>
      <p:regular r:id="rId13"/>
      <p:bold r:id="rId14"/>
    </p:embeddedFont>
    <p:embeddedFont>
      <p:font typeface="Monotype Corsiva" panose="03010101010201010101" pitchFamily="66" charset="0"/>
      <p:italic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760"/>
    <a:srgbClr val="1F28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4622" autoAdjust="0"/>
  </p:normalViewPr>
  <p:slideViewPr>
    <p:cSldViewPr>
      <p:cViewPr varScale="1">
        <p:scale>
          <a:sx n="99" d="100"/>
          <a:sy n="99" d="100"/>
        </p:scale>
        <p:origin x="417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44E8F-4F4B-47BB-83DC-0ECDE513B897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E9DE2-7C88-47CF-AED2-01691FC5A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82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E9DE2-7C88-47CF-AED2-01691FC5AC1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311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B6D78BD8-4121-7A2D-B3E1-06AFDF5897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7100" y="4867275"/>
            <a:ext cx="3740150" cy="4284663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46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5E4D5F79-835F-E4BC-73F0-12D3B3262E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0550" y="3965575"/>
            <a:ext cx="2228850" cy="1254125"/>
          </a:xfrm>
          <a:prstGeom prst="roundRect">
            <a:avLst>
              <a:gd name="adj" fmla="val 9262"/>
            </a:avLst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246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8374CB5A-E223-C356-6884-9BBB525568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59225" y="2457450"/>
            <a:ext cx="2817813" cy="288131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그림 개체 틀 8">
            <a:extLst>
              <a:ext uri="{FF2B5EF4-FFF2-40B4-BE49-F238E27FC236}">
                <a16:creationId xmlns:a16="http://schemas.microsoft.com/office/drawing/2014/main" id="{91611E22-CCBC-B83E-6673-FB7DC70E7E3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59225" y="5972175"/>
            <a:ext cx="2817813" cy="3021182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75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484D7353-6B27-87D8-E28F-9EDE2FCAA8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38099" y="3417905"/>
            <a:ext cx="1921492" cy="1080947"/>
          </a:xfrm>
          <a:prstGeom prst="roundRect">
            <a:avLst>
              <a:gd name="adj" fmla="val 8443"/>
            </a:avLst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824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2C2920E7-2F74-51CC-C33A-76F6B63C3B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50" y="1784350"/>
            <a:ext cx="1381125" cy="1381125"/>
          </a:xfrm>
          <a:prstGeom prst="roundRect">
            <a:avLst>
              <a:gd name="adj" fmla="val 6322"/>
            </a:avLst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그림 개체 틀 8">
            <a:extLst>
              <a:ext uri="{FF2B5EF4-FFF2-40B4-BE49-F238E27FC236}">
                <a16:creationId xmlns:a16="http://schemas.microsoft.com/office/drawing/2014/main" id="{65C4F8EA-2D7B-A865-90B2-24F4A800679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30850" y="3251200"/>
            <a:ext cx="1381125" cy="1381125"/>
          </a:xfrm>
          <a:prstGeom prst="roundRect">
            <a:avLst>
              <a:gd name="adj" fmla="val 6322"/>
            </a:avLst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29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C8C3B4FE-C209-44FB-06DA-7E79762885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57703" y="2003426"/>
            <a:ext cx="827066" cy="828676"/>
          </a:xfrm>
          <a:prstGeom prst="ellipse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그림 개체 틀 8">
            <a:extLst>
              <a:ext uri="{FF2B5EF4-FFF2-40B4-BE49-F238E27FC236}">
                <a16:creationId xmlns:a16="http://schemas.microsoft.com/office/drawing/2014/main" id="{786DA9CC-ECEC-ED4A-0B7C-77EDC80D63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7516" y="2003426"/>
            <a:ext cx="827066" cy="828676"/>
          </a:xfrm>
          <a:prstGeom prst="ellipse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341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DB1C99B7-EA9E-2EA3-0465-427C9C0CF0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556500" cy="106934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10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9E629082-AD08-838F-99F2-20A87CCBC8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55801" y="2125663"/>
            <a:ext cx="1365250" cy="1370012"/>
          </a:xfrm>
          <a:prstGeom prst="roundRect">
            <a:avLst>
              <a:gd name="adj" fmla="val 8092"/>
            </a:avLst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14" name="그림 개체 틀 11">
            <a:extLst>
              <a:ext uri="{FF2B5EF4-FFF2-40B4-BE49-F238E27FC236}">
                <a16:creationId xmlns:a16="http://schemas.microsoft.com/office/drawing/2014/main" id="{DD336D3B-CBF6-D5ED-A29B-586F9679DD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55801" y="4057650"/>
            <a:ext cx="1365250" cy="1370012"/>
          </a:xfrm>
          <a:prstGeom prst="roundRect">
            <a:avLst>
              <a:gd name="adj" fmla="val 8092"/>
            </a:avLst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15" name="그림 개체 틀 11">
            <a:extLst>
              <a:ext uri="{FF2B5EF4-FFF2-40B4-BE49-F238E27FC236}">
                <a16:creationId xmlns:a16="http://schemas.microsoft.com/office/drawing/2014/main" id="{97775A9A-A786-CEAE-D1C4-78095F4AB11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55801" y="5988050"/>
            <a:ext cx="1365250" cy="1370012"/>
          </a:xfrm>
          <a:prstGeom prst="roundRect">
            <a:avLst>
              <a:gd name="adj" fmla="val 8092"/>
            </a:avLst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572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5" r:id="rId3"/>
    <p:sldLayoutId id="2147483664" r:id="rId4"/>
    <p:sldLayoutId id="2147483663" r:id="rId5"/>
    <p:sldLayoutId id="2147483662" r:id="rId6"/>
    <p:sldLayoutId id="2147483661" r:id="rId7"/>
    <p:sldLayoutId id="2147483660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6924" t="1046" r="26965" b="1004"/>
          <a:stretch>
            <a:fillRect/>
          </a:stretch>
        </p:blipFill>
        <p:spPr>
          <a:xfrm>
            <a:off x="0" y="0"/>
            <a:ext cx="7556500" cy="106934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96850" y="2070100"/>
            <a:ext cx="7239000" cy="3077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/>
            <a:r>
              <a:rPr lang="en-US" sz="10000" spc="326" dirty="0">
                <a:solidFill>
                  <a:srgbClr val="FFFFFF"/>
                </a:solidFill>
                <a:latin typeface="Monotype Corsiva" panose="03010101010201010101" pitchFamily="66" charset="0"/>
              </a:rPr>
              <a:t>Tower of</a:t>
            </a:r>
            <a:br>
              <a:rPr lang="en-US" sz="10000" spc="326" dirty="0">
                <a:solidFill>
                  <a:srgbClr val="FFFFFF"/>
                </a:solidFill>
                <a:latin typeface="Monotype Corsiva" panose="03010101010201010101" pitchFamily="66" charset="0"/>
              </a:rPr>
            </a:br>
            <a:r>
              <a:rPr lang="en-US" sz="10000" spc="326" dirty="0">
                <a:solidFill>
                  <a:srgbClr val="FFFFFF"/>
                </a:solidFill>
                <a:latin typeface="Monotype Corsiva" panose="03010101010201010101" pitchFamily="66" charset="0"/>
              </a:rPr>
              <a:t>        Guardian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5982" b="33641"/>
          <a:stretch>
            <a:fillRect/>
          </a:stretch>
        </p:blipFill>
        <p:spPr>
          <a:xfrm>
            <a:off x="0" y="5055623"/>
            <a:ext cx="7560000" cy="5289090"/>
          </a:xfrm>
          <a:prstGeom prst="rect">
            <a:avLst/>
          </a:prstGeom>
        </p:spPr>
      </p:pic>
      <p:sp>
        <p:nvSpPr>
          <p:cNvPr id="14" name="Freeform 14"/>
          <p:cNvSpPr/>
          <p:nvPr/>
        </p:nvSpPr>
        <p:spPr>
          <a:xfrm>
            <a:off x="0" y="10344713"/>
            <a:ext cx="7560000" cy="348687"/>
          </a:xfrm>
          <a:custGeom>
            <a:avLst/>
            <a:gdLst/>
            <a:ahLst/>
            <a:cxnLst/>
            <a:rect l="l" t="t" r="r" b="b"/>
            <a:pathLst>
              <a:path w="1991111" h="91466">
                <a:moveTo>
                  <a:pt x="0" y="0"/>
                </a:moveTo>
                <a:lnTo>
                  <a:pt x="1991111" y="0"/>
                </a:lnTo>
                <a:lnTo>
                  <a:pt x="1991111" y="91466"/>
                </a:lnTo>
                <a:lnTo>
                  <a:pt x="0" y="91466"/>
                </a:lnTo>
                <a:close/>
              </a:path>
            </a:pathLst>
          </a:custGeom>
          <a:solidFill>
            <a:srgbClr val="FFFFFF"/>
          </a:solid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11">
            <a:extLst>
              <a:ext uri="{FF2B5EF4-FFF2-40B4-BE49-F238E27FC236}">
                <a16:creationId xmlns:a16="http://schemas.microsoft.com/office/drawing/2014/main" id="{2DB954BA-3BF1-734A-56E7-555B659ADF42}"/>
              </a:ext>
            </a:extLst>
          </p:cNvPr>
          <p:cNvSpPr/>
          <p:nvPr/>
        </p:nvSpPr>
        <p:spPr>
          <a:xfrm>
            <a:off x="2154740" y="839588"/>
            <a:ext cx="1800000" cy="720000"/>
          </a:xfrm>
          <a:custGeom>
            <a:avLst/>
            <a:gdLst/>
            <a:ahLst/>
            <a:cxnLst/>
            <a:rect l="l" t="t" r="r" b="b"/>
            <a:pathLst>
              <a:path w="3521871" h="1273555">
                <a:moveTo>
                  <a:pt x="3397411" y="1273555"/>
                </a:moveTo>
                <a:lnTo>
                  <a:pt x="124460" y="1273555"/>
                </a:lnTo>
                <a:cubicBezTo>
                  <a:pt x="55880" y="1273555"/>
                  <a:pt x="0" y="1217675"/>
                  <a:pt x="0" y="1149095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3397411" y="0"/>
                </a:lnTo>
                <a:cubicBezTo>
                  <a:pt x="3465991" y="0"/>
                  <a:pt x="3521871" y="55880"/>
                  <a:pt x="3521871" y="124460"/>
                </a:cubicBezTo>
                <a:lnTo>
                  <a:pt x="3521871" y="1149095"/>
                </a:lnTo>
                <a:cubicBezTo>
                  <a:pt x="3521871" y="1217675"/>
                  <a:pt x="3465991" y="1273555"/>
                  <a:pt x="3397411" y="1273555"/>
                </a:cubicBezTo>
                <a:close/>
              </a:path>
            </a:pathLst>
          </a:custGeom>
          <a:solidFill>
            <a:srgbClr val="06264C"/>
          </a:solidFill>
        </p:spPr>
        <p:txBody>
          <a:bodyPr anchor="ctr"/>
          <a:lstStyle/>
          <a:p>
            <a:pPr algn="ctr"/>
            <a:endParaRPr lang="ko-KR" altLang="en-US" sz="5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7318485" y="0"/>
            <a:ext cx="238015" cy="10692003"/>
          </a:xfrm>
          <a:custGeom>
            <a:avLst/>
            <a:gdLst/>
            <a:ahLst/>
            <a:cxnLst/>
            <a:rect l="l" t="t" r="r" b="b"/>
            <a:pathLst>
              <a:path w="85299" h="3831772">
                <a:moveTo>
                  <a:pt x="0" y="0"/>
                </a:moveTo>
                <a:lnTo>
                  <a:pt x="85299" y="0"/>
                </a:lnTo>
                <a:lnTo>
                  <a:pt x="85299" y="3831772"/>
                </a:lnTo>
                <a:lnTo>
                  <a:pt x="0" y="3831772"/>
                </a:lnTo>
                <a:close/>
              </a:path>
            </a:pathLst>
          </a:custGeom>
          <a:solidFill>
            <a:srgbClr val="1F2839"/>
          </a:solidFill>
        </p:spPr>
      </p:sp>
      <p:sp>
        <p:nvSpPr>
          <p:cNvPr id="7" name="AutoShape 7"/>
          <p:cNvSpPr/>
          <p:nvPr/>
        </p:nvSpPr>
        <p:spPr>
          <a:xfrm rot="5400000">
            <a:off x="-1514218" y="5699929"/>
            <a:ext cx="7502027" cy="0"/>
          </a:xfrm>
          <a:prstGeom prst="line">
            <a:avLst/>
          </a:prstGeom>
          <a:ln w="47625" cap="rnd">
            <a:solidFill>
              <a:srgbClr val="02084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 rot="5400000">
            <a:off x="2154740" y="1910550"/>
            <a:ext cx="164113" cy="164113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13760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2506801" y="1989708"/>
            <a:ext cx="3600000" cy="219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05"/>
              </a:lnSpc>
            </a:pPr>
            <a:r>
              <a:rPr lang="en-US" sz="3000" dirty="0">
                <a:solidFill>
                  <a:srgbClr val="031C27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01. </a:t>
            </a:r>
            <a:r>
              <a:rPr lang="ko-KR" altLang="en-US" sz="3000" dirty="0">
                <a:solidFill>
                  <a:srgbClr val="031C27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게임소개</a:t>
            </a:r>
            <a:endParaRPr lang="en-US" sz="3000" dirty="0">
              <a:solidFill>
                <a:srgbClr val="031C27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2308287" y="1216279"/>
            <a:ext cx="1514269" cy="25071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728"/>
              </a:lnSpc>
            </a:pPr>
            <a:r>
              <a:rPr lang="ko-KR" altLang="en-US" sz="4000" dirty="0">
                <a:solidFill>
                  <a:srgbClr val="FFFFFF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Cascadia Code" panose="020B0609020000020004" pitchFamily="49" charset="0"/>
              </a:rPr>
              <a:t>목 차</a:t>
            </a:r>
            <a:endParaRPr lang="en-US" sz="4000" dirty="0">
              <a:solidFill>
                <a:srgbClr val="FFFFFF"/>
              </a:solidFill>
              <a:latin typeface="HY견명조" panose="02030600000101010101" pitchFamily="18" charset="-127"/>
              <a:ea typeface="HY견명조" panose="02030600000101010101" pitchFamily="18" charset="-127"/>
              <a:cs typeface="Cascadia Code" panose="020B0609020000020004" pitchFamily="49" charset="0"/>
            </a:endParaRPr>
          </a:p>
        </p:txBody>
      </p:sp>
      <p:grpSp>
        <p:nvGrpSpPr>
          <p:cNvPr id="37" name="Group 37"/>
          <p:cNvGrpSpPr/>
          <p:nvPr/>
        </p:nvGrpSpPr>
        <p:grpSpPr>
          <a:xfrm>
            <a:off x="4144233" y="10153541"/>
            <a:ext cx="286862" cy="286862"/>
            <a:chOff x="0" y="0"/>
            <a:chExt cx="6350000" cy="6350000"/>
          </a:xfrm>
        </p:grpSpPr>
        <p:sp>
          <p:nvSpPr>
            <p:cNvPr id="38" name="Freeform 3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13760"/>
            </a:solidFill>
          </p:spPr>
        </p:sp>
      </p:grpSp>
      <p:sp>
        <p:nvSpPr>
          <p:cNvPr id="39" name="TextBox 39"/>
          <p:cNvSpPr txBox="1"/>
          <p:nvPr/>
        </p:nvSpPr>
        <p:spPr>
          <a:xfrm>
            <a:off x="4199870" y="10195479"/>
            <a:ext cx="175587" cy="155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54"/>
              </a:lnSpc>
            </a:pPr>
            <a:r>
              <a:rPr lang="en-US" sz="967" dirty="0">
                <a:solidFill>
                  <a:srgbClr val="FFFF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02</a:t>
            </a:r>
          </a:p>
        </p:txBody>
      </p:sp>
      <p:sp>
        <p:nvSpPr>
          <p:cNvPr id="41" name="Freeform 41"/>
          <p:cNvSpPr/>
          <p:nvPr/>
        </p:nvSpPr>
        <p:spPr>
          <a:xfrm>
            <a:off x="0" y="0"/>
            <a:ext cx="1253342" cy="10692003"/>
          </a:xfrm>
          <a:custGeom>
            <a:avLst/>
            <a:gdLst/>
            <a:ahLst/>
            <a:cxnLst/>
            <a:rect l="l" t="t" r="r" b="b"/>
            <a:pathLst>
              <a:path w="449169" h="3831772">
                <a:moveTo>
                  <a:pt x="0" y="0"/>
                </a:moveTo>
                <a:lnTo>
                  <a:pt x="449169" y="0"/>
                </a:lnTo>
                <a:lnTo>
                  <a:pt x="449169" y="3831772"/>
                </a:lnTo>
                <a:lnTo>
                  <a:pt x="0" y="3831772"/>
                </a:lnTo>
                <a:close/>
              </a:path>
            </a:pathLst>
          </a:custGeom>
          <a:solidFill>
            <a:srgbClr val="1F2839"/>
          </a:solidFill>
        </p:spPr>
        <p:txBody>
          <a:bodyPr/>
          <a:lstStyle/>
          <a:p>
            <a:endParaRPr lang="ko-KR" altLang="en-US" dirty="0"/>
          </a:p>
        </p:txBody>
      </p:sp>
      <p:sp>
        <p:nvSpPr>
          <p:cNvPr id="42" name="TextBox 42"/>
          <p:cNvSpPr txBox="1"/>
          <p:nvPr/>
        </p:nvSpPr>
        <p:spPr>
          <a:xfrm>
            <a:off x="0" y="-79734"/>
            <a:ext cx="2268002" cy="234773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526"/>
              </a:lnSpc>
            </a:pPr>
            <a:endParaRPr>
              <a:latin typeface="+mj-ea"/>
              <a:ea typeface="+mj-ea"/>
            </a:endParaRPr>
          </a:p>
        </p:txBody>
      </p:sp>
      <p:sp>
        <p:nvSpPr>
          <p:cNvPr id="46" name="TextBox 46"/>
          <p:cNvSpPr txBox="1"/>
          <p:nvPr/>
        </p:nvSpPr>
        <p:spPr>
          <a:xfrm rot="-5400000">
            <a:off x="-2199001" y="2599919"/>
            <a:ext cx="5844252" cy="6444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55"/>
              </a:lnSpc>
              <a:spcBef>
                <a:spcPct val="0"/>
              </a:spcBef>
            </a:pPr>
            <a:r>
              <a:rPr lang="en-US" sz="3500" dirty="0">
                <a:solidFill>
                  <a:srgbClr val="F5F5EF"/>
                </a:solidFill>
                <a:latin typeface="Monotype Corsiva" panose="03010101010201010101" pitchFamily="66" charset="0"/>
                <a:ea typeface="+mj-ea"/>
              </a:rPr>
              <a:t>  Tower of Guardian</a:t>
            </a:r>
          </a:p>
        </p:txBody>
      </p:sp>
      <p:sp>
        <p:nvSpPr>
          <p:cNvPr id="52" name="Freeform 3">
            <a:extLst>
              <a:ext uri="{FF2B5EF4-FFF2-40B4-BE49-F238E27FC236}">
                <a16:creationId xmlns:a16="http://schemas.microsoft.com/office/drawing/2014/main" id="{7B2A94B3-8B40-57E2-D3F2-6F1F9E85B4B5}"/>
              </a:ext>
            </a:extLst>
          </p:cNvPr>
          <p:cNvSpPr/>
          <p:nvPr/>
        </p:nvSpPr>
        <p:spPr>
          <a:xfrm>
            <a:off x="0" y="0"/>
            <a:ext cx="320946" cy="5844254"/>
          </a:xfrm>
          <a:custGeom>
            <a:avLst/>
            <a:gdLst/>
            <a:ahLst/>
            <a:cxnLst/>
            <a:rect l="l" t="t" r="r" b="b"/>
            <a:pathLst>
              <a:path w="85299" h="3831772">
                <a:moveTo>
                  <a:pt x="0" y="0"/>
                </a:moveTo>
                <a:lnTo>
                  <a:pt x="85299" y="0"/>
                </a:lnTo>
                <a:lnTo>
                  <a:pt x="85299" y="3831772"/>
                </a:lnTo>
                <a:lnTo>
                  <a:pt x="0" y="3831772"/>
                </a:lnTo>
                <a:close/>
              </a:path>
            </a:pathLst>
          </a:custGeom>
          <a:solidFill>
            <a:srgbClr val="213760"/>
          </a:solidFill>
        </p:spPr>
      </p:sp>
      <p:grpSp>
        <p:nvGrpSpPr>
          <p:cNvPr id="43" name="Group 10">
            <a:extLst>
              <a:ext uri="{FF2B5EF4-FFF2-40B4-BE49-F238E27FC236}">
                <a16:creationId xmlns:a16="http://schemas.microsoft.com/office/drawing/2014/main" id="{C675BB74-BF29-4DF8-8791-003402B11AA6}"/>
              </a:ext>
            </a:extLst>
          </p:cNvPr>
          <p:cNvGrpSpPr/>
          <p:nvPr/>
        </p:nvGrpSpPr>
        <p:grpSpPr>
          <a:xfrm rot="5400000">
            <a:off x="2154740" y="2994372"/>
            <a:ext cx="164113" cy="164113"/>
            <a:chOff x="0" y="0"/>
            <a:chExt cx="6350000" cy="6350000"/>
          </a:xfrm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8EF123DC-2D81-4EF7-8753-7D67A674B5DD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13760"/>
            </a:solidFill>
          </p:spPr>
        </p:sp>
      </p:grpSp>
      <p:sp>
        <p:nvSpPr>
          <p:cNvPr id="45" name="TextBox 18">
            <a:extLst>
              <a:ext uri="{FF2B5EF4-FFF2-40B4-BE49-F238E27FC236}">
                <a16:creationId xmlns:a16="http://schemas.microsoft.com/office/drawing/2014/main" id="{FA70B8D7-1B34-4991-B3C9-AD580B3A2718}"/>
              </a:ext>
            </a:extLst>
          </p:cNvPr>
          <p:cNvSpPr txBox="1"/>
          <p:nvPr/>
        </p:nvSpPr>
        <p:spPr>
          <a:xfrm>
            <a:off x="2490122" y="3055123"/>
            <a:ext cx="3600000" cy="219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05"/>
              </a:lnSpc>
            </a:pPr>
            <a:r>
              <a:rPr lang="en-US" sz="3000" dirty="0">
                <a:solidFill>
                  <a:srgbClr val="031C27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02. </a:t>
            </a:r>
            <a:r>
              <a:rPr lang="ko-KR" altLang="en-US" sz="3000" dirty="0">
                <a:solidFill>
                  <a:srgbClr val="031C27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캐릭터</a:t>
            </a:r>
            <a:endParaRPr lang="en-US" sz="3000" dirty="0">
              <a:solidFill>
                <a:srgbClr val="031C27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9" name="TextBox 18">
            <a:extLst>
              <a:ext uri="{FF2B5EF4-FFF2-40B4-BE49-F238E27FC236}">
                <a16:creationId xmlns:a16="http://schemas.microsoft.com/office/drawing/2014/main" id="{DF280304-EAD1-44D8-9E8F-DD0576E614ED}"/>
              </a:ext>
            </a:extLst>
          </p:cNvPr>
          <p:cNvSpPr txBox="1"/>
          <p:nvPr/>
        </p:nvSpPr>
        <p:spPr>
          <a:xfrm>
            <a:off x="2506801" y="4177981"/>
            <a:ext cx="3600000" cy="219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05"/>
              </a:lnSpc>
            </a:pPr>
            <a:r>
              <a:rPr lang="en-US" sz="3000" dirty="0">
                <a:solidFill>
                  <a:srgbClr val="031C27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03. </a:t>
            </a:r>
            <a:r>
              <a:rPr lang="ko-KR" altLang="en-US" sz="3000" dirty="0">
                <a:solidFill>
                  <a:srgbClr val="031C27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몬스터</a:t>
            </a:r>
            <a:endParaRPr lang="en-US" sz="3000" dirty="0">
              <a:solidFill>
                <a:srgbClr val="031C27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FC8962FF-72EA-429E-8581-334B3666219F}"/>
              </a:ext>
            </a:extLst>
          </p:cNvPr>
          <p:cNvSpPr txBox="1"/>
          <p:nvPr/>
        </p:nvSpPr>
        <p:spPr>
          <a:xfrm>
            <a:off x="2537928" y="5236050"/>
            <a:ext cx="3600000" cy="219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05"/>
              </a:lnSpc>
            </a:pPr>
            <a:r>
              <a:rPr lang="en-US" sz="3000" dirty="0">
                <a:solidFill>
                  <a:srgbClr val="031C27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04. </a:t>
            </a:r>
            <a:r>
              <a:rPr lang="ko-KR" altLang="en-US" sz="3000" dirty="0">
                <a:solidFill>
                  <a:srgbClr val="031C27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카드</a:t>
            </a:r>
            <a:endParaRPr lang="en-US" sz="3000" dirty="0">
              <a:solidFill>
                <a:srgbClr val="031C27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grpSp>
        <p:nvGrpSpPr>
          <p:cNvPr id="53" name="Group 16">
            <a:extLst>
              <a:ext uri="{FF2B5EF4-FFF2-40B4-BE49-F238E27FC236}">
                <a16:creationId xmlns:a16="http://schemas.microsoft.com/office/drawing/2014/main" id="{60E22191-8263-4297-A150-1D74FFD1236B}"/>
              </a:ext>
            </a:extLst>
          </p:cNvPr>
          <p:cNvGrpSpPr/>
          <p:nvPr/>
        </p:nvGrpSpPr>
        <p:grpSpPr>
          <a:xfrm rot="5400000">
            <a:off x="2154739" y="5181582"/>
            <a:ext cx="164113" cy="164113"/>
            <a:chOff x="0" y="0"/>
            <a:chExt cx="6350000" cy="6350000"/>
          </a:xfrm>
        </p:grpSpPr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C1FA06E-A4A2-45F2-9E8B-81FB88173E3B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13760"/>
            </a:solidFill>
          </p:spPr>
        </p:sp>
      </p:grpSp>
      <p:grpSp>
        <p:nvGrpSpPr>
          <p:cNvPr id="66" name="Group 16">
            <a:extLst>
              <a:ext uri="{FF2B5EF4-FFF2-40B4-BE49-F238E27FC236}">
                <a16:creationId xmlns:a16="http://schemas.microsoft.com/office/drawing/2014/main" id="{A7ED8139-12E1-4318-B3E0-81658D4EC66B}"/>
              </a:ext>
            </a:extLst>
          </p:cNvPr>
          <p:cNvGrpSpPr/>
          <p:nvPr/>
        </p:nvGrpSpPr>
        <p:grpSpPr>
          <a:xfrm rot="5400000">
            <a:off x="2154739" y="4120304"/>
            <a:ext cx="164113" cy="164113"/>
            <a:chOff x="0" y="0"/>
            <a:chExt cx="6350000" cy="6350000"/>
          </a:xfrm>
        </p:grpSpPr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8EE0C135-F256-44C4-9399-9BCF95B92DFF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13760"/>
            </a:solidFill>
          </p:spPr>
        </p:sp>
      </p:grpSp>
      <p:grpSp>
        <p:nvGrpSpPr>
          <p:cNvPr id="74" name="Group 16">
            <a:extLst>
              <a:ext uri="{FF2B5EF4-FFF2-40B4-BE49-F238E27FC236}">
                <a16:creationId xmlns:a16="http://schemas.microsoft.com/office/drawing/2014/main" id="{78D97A02-31CA-4001-829F-A0EF312F49ED}"/>
              </a:ext>
            </a:extLst>
          </p:cNvPr>
          <p:cNvGrpSpPr/>
          <p:nvPr/>
        </p:nvGrpSpPr>
        <p:grpSpPr>
          <a:xfrm rot="5400000">
            <a:off x="2154739" y="6248830"/>
            <a:ext cx="164113" cy="164113"/>
            <a:chOff x="0" y="0"/>
            <a:chExt cx="6350000" cy="6350000"/>
          </a:xfrm>
        </p:grpSpPr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4A277CCF-589E-4D0E-A5C2-B213E0EC8710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13760"/>
            </a:solidFill>
          </p:spPr>
        </p:sp>
      </p:grpSp>
      <p:sp>
        <p:nvSpPr>
          <p:cNvPr id="76" name="TextBox 18">
            <a:extLst>
              <a:ext uri="{FF2B5EF4-FFF2-40B4-BE49-F238E27FC236}">
                <a16:creationId xmlns:a16="http://schemas.microsoft.com/office/drawing/2014/main" id="{5B728E1D-D987-4FA4-A823-7A19677A3B11}"/>
              </a:ext>
            </a:extLst>
          </p:cNvPr>
          <p:cNvSpPr txBox="1"/>
          <p:nvPr/>
        </p:nvSpPr>
        <p:spPr>
          <a:xfrm>
            <a:off x="2537928" y="6303298"/>
            <a:ext cx="3600000" cy="219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05"/>
              </a:lnSpc>
            </a:pPr>
            <a:r>
              <a:rPr lang="en-US" sz="3000" dirty="0">
                <a:solidFill>
                  <a:srgbClr val="031C27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05. </a:t>
            </a:r>
            <a:r>
              <a:rPr lang="ko-KR" altLang="en-US" sz="3000" dirty="0">
                <a:solidFill>
                  <a:srgbClr val="031C27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이벤트</a:t>
            </a:r>
            <a:endParaRPr lang="en-US" sz="3000" dirty="0">
              <a:solidFill>
                <a:srgbClr val="031C27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7" name="TextBox 18">
            <a:extLst>
              <a:ext uri="{FF2B5EF4-FFF2-40B4-BE49-F238E27FC236}">
                <a16:creationId xmlns:a16="http://schemas.microsoft.com/office/drawing/2014/main" id="{28205AB5-B971-4673-BB95-26745D11D174}"/>
              </a:ext>
            </a:extLst>
          </p:cNvPr>
          <p:cNvSpPr txBox="1"/>
          <p:nvPr/>
        </p:nvSpPr>
        <p:spPr>
          <a:xfrm>
            <a:off x="2537928" y="7370546"/>
            <a:ext cx="3600000" cy="219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05"/>
              </a:lnSpc>
            </a:pPr>
            <a:r>
              <a:rPr lang="en-US" sz="3000" dirty="0">
                <a:solidFill>
                  <a:srgbClr val="031C27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06. </a:t>
            </a:r>
            <a:r>
              <a:rPr lang="ko-KR" altLang="en-US" sz="3000" dirty="0">
                <a:solidFill>
                  <a:srgbClr val="031C27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지도</a:t>
            </a:r>
            <a:endParaRPr lang="en-US" sz="3000" dirty="0">
              <a:solidFill>
                <a:srgbClr val="031C27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8" name="TextBox 18">
            <a:extLst>
              <a:ext uri="{FF2B5EF4-FFF2-40B4-BE49-F238E27FC236}">
                <a16:creationId xmlns:a16="http://schemas.microsoft.com/office/drawing/2014/main" id="{90880ABD-547B-431E-98D3-069E32842DA8}"/>
              </a:ext>
            </a:extLst>
          </p:cNvPr>
          <p:cNvSpPr txBox="1"/>
          <p:nvPr/>
        </p:nvSpPr>
        <p:spPr>
          <a:xfrm>
            <a:off x="2537928" y="8437794"/>
            <a:ext cx="3600000" cy="219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05"/>
              </a:lnSpc>
            </a:pPr>
            <a:r>
              <a:rPr lang="en-US" sz="3000" dirty="0">
                <a:solidFill>
                  <a:srgbClr val="031C27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07. </a:t>
            </a:r>
            <a:r>
              <a:rPr lang="ko-KR" altLang="en-US" sz="3000" dirty="0">
                <a:solidFill>
                  <a:srgbClr val="031C27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아이템</a:t>
            </a:r>
            <a:endParaRPr lang="en-US" sz="3000" dirty="0">
              <a:solidFill>
                <a:srgbClr val="031C27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9" name="TextBox 18">
            <a:extLst>
              <a:ext uri="{FF2B5EF4-FFF2-40B4-BE49-F238E27FC236}">
                <a16:creationId xmlns:a16="http://schemas.microsoft.com/office/drawing/2014/main" id="{CDD11F65-B357-4E29-82B2-889887122393}"/>
              </a:ext>
            </a:extLst>
          </p:cNvPr>
          <p:cNvSpPr txBox="1"/>
          <p:nvPr/>
        </p:nvSpPr>
        <p:spPr>
          <a:xfrm>
            <a:off x="2537928" y="9450940"/>
            <a:ext cx="3600000" cy="219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05"/>
              </a:lnSpc>
            </a:pPr>
            <a:r>
              <a:rPr lang="en-US" sz="3000" dirty="0">
                <a:solidFill>
                  <a:srgbClr val="031C27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08. </a:t>
            </a:r>
            <a:r>
              <a:rPr lang="ko-KR" altLang="en-US" sz="3000" dirty="0">
                <a:solidFill>
                  <a:srgbClr val="031C27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유물</a:t>
            </a:r>
            <a:endParaRPr lang="en-US" sz="3000" dirty="0">
              <a:solidFill>
                <a:srgbClr val="031C27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grpSp>
        <p:nvGrpSpPr>
          <p:cNvPr id="87" name="Group 16">
            <a:extLst>
              <a:ext uri="{FF2B5EF4-FFF2-40B4-BE49-F238E27FC236}">
                <a16:creationId xmlns:a16="http://schemas.microsoft.com/office/drawing/2014/main" id="{8EFE2D5D-2975-437D-910B-63A938C5AFB6}"/>
              </a:ext>
            </a:extLst>
          </p:cNvPr>
          <p:cNvGrpSpPr/>
          <p:nvPr/>
        </p:nvGrpSpPr>
        <p:grpSpPr>
          <a:xfrm rot="5400000">
            <a:off x="2154739" y="7316078"/>
            <a:ext cx="164113" cy="164113"/>
            <a:chOff x="0" y="0"/>
            <a:chExt cx="6350000" cy="6350000"/>
          </a:xfrm>
        </p:grpSpPr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61426A45-B055-4730-A7DA-4F7BE45072C4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13760"/>
            </a:solidFill>
          </p:spPr>
        </p:sp>
      </p:grpSp>
      <p:grpSp>
        <p:nvGrpSpPr>
          <p:cNvPr id="89" name="Group 16">
            <a:extLst>
              <a:ext uri="{FF2B5EF4-FFF2-40B4-BE49-F238E27FC236}">
                <a16:creationId xmlns:a16="http://schemas.microsoft.com/office/drawing/2014/main" id="{ADD81BAD-5BF6-4BA0-86DC-8694D13F86BE}"/>
              </a:ext>
            </a:extLst>
          </p:cNvPr>
          <p:cNvGrpSpPr/>
          <p:nvPr/>
        </p:nvGrpSpPr>
        <p:grpSpPr>
          <a:xfrm rot="5400000">
            <a:off x="2154739" y="8383326"/>
            <a:ext cx="164113" cy="164113"/>
            <a:chOff x="0" y="0"/>
            <a:chExt cx="6350000" cy="6350000"/>
          </a:xfrm>
        </p:grpSpPr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65EFBA14-3A41-4FFD-9CD7-20CB0B1FB9CD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13760"/>
            </a:solidFill>
          </p:spPr>
        </p:sp>
      </p:grpSp>
      <p:grpSp>
        <p:nvGrpSpPr>
          <p:cNvPr id="91" name="Group 16">
            <a:extLst>
              <a:ext uri="{FF2B5EF4-FFF2-40B4-BE49-F238E27FC236}">
                <a16:creationId xmlns:a16="http://schemas.microsoft.com/office/drawing/2014/main" id="{5C2A46B9-959B-41EA-8E08-5A2018E042B6}"/>
              </a:ext>
            </a:extLst>
          </p:cNvPr>
          <p:cNvGrpSpPr/>
          <p:nvPr/>
        </p:nvGrpSpPr>
        <p:grpSpPr>
          <a:xfrm rot="5400000">
            <a:off x="2154739" y="9396472"/>
            <a:ext cx="164113" cy="164113"/>
            <a:chOff x="0" y="0"/>
            <a:chExt cx="6350000" cy="6350000"/>
          </a:xfrm>
        </p:grpSpPr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A379BBF4-7A31-4D47-BB65-545DD32661F2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13760"/>
            </a:solid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7318485" y="0"/>
            <a:ext cx="238015" cy="10692003"/>
          </a:xfrm>
          <a:custGeom>
            <a:avLst/>
            <a:gdLst/>
            <a:ahLst/>
            <a:cxnLst/>
            <a:rect l="l" t="t" r="r" b="b"/>
            <a:pathLst>
              <a:path w="85299" h="3831772">
                <a:moveTo>
                  <a:pt x="0" y="0"/>
                </a:moveTo>
                <a:lnTo>
                  <a:pt x="85299" y="0"/>
                </a:lnTo>
                <a:lnTo>
                  <a:pt x="85299" y="3831772"/>
                </a:lnTo>
                <a:lnTo>
                  <a:pt x="0" y="3831772"/>
                </a:lnTo>
                <a:close/>
              </a:path>
            </a:pathLst>
          </a:custGeom>
          <a:solidFill>
            <a:srgbClr val="1F2839"/>
          </a:solidFill>
        </p:spPr>
      </p:sp>
      <p:grpSp>
        <p:nvGrpSpPr>
          <p:cNvPr id="37" name="Group 37"/>
          <p:cNvGrpSpPr/>
          <p:nvPr/>
        </p:nvGrpSpPr>
        <p:grpSpPr>
          <a:xfrm>
            <a:off x="4144233" y="10153541"/>
            <a:ext cx="286862" cy="286862"/>
            <a:chOff x="0" y="0"/>
            <a:chExt cx="6350000" cy="6350000"/>
          </a:xfrm>
        </p:grpSpPr>
        <p:sp>
          <p:nvSpPr>
            <p:cNvPr id="38" name="Freeform 3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13760"/>
            </a:solidFill>
          </p:spPr>
        </p:sp>
      </p:grpSp>
      <p:sp>
        <p:nvSpPr>
          <p:cNvPr id="39" name="TextBox 39"/>
          <p:cNvSpPr txBox="1"/>
          <p:nvPr/>
        </p:nvSpPr>
        <p:spPr>
          <a:xfrm>
            <a:off x="4199870" y="10195479"/>
            <a:ext cx="175587" cy="155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54"/>
              </a:lnSpc>
            </a:pPr>
            <a:r>
              <a:rPr lang="en-US" sz="967" dirty="0">
                <a:solidFill>
                  <a:srgbClr val="FFFF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03</a:t>
            </a:r>
          </a:p>
        </p:txBody>
      </p:sp>
      <p:sp>
        <p:nvSpPr>
          <p:cNvPr id="41" name="Freeform 41"/>
          <p:cNvSpPr/>
          <p:nvPr/>
        </p:nvSpPr>
        <p:spPr>
          <a:xfrm>
            <a:off x="0" y="0"/>
            <a:ext cx="1253342" cy="10692003"/>
          </a:xfrm>
          <a:custGeom>
            <a:avLst/>
            <a:gdLst/>
            <a:ahLst/>
            <a:cxnLst/>
            <a:rect l="l" t="t" r="r" b="b"/>
            <a:pathLst>
              <a:path w="449169" h="3831772">
                <a:moveTo>
                  <a:pt x="0" y="0"/>
                </a:moveTo>
                <a:lnTo>
                  <a:pt x="449169" y="0"/>
                </a:lnTo>
                <a:lnTo>
                  <a:pt x="449169" y="3831772"/>
                </a:lnTo>
                <a:lnTo>
                  <a:pt x="0" y="3831772"/>
                </a:lnTo>
                <a:close/>
              </a:path>
            </a:pathLst>
          </a:custGeom>
          <a:solidFill>
            <a:srgbClr val="1F2839"/>
          </a:solidFill>
        </p:spPr>
        <p:txBody>
          <a:bodyPr/>
          <a:lstStyle/>
          <a:p>
            <a:endParaRPr lang="ko-KR" altLang="en-US" dirty="0"/>
          </a:p>
        </p:txBody>
      </p:sp>
      <p:sp>
        <p:nvSpPr>
          <p:cNvPr id="42" name="TextBox 42"/>
          <p:cNvSpPr txBox="1"/>
          <p:nvPr/>
        </p:nvSpPr>
        <p:spPr>
          <a:xfrm>
            <a:off x="0" y="-79734"/>
            <a:ext cx="2268002" cy="234773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526"/>
              </a:lnSpc>
            </a:pPr>
            <a:endParaRPr>
              <a:latin typeface="+mj-ea"/>
              <a:ea typeface="+mj-ea"/>
            </a:endParaRPr>
          </a:p>
        </p:txBody>
      </p:sp>
      <p:sp>
        <p:nvSpPr>
          <p:cNvPr id="46" name="TextBox 46"/>
          <p:cNvSpPr txBox="1"/>
          <p:nvPr/>
        </p:nvSpPr>
        <p:spPr>
          <a:xfrm rot="-5400000">
            <a:off x="-2199001" y="2599919"/>
            <a:ext cx="5844252" cy="6444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55"/>
              </a:lnSpc>
              <a:spcBef>
                <a:spcPct val="0"/>
              </a:spcBef>
            </a:pPr>
            <a:r>
              <a:rPr lang="en-US" sz="3500" dirty="0">
                <a:solidFill>
                  <a:srgbClr val="F5F5EF"/>
                </a:solidFill>
                <a:latin typeface="Monotype Corsiva" panose="03010101010201010101" pitchFamily="66" charset="0"/>
                <a:ea typeface="+mj-ea"/>
              </a:rPr>
              <a:t>  Tower of Guardian</a:t>
            </a:r>
          </a:p>
        </p:txBody>
      </p:sp>
      <p:sp>
        <p:nvSpPr>
          <p:cNvPr id="52" name="Freeform 3">
            <a:extLst>
              <a:ext uri="{FF2B5EF4-FFF2-40B4-BE49-F238E27FC236}">
                <a16:creationId xmlns:a16="http://schemas.microsoft.com/office/drawing/2014/main" id="{7B2A94B3-8B40-57E2-D3F2-6F1F9E85B4B5}"/>
              </a:ext>
            </a:extLst>
          </p:cNvPr>
          <p:cNvSpPr/>
          <p:nvPr/>
        </p:nvSpPr>
        <p:spPr>
          <a:xfrm>
            <a:off x="0" y="0"/>
            <a:ext cx="320946" cy="5844254"/>
          </a:xfrm>
          <a:custGeom>
            <a:avLst/>
            <a:gdLst/>
            <a:ahLst/>
            <a:cxnLst/>
            <a:rect l="l" t="t" r="r" b="b"/>
            <a:pathLst>
              <a:path w="85299" h="3831772">
                <a:moveTo>
                  <a:pt x="0" y="0"/>
                </a:moveTo>
                <a:lnTo>
                  <a:pt x="85299" y="0"/>
                </a:lnTo>
                <a:lnTo>
                  <a:pt x="85299" y="3831772"/>
                </a:lnTo>
                <a:lnTo>
                  <a:pt x="0" y="3831772"/>
                </a:lnTo>
                <a:close/>
              </a:path>
            </a:pathLst>
          </a:custGeom>
          <a:solidFill>
            <a:srgbClr val="213760"/>
          </a:solidFill>
        </p:spPr>
      </p:sp>
      <p:grpSp>
        <p:nvGrpSpPr>
          <p:cNvPr id="49" name="Group 9">
            <a:extLst>
              <a:ext uri="{FF2B5EF4-FFF2-40B4-BE49-F238E27FC236}">
                <a16:creationId xmlns:a16="http://schemas.microsoft.com/office/drawing/2014/main" id="{8B429694-857F-4394-B863-9A950AD5B036}"/>
              </a:ext>
            </a:extLst>
          </p:cNvPr>
          <p:cNvGrpSpPr/>
          <p:nvPr/>
        </p:nvGrpSpPr>
        <p:grpSpPr>
          <a:xfrm>
            <a:off x="2004462" y="2117475"/>
            <a:ext cx="2840134" cy="218894"/>
            <a:chOff x="0" y="0"/>
            <a:chExt cx="1977379" cy="152400"/>
          </a:xfrm>
        </p:grpSpPr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C9E9E59A-4EAC-4FED-8BFD-0EB49E4D818B}"/>
                </a:ext>
              </a:extLst>
            </p:cNvPr>
            <p:cNvSpPr/>
            <p:nvPr/>
          </p:nvSpPr>
          <p:spPr>
            <a:xfrm>
              <a:off x="0" y="0"/>
              <a:ext cx="1977379" cy="152400"/>
            </a:xfrm>
            <a:custGeom>
              <a:avLst/>
              <a:gdLst/>
              <a:ahLst/>
              <a:cxnLst/>
              <a:rect l="l" t="t" r="r" b="b"/>
              <a:pathLst>
                <a:path w="1977379" h="152400">
                  <a:moveTo>
                    <a:pt x="0" y="0"/>
                  </a:moveTo>
                  <a:lnTo>
                    <a:pt x="1977379" y="0"/>
                  </a:lnTo>
                  <a:lnTo>
                    <a:pt x="1977379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1" name="Group 11">
            <a:extLst>
              <a:ext uri="{FF2B5EF4-FFF2-40B4-BE49-F238E27FC236}">
                <a16:creationId xmlns:a16="http://schemas.microsoft.com/office/drawing/2014/main" id="{0DED94A6-F7C1-4E4D-A9A2-3A8075FE2471}"/>
              </a:ext>
            </a:extLst>
          </p:cNvPr>
          <p:cNvGrpSpPr/>
          <p:nvPr/>
        </p:nvGrpSpPr>
        <p:grpSpPr>
          <a:xfrm rot="-5400000">
            <a:off x="6770378" y="2132754"/>
            <a:ext cx="234221" cy="204777"/>
            <a:chOff x="0" y="0"/>
            <a:chExt cx="1930400" cy="1687728"/>
          </a:xfrm>
        </p:grpSpPr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1EF5E3F8-7AA0-4DF8-9C40-31A6D0913549}"/>
                </a:ext>
              </a:extLst>
            </p:cNvPr>
            <p:cNvSpPr/>
            <p:nvPr/>
          </p:nvSpPr>
          <p:spPr>
            <a:xfrm>
              <a:off x="0" y="0"/>
              <a:ext cx="1930400" cy="1687728"/>
            </a:xfrm>
            <a:custGeom>
              <a:avLst/>
              <a:gdLst/>
              <a:ahLst/>
              <a:cxnLst/>
              <a:rect l="l" t="t" r="r" b="b"/>
              <a:pathLst>
                <a:path w="1930400" h="1687728">
                  <a:moveTo>
                    <a:pt x="0" y="0"/>
                  </a:moveTo>
                  <a:lnTo>
                    <a:pt x="965200" y="1687728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5" name="Group 13">
            <a:extLst>
              <a:ext uri="{FF2B5EF4-FFF2-40B4-BE49-F238E27FC236}">
                <a16:creationId xmlns:a16="http://schemas.microsoft.com/office/drawing/2014/main" id="{4FF52D19-11ED-4B37-A0E6-37784CD09D3B}"/>
              </a:ext>
            </a:extLst>
          </p:cNvPr>
          <p:cNvGrpSpPr/>
          <p:nvPr/>
        </p:nvGrpSpPr>
        <p:grpSpPr>
          <a:xfrm>
            <a:off x="1499101" y="1143383"/>
            <a:ext cx="1140637" cy="1140637"/>
            <a:chOff x="0" y="0"/>
            <a:chExt cx="6350000" cy="635000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1831A833-B1A2-442E-8EA0-45C8CE7FD034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7" name="Group 15">
            <a:extLst>
              <a:ext uri="{FF2B5EF4-FFF2-40B4-BE49-F238E27FC236}">
                <a16:creationId xmlns:a16="http://schemas.microsoft.com/office/drawing/2014/main" id="{EEC1AFFA-2E41-48FB-B5AF-B8F97D1B283F}"/>
              </a:ext>
            </a:extLst>
          </p:cNvPr>
          <p:cNvGrpSpPr/>
          <p:nvPr/>
        </p:nvGrpSpPr>
        <p:grpSpPr>
          <a:xfrm>
            <a:off x="1578160" y="1222442"/>
            <a:ext cx="982519" cy="982519"/>
            <a:chOff x="0" y="0"/>
            <a:chExt cx="6350000" cy="6350000"/>
          </a:xfrm>
        </p:grpSpPr>
        <p:sp>
          <p:nvSpPr>
            <p:cNvPr id="58" name="Freeform 16">
              <a:extLst>
                <a:ext uri="{FF2B5EF4-FFF2-40B4-BE49-F238E27FC236}">
                  <a16:creationId xmlns:a16="http://schemas.microsoft.com/office/drawing/2014/main" id="{6D929B4C-4797-44AF-81F9-2B2ECC8DB09C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9" name="Group 17">
            <a:extLst>
              <a:ext uri="{FF2B5EF4-FFF2-40B4-BE49-F238E27FC236}">
                <a16:creationId xmlns:a16="http://schemas.microsoft.com/office/drawing/2014/main" id="{B6807B38-577F-457D-BAD8-FFF6D64A5077}"/>
              </a:ext>
            </a:extLst>
          </p:cNvPr>
          <p:cNvGrpSpPr/>
          <p:nvPr/>
        </p:nvGrpSpPr>
        <p:grpSpPr>
          <a:xfrm>
            <a:off x="2069420" y="1095233"/>
            <a:ext cx="997338" cy="1180386"/>
            <a:chOff x="0" y="0"/>
            <a:chExt cx="637363" cy="754342"/>
          </a:xfrm>
        </p:grpSpPr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34DBE0DF-E974-453B-8BF4-818B7061A755}"/>
                </a:ext>
              </a:extLst>
            </p:cNvPr>
            <p:cNvSpPr/>
            <p:nvPr/>
          </p:nvSpPr>
          <p:spPr>
            <a:xfrm>
              <a:off x="0" y="0"/>
              <a:ext cx="637363" cy="754342"/>
            </a:xfrm>
            <a:custGeom>
              <a:avLst/>
              <a:gdLst/>
              <a:ahLst/>
              <a:cxnLst/>
              <a:rect l="l" t="t" r="r" b="b"/>
              <a:pathLst>
                <a:path w="637363" h="754342">
                  <a:moveTo>
                    <a:pt x="0" y="0"/>
                  </a:moveTo>
                  <a:lnTo>
                    <a:pt x="637363" y="0"/>
                  </a:lnTo>
                  <a:lnTo>
                    <a:pt x="637363" y="754342"/>
                  </a:lnTo>
                  <a:lnTo>
                    <a:pt x="0" y="75434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1" name="Freeform 20">
            <a:extLst>
              <a:ext uri="{FF2B5EF4-FFF2-40B4-BE49-F238E27FC236}">
                <a16:creationId xmlns:a16="http://schemas.microsoft.com/office/drawing/2014/main" id="{7F709F03-5ACE-4CAF-B434-4FB64E922A24}"/>
              </a:ext>
            </a:extLst>
          </p:cNvPr>
          <p:cNvSpPr/>
          <p:nvPr/>
        </p:nvSpPr>
        <p:spPr>
          <a:xfrm>
            <a:off x="1580352" y="1095233"/>
            <a:ext cx="978135" cy="982519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213760"/>
          </a:solidFill>
        </p:spPr>
      </p:sp>
      <p:sp>
        <p:nvSpPr>
          <p:cNvPr id="62" name="AutoShape 21">
            <a:extLst>
              <a:ext uri="{FF2B5EF4-FFF2-40B4-BE49-F238E27FC236}">
                <a16:creationId xmlns:a16="http://schemas.microsoft.com/office/drawing/2014/main" id="{48666A8B-F032-40A7-B026-B666CA28E1F1}"/>
              </a:ext>
            </a:extLst>
          </p:cNvPr>
          <p:cNvSpPr/>
          <p:nvPr/>
        </p:nvSpPr>
        <p:spPr>
          <a:xfrm>
            <a:off x="2069420" y="2243776"/>
            <a:ext cx="4818069" cy="0"/>
          </a:xfrm>
          <a:prstGeom prst="line">
            <a:avLst/>
          </a:prstGeom>
          <a:ln w="762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22">
            <a:extLst>
              <a:ext uri="{FF2B5EF4-FFF2-40B4-BE49-F238E27FC236}">
                <a16:creationId xmlns:a16="http://schemas.microsoft.com/office/drawing/2014/main" id="{C5EF600F-43A2-420F-96D3-10A59E2C2E51}"/>
              </a:ext>
            </a:extLst>
          </p:cNvPr>
          <p:cNvSpPr txBox="1"/>
          <p:nvPr/>
        </p:nvSpPr>
        <p:spPr>
          <a:xfrm>
            <a:off x="1752668" y="1301345"/>
            <a:ext cx="629591" cy="5146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40"/>
              </a:lnSpc>
            </a:pPr>
            <a:r>
              <a:rPr lang="en-US" sz="3314" dirty="0">
                <a:solidFill>
                  <a:srgbClr val="FFFF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01</a:t>
            </a:r>
          </a:p>
        </p:txBody>
      </p:sp>
      <p:sp>
        <p:nvSpPr>
          <p:cNvPr id="64" name="TextBox 76">
            <a:extLst>
              <a:ext uri="{FF2B5EF4-FFF2-40B4-BE49-F238E27FC236}">
                <a16:creationId xmlns:a16="http://schemas.microsoft.com/office/drawing/2014/main" id="{CF2A9AAA-C3E7-4F51-A7E7-36B114D93BC7}"/>
              </a:ext>
            </a:extLst>
          </p:cNvPr>
          <p:cNvSpPr txBox="1"/>
          <p:nvPr/>
        </p:nvSpPr>
        <p:spPr>
          <a:xfrm>
            <a:off x="2812685" y="1592211"/>
            <a:ext cx="3600000" cy="272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95"/>
              </a:lnSpc>
            </a:pPr>
            <a:r>
              <a:rPr lang="ko-KR" altLang="en-US" sz="5000" dirty="0">
                <a:solidFill>
                  <a:srgbClr val="031C27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게임소개</a:t>
            </a:r>
            <a:endParaRPr lang="en-US" sz="5000" dirty="0">
              <a:solidFill>
                <a:srgbClr val="031C27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301D82-4DA9-4979-8890-F58A0FED8558}"/>
              </a:ext>
            </a:extLst>
          </p:cNvPr>
          <p:cNvSpPr/>
          <p:nvPr/>
        </p:nvSpPr>
        <p:spPr>
          <a:xfrm>
            <a:off x="1500376" y="3511047"/>
            <a:ext cx="5488230" cy="64787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5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A218298-CB73-46E6-81AF-9523B8397174}"/>
              </a:ext>
            </a:extLst>
          </p:cNvPr>
          <p:cNvSpPr/>
          <p:nvPr/>
        </p:nvSpPr>
        <p:spPr>
          <a:xfrm>
            <a:off x="1500378" y="3306262"/>
            <a:ext cx="2310833" cy="3369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게임 개요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6F1EEA8-B5A9-4CF2-82A6-1C71FEB5D265}"/>
              </a:ext>
            </a:extLst>
          </p:cNvPr>
          <p:cNvSpPr txBox="1"/>
          <p:nvPr/>
        </p:nvSpPr>
        <p:spPr>
          <a:xfrm>
            <a:off x="1500375" y="3746500"/>
            <a:ext cx="5488231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카드 게임 형식의 전투를 하며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스테이지를 진행하는 게임이다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.</a:t>
            </a:r>
            <a:endParaRPr lang="ko-KR" altLang="en-US" sz="1200" dirty="0">
              <a:latin typeface="HY견명조" panose="02030600000101010101" pitchFamily="18" charset="-127"/>
              <a:ea typeface="HY견명조" panose="0203060000010101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4C3ADA1-AD5A-456F-9648-E95C7B0E5ACF}"/>
              </a:ext>
            </a:extLst>
          </p:cNvPr>
          <p:cNvSpPr/>
          <p:nvPr/>
        </p:nvSpPr>
        <p:spPr>
          <a:xfrm>
            <a:off x="1500376" y="4486323"/>
            <a:ext cx="5488230" cy="64787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5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1A778DF-60C4-45DB-8CBD-36A15A0495EE}"/>
              </a:ext>
            </a:extLst>
          </p:cNvPr>
          <p:cNvSpPr/>
          <p:nvPr/>
        </p:nvSpPr>
        <p:spPr>
          <a:xfrm>
            <a:off x="1500378" y="4281538"/>
            <a:ext cx="2310833" cy="3369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게임 목표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AC18815-9B69-4332-A23F-ABE6D8E34034}"/>
              </a:ext>
            </a:extLst>
          </p:cNvPr>
          <p:cNvSpPr txBox="1"/>
          <p:nvPr/>
        </p:nvSpPr>
        <p:spPr>
          <a:xfrm>
            <a:off x="1500375" y="4721776"/>
            <a:ext cx="5488231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스테이지를 진행하여 최종 보스를 물리치는 것을 목표로 하는 게임이다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.</a:t>
            </a:r>
            <a:endParaRPr lang="ko-KR" altLang="en-US" sz="1200" dirty="0">
              <a:latin typeface="HY견명조" panose="02030600000101010101" pitchFamily="18" charset="-127"/>
              <a:ea typeface="HY견명조" panose="0203060000010101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7635DA8-6B63-44B9-98D2-717C0DDF57E7}"/>
              </a:ext>
            </a:extLst>
          </p:cNvPr>
          <p:cNvSpPr/>
          <p:nvPr/>
        </p:nvSpPr>
        <p:spPr>
          <a:xfrm>
            <a:off x="1500376" y="5459294"/>
            <a:ext cx="5488230" cy="14854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5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BE955C5-3864-45B4-80E0-68BBDDB9C902}"/>
              </a:ext>
            </a:extLst>
          </p:cNvPr>
          <p:cNvSpPr/>
          <p:nvPr/>
        </p:nvSpPr>
        <p:spPr>
          <a:xfrm>
            <a:off x="1500378" y="5254508"/>
            <a:ext cx="2310833" cy="3369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전투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85C2A4C-39F8-41C0-B943-9560906BABCD}"/>
              </a:ext>
            </a:extLst>
          </p:cNvPr>
          <p:cNvSpPr txBox="1"/>
          <p:nvPr/>
        </p:nvSpPr>
        <p:spPr>
          <a:xfrm>
            <a:off x="1500375" y="5694746"/>
            <a:ext cx="5488231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카드를 사용하기 위한 행동 포인트가 매 턴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3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개가 주어진다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매 턴이 시작될 때 </a:t>
            </a:r>
            <a:r>
              <a:rPr lang="ko-KR" altLang="en-US" sz="1200" dirty="0" err="1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덱에서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 카드를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5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장 뽑아서 전투를 하며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매 턴이 끝날 때마다 손에 남은 카드를 모두 버린다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err="1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덱을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 모두 소진하면 버린 카드 더미를 다시 섞어 카드 더미로 돌린다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.</a:t>
            </a:r>
            <a:endParaRPr lang="ko-KR" altLang="en-US" sz="1200" dirty="0">
              <a:latin typeface="HY견명조" panose="02030600000101010101" pitchFamily="18" charset="-127"/>
              <a:ea typeface="HY견명조" panose="0203060000010101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0782888-23E6-4A58-8132-C0AFB1D3C125}"/>
              </a:ext>
            </a:extLst>
          </p:cNvPr>
          <p:cNvSpPr/>
          <p:nvPr/>
        </p:nvSpPr>
        <p:spPr>
          <a:xfrm>
            <a:off x="1500376" y="7269822"/>
            <a:ext cx="5488230" cy="117980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5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ACFE2F2-77EA-4D3E-B43C-272F44F88A0F}"/>
              </a:ext>
            </a:extLst>
          </p:cNvPr>
          <p:cNvSpPr/>
          <p:nvPr/>
        </p:nvSpPr>
        <p:spPr>
          <a:xfrm>
            <a:off x="1500378" y="7065036"/>
            <a:ext cx="2310833" cy="3369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이동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53B12BD-C73A-44C6-B024-BE4EC3702F19}"/>
              </a:ext>
            </a:extLst>
          </p:cNvPr>
          <p:cNvSpPr txBox="1"/>
          <p:nvPr/>
        </p:nvSpPr>
        <p:spPr>
          <a:xfrm>
            <a:off x="1500375" y="7505274"/>
            <a:ext cx="5488231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전투로 이루어진 스테이지 중간 중간에 상점이나 랜덤 이벤트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엘리트 몬스터 등이 랜덤으로 배치되어 있고 플레이어는 루트를 선택해서 진행 할 수 있다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.</a:t>
            </a:r>
            <a:endParaRPr lang="ko-KR" altLang="en-US" sz="1200" dirty="0">
              <a:latin typeface="HY견명조" panose="02030600000101010101" pitchFamily="18" charset="-127"/>
              <a:ea typeface="HY견명조" panose="0203060000010101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9C1046C-E762-411D-99F3-ED5C8FDCC3FE}"/>
              </a:ext>
            </a:extLst>
          </p:cNvPr>
          <p:cNvSpPr/>
          <p:nvPr/>
        </p:nvSpPr>
        <p:spPr>
          <a:xfrm>
            <a:off x="1500376" y="8774720"/>
            <a:ext cx="5488230" cy="117980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5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077710F-9A3F-426F-92E4-60A62F46D55B}"/>
              </a:ext>
            </a:extLst>
          </p:cNvPr>
          <p:cNvSpPr/>
          <p:nvPr/>
        </p:nvSpPr>
        <p:spPr>
          <a:xfrm>
            <a:off x="1500378" y="8569934"/>
            <a:ext cx="2310833" cy="3369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보상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5B8B61C-5F27-4EE3-A0CB-CA6CDDABD825}"/>
              </a:ext>
            </a:extLst>
          </p:cNvPr>
          <p:cNvSpPr txBox="1"/>
          <p:nvPr/>
        </p:nvSpPr>
        <p:spPr>
          <a:xfrm>
            <a:off x="1500375" y="9010172"/>
            <a:ext cx="5488231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전투 스테이지에서 승리하면 골드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아이템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카드 등 각종 보상을 획득할 수 있으며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엘리트 몬스터 스테이지에서 승리하면 유물을 추가로 획득할 수 있다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.</a:t>
            </a:r>
            <a:endParaRPr lang="ko-KR" altLang="en-US" sz="1200" dirty="0">
              <a:latin typeface="HY견명조" panose="02030600000101010101" pitchFamily="18" charset="-127"/>
              <a:ea typeface="HY견명조" panose="02030600000101010101" pitchFamily="18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845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7318485" y="0"/>
            <a:ext cx="238015" cy="10692003"/>
          </a:xfrm>
          <a:custGeom>
            <a:avLst/>
            <a:gdLst/>
            <a:ahLst/>
            <a:cxnLst/>
            <a:rect l="l" t="t" r="r" b="b"/>
            <a:pathLst>
              <a:path w="85299" h="3831772">
                <a:moveTo>
                  <a:pt x="0" y="0"/>
                </a:moveTo>
                <a:lnTo>
                  <a:pt x="85299" y="0"/>
                </a:lnTo>
                <a:lnTo>
                  <a:pt x="85299" y="3831772"/>
                </a:lnTo>
                <a:lnTo>
                  <a:pt x="0" y="3831772"/>
                </a:lnTo>
                <a:close/>
              </a:path>
            </a:pathLst>
          </a:custGeom>
          <a:solidFill>
            <a:srgbClr val="1F2839"/>
          </a:solidFill>
        </p:spPr>
      </p:sp>
      <p:grpSp>
        <p:nvGrpSpPr>
          <p:cNvPr id="37" name="Group 37"/>
          <p:cNvGrpSpPr/>
          <p:nvPr/>
        </p:nvGrpSpPr>
        <p:grpSpPr>
          <a:xfrm>
            <a:off x="4144233" y="10153541"/>
            <a:ext cx="286862" cy="286862"/>
            <a:chOff x="0" y="0"/>
            <a:chExt cx="6350000" cy="6350000"/>
          </a:xfrm>
        </p:grpSpPr>
        <p:sp>
          <p:nvSpPr>
            <p:cNvPr id="38" name="Freeform 3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13760"/>
            </a:solidFill>
          </p:spPr>
        </p:sp>
      </p:grpSp>
      <p:sp>
        <p:nvSpPr>
          <p:cNvPr id="39" name="TextBox 39"/>
          <p:cNvSpPr txBox="1"/>
          <p:nvPr/>
        </p:nvSpPr>
        <p:spPr>
          <a:xfrm>
            <a:off x="4199870" y="10195479"/>
            <a:ext cx="175587" cy="155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54"/>
              </a:lnSpc>
            </a:pPr>
            <a:r>
              <a:rPr lang="en-US" sz="967" dirty="0">
                <a:solidFill>
                  <a:srgbClr val="FFFF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04</a:t>
            </a:r>
          </a:p>
        </p:txBody>
      </p:sp>
      <p:sp>
        <p:nvSpPr>
          <p:cNvPr id="41" name="Freeform 41"/>
          <p:cNvSpPr/>
          <p:nvPr/>
        </p:nvSpPr>
        <p:spPr>
          <a:xfrm>
            <a:off x="0" y="0"/>
            <a:ext cx="1253342" cy="10692003"/>
          </a:xfrm>
          <a:custGeom>
            <a:avLst/>
            <a:gdLst/>
            <a:ahLst/>
            <a:cxnLst/>
            <a:rect l="l" t="t" r="r" b="b"/>
            <a:pathLst>
              <a:path w="449169" h="3831772">
                <a:moveTo>
                  <a:pt x="0" y="0"/>
                </a:moveTo>
                <a:lnTo>
                  <a:pt x="449169" y="0"/>
                </a:lnTo>
                <a:lnTo>
                  <a:pt x="449169" y="3831772"/>
                </a:lnTo>
                <a:lnTo>
                  <a:pt x="0" y="3831772"/>
                </a:lnTo>
                <a:close/>
              </a:path>
            </a:pathLst>
          </a:custGeom>
          <a:solidFill>
            <a:srgbClr val="1F2839"/>
          </a:solidFill>
        </p:spPr>
        <p:txBody>
          <a:bodyPr/>
          <a:lstStyle/>
          <a:p>
            <a:endParaRPr lang="ko-KR" altLang="en-US" dirty="0"/>
          </a:p>
        </p:txBody>
      </p:sp>
      <p:sp>
        <p:nvSpPr>
          <p:cNvPr id="42" name="TextBox 42"/>
          <p:cNvSpPr txBox="1"/>
          <p:nvPr/>
        </p:nvSpPr>
        <p:spPr>
          <a:xfrm>
            <a:off x="0" y="-79734"/>
            <a:ext cx="2268002" cy="234773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526"/>
              </a:lnSpc>
            </a:pPr>
            <a:endParaRPr>
              <a:latin typeface="+mj-ea"/>
              <a:ea typeface="+mj-ea"/>
            </a:endParaRPr>
          </a:p>
        </p:txBody>
      </p:sp>
      <p:sp>
        <p:nvSpPr>
          <p:cNvPr id="46" name="TextBox 46"/>
          <p:cNvSpPr txBox="1"/>
          <p:nvPr/>
        </p:nvSpPr>
        <p:spPr>
          <a:xfrm rot="-5400000">
            <a:off x="-2199001" y="2599919"/>
            <a:ext cx="5844252" cy="6444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55"/>
              </a:lnSpc>
              <a:spcBef>
                <a:spcPct val="0"/>
              </a:spcBef>
            </a:pPr>
            <a:r>
              <a:rPr lang="en-US" sz="3500" dirty="0">
                <a:solidFill>
                  <a:srgbClr val="F5F5EF"/>
                </a:solidFill>
                <a:latin typeface="Monotype Corsiva" panose="03010101010201010101" pitchFamily="66" charset="0"/>
                <a:ea typeface="+mj-ea"/>
              </a:rPr>
              <a:t>  Tower of Guardian</a:t>
            </a:r>
          </a:p>
        </p:txBody>
      </p:sp>
      <p:sp>
        <p:nvSpPr>
          <p:cNvPr id="52" name="Freeform 3">
            <a:extLst>
              <a:ext uri="{FF2B5EF4-FFF2-40B4-BE49-F238E27FC236}">
                <a16:creationId xmlns:a16="http://schemas.microsoft.com/office/drawing/2014/main" id="{7B2A94B3-8B40-57E2-D3F2-6F1F9E85B4B5}"/>
              </a:ext>
            </a:extLst>
          </p:cNvPr>
          <p:cNvSpPr/>
          <p:nvPr/>
        </p:nvSpPr>
        <p:spPr>
          <a:xfrm>
            <a:off x="0" y="0"/>
            <a:ext cx="320946" cy="5844254"/>
          </a:xfrm>
          <a:custGeom>
            <a:avLst/>
            <a:gdLst/>
            <a:ahLst/>
            <a:cxnLst/>
            <a:rect l="l" t="t" r="r" b="b"/>
            <a:pathLst>
              <a:path w="85299" h="3831772">
                <a:moveTo>
                  <a:pt x="0" y="0"/>
                </a:moveTo>
                <a:lnTo>
                  <a:pt x="85299" y="0"/>
                </a:lnTo>
                <a:lnTo>
                  <a:pt x="85299" y="3831772"/>
                </a:lnTo>
                <a:lnTo>
                  <a:pt x="0" y="3831772"/>
                </a:lnTo>
                <a:close/>
              </a:path>
            </a:pathLst>
          </a:custGeom>
          <a:solidFill>
            <a:srgbClr val="213760"/>
          </a:solidFill>
        </p:spPr>
      </p:sp>
      <p:grpSp>
        <p:nvGrpSpPr>
          <p:cNvPr id="49" name="Group 9">
            <a:extLst>
              <a:ext uri="{FF2B5EF4-FFF2-40B4-BE49-F238E27FC236}">
                <a16:creationId xmlns:a16="http://schemas.microsoft.com/office/drawing/2014/main" id="{8B429694-857F-4394-B863-9A950AD5B036}"/>
              </a:ext>
            </a:extLst>
          </p:cNvPr>
          <p:cNvGrpSpPr/>
          <p:nvPr/>
        </p:nvGrpSpPr>
        <p:grpSpPr>
          <a:xfrm>
            <a:off x="2004462" y="2117475"/>
            <a:ext cx="2840134" cy="218894"/>
            <a:chOff x="0" y="0"/>
            <a:chExt cx="1977379" cy="152400"/>
          </a:xfrm>
        </p:grpSpPr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C9E9E59A-4EAC-4FED-8BFD-0EB49E4D818B}"/>
                </a:ext>
              </a:extLst>
            </p:cNvPr>
            <p:cNvSpPr/>
            <p:nvPr/>
          </p:nvSpPr>
          <p:spPr>
            <a:xfrm>
              <a:off x="0" y="0"/>
              <a:ext cx="1977379" cy="152400"/>
            </a:xfrm>
            <a:custGeom>
              <a:avLst/>
              <a:gdLst/>
              <a:ahLst/>
              <a:cxnLst/>
              <a:rect l="l" t="t" r="r" b="b"/>
              <a:pathLst>
                <a:path w="1977379" h="152400">
                  <a:moveTo>
                    <a:pt x="0" y="0"/>
                  </a:moveTo>
                  <a:lnTo>
                    <a:pt x="1977379" y="0"/>
                  </a:lnTo>
                  <a:lnTo>
                    <a:pt x="1977379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1" name="Group 11">
            <a:extLst>
              <a:ext uri="{FF2B5EF4-FFF2-40B4-BE49-F238E27FC236}">
                <a16:creationId xmlns:a16="http://schemas.microsoft.com/office/drawing/2014/main" id="{0DED94A6-F7C1-4E4D-A9A2-3A8075FE2471}"/>
              </a:ext>
            </a:extLst>
          </p:cNvPr>
          <p:cNvGrpSpPr/>
          <p:nvPr/>
        </p:nvGrpSpPr>
        <p:grpSpPr>
          <a:xfrm rot="-5400000">
            <a:off x="6770378" y="2132754"/>
            <a:ext cx="234221" cy="204777"/>
            <a:chOff x="0" y="0"/>
            <a:chExt cx="1930400" cy="1687728"/>
          </a:xfrm>
        </p:grpSpPr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1EF5E3F8-7AA0-4DF8-9C40-31A6D0913549}"/>
                </a:ext>
              </a:extLst>
            </p:cNvPr>
            <p:cNvSpPr/>
            <p:nvPr/>
          </p:nvSpPr>
          <p:spPr>
            <a:xfrm>
              <a:off x="0" y="0"/>
              <a:ext cx="1930400" cy="1687728"/>
            </a:xfrm>
            <a:custGeom>
              <a:avLst/>
              <a:gdLst/>
              <a:ahLst/>
              <a:cxnLst/>
              <a:rect l="l" t="t" r="r" b="b"/>
              <a:pathLst>
                <a:path w="1930400" h="1687728">
                  <a:moveTo>
                    <a:pt x="0" y="0"/>
                  </a:moveTo>
                  <a:lnTo>
                    <a:pt x="965200" y="1687728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5" name="Group 13">
            <a:extLst>
              <a:ext uri="{FF2B5EF4-FFF2-40B4-BE49-F238E27FC236}">
                <a16:creationId xmlns:a16="http://schemas.microsoft.com/office/drawing/2014/main" id="{4FF52D19-11ED-4B37-A0E6-37784CD09D3B}"/>
              </a:ext>
            </a:extLst>
          </p:cNvPr>
          <p:cNvGrpSpPr/>
          <p:nvPr/>
        </p:nvGrpSpPr>
        <p:grpSpPr>
          <a:xfrm>
            <a:off x="1499101" y="1143383"/>
            <a:ext cx="1140637" cy="1140637"/>
            <a:chOff x="0" y="0"/>
            <a:chExt cx="6350000" cy="635000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1831A833-B1A2-442E-8EA0-45C8CE7FD034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7" name="Group 15">
            <a:extLst>
              <a:ext uri="{FF2B5EF4-FFF2-40B4-BE49-F238E27FC236}">
                <a16:creationId xmlns:a16="http://schemas.microsoft.com/office/drawing/2014/main" id="{EEC1AFFA-2E41-48FB-B5AF-B8F97D1B283F}"/>
              </a:ext>
            </a:extLst>
          </p:cNvPr>
          <p:cNvGrpSpPr/>
          <p:nvPr/>
        </p:nvGrpSpPr>
        <p:grpSpPr>
          <a:xfrm>
            <a:off x="1578160" y="1222442"/>
            <a:ext cx="982519" cy="982519"/>
            <a:chOff x="0" y="0"/>
            <a:chExt cx="6350000" cy="6350000"/>
          </a:xfrm>
        </p:grpSpPr>
        <p:sp>
          <p:nvSpPr>
            <p:cNvPr id="58" name="Freeform 16">
              <a:extLst>
                <a:ext uri="{FF2B5EF4-FFF2-40B4-BE49-F238E27FC236}">
                  <a16:creationId xmlns:a16="http://schemas.microsoft.com/office/drawing/2014/main" id="{6D929B4C-4797-44AF-81F9-2B2ECC8DB09C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9" name="Group 17">
            <a:extLst>
              <a:ext uri="{FF2B5EF4-FFF2-40B4-BE49-F238E27FC236}">
                <a16:creationId xmlns:a16="http://schemas.microsoft.com/office/drawing/2014/main" id="{B6807B38-577F-457D-BAD8-FFF6D64A5077}"/>
              </a:ext>
            </a:extLst>
          </p:cNvPr>
          <p:cNvGrpSpPr/>
          <p:nvPr/>
        </p:nvGrpSpPr>
        <p:grpSpPr>
          <a:xfrm>
            <a:off x="2069420" y="1095233"/>
            <a:ext cx="997338" cy="1180386"/>
            <a:chOff x="0" y="0"/>
            <a:chExt cx="637363" cy="754342"/>
          </a:xfrm>
        </p:grpSpPr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34DBE0DF-E974-453B-8BF4-818B7061A755}"/>
                </a:ext>
              </a:extLst>
            </p:cNvPr>
            <p:cNvSpPr/>
            <p:nvPr/>
          </p:nvSpPr>
          <p:spPr>
            <a:xfrm>
              <a:off x="0" y="0"/>
              <a:ext cx="637363" cy="754342"/>
            </a:xfrm>
            <a:custGeom>
              <a:avLst/>
              <a:gdLst/>
              <a:ahLst/>
              <a:cxnLst/>
              <a:rect l="l" t="t" r="r" b="b"/>
              <a:pathLst>
                <a:path w="637363" h="754342">
                  <a:moveTo>
                    <a:pt x="0" y="0"/>
                  </a:moveTo>
                  <a:lnTo>
                    <a:pt x="637363" y="0"/>
                  </a:lnTo>
                  <a:lnTo>
                    <a:pt x="637363" y="754342"/>
                  </a:lnTo>
                  <a:lnTo>
                    <a:pt x="0" y="75434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1" name="Freeform 20">
            <a:extLst>
              <a:ext uri="{FF2B5EF4-FFF2-40B4-BE49-F238E27FC236}">
                <a16:creationId xmlns:a16="http://schemas.microsoft.com/office/drawing/2014/main" id="{7F709F03-5ACE-4CAF-B434-4FB64E922A24}"/>
              </a:ext>
            </a:extLst>
          </p:cNvPr>
          <p:cNvSpPr/>
          <p:nvPr/>
        </p:nvSpPr>
        <p:spPr>
          <a:xfrm>
            <a:off x="1580352" y="1095233"/>
            <a:ext cx="978135" cy="982519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213760"/>
          </a:solidFill>
        </p:spPr>
      </p:sp>
      <p:sp>
        <p:nvSpPr>
          <p:cNvPr id="62" name="AutoShape 21">
            <a:extLst>
              <a:ext uri="{FF2B5EF4-FFF2-40B4-BE49-F238E27FC236}">
                <a16:creationId xmlns:a16="http://schemas.microsoft.com/office/drawing/2014/main" id="{48666A8B-F032-40A7-B026-B666CA28E1F1}"/>
              </a:ext>
            </a:extLst>
          </p:cNvPr>
          <p:cNvSpPr/>
          <p:nvPr/>
        </p:nvSpPr>
        <p:spPr>
          <a:xfrm>
            <a:off x="2069420" y="2243776"/>
            <a:ext cx="4818069" cy="0"/>
          </a:xfrm>
          <a:prstGeom prst="line">
            <a:avLst/>
          </a:prstGeom>
          <a:ln w="762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22">
            <a:extLst>
              <a:ext uri="{FF2B5EF4-FFF2-40B4-BE49-F238E27FC236}">
                <a16:creationId xmlns:a16="http://schemas.microsoft.com/office/drawing/2014/main" id="{C5EF600F-43A2-420F-96D3-10A59E2C2E51}"/>
              </a:ext>
            </a:extLst>
          </p:cNvPr>
          <p:cNvSpPr txBox="1"/>
          <p:nvPr/>
        </p:nvSpPr>
        <p:spPr>
          <a:xfrm>
            <a:off x="1752668" y="1301345"/>
            <a:ext cx="629591" cy="5146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40"/>
              </a:lnSpc>
            </a:pPr>
            <a:r>
              <a:rPr lang="en-US" sz="3314" dirty="0">
                <a:solidFill>
                  <a:srgbClr val="FFFF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02</a:t>
            </a:r>
          </a:p>
        </p:txBody>
      </p:sp>
      <p:sp>
        <p:nvSpPr>
          <p:cNvPr id="64" name="TextBox 76">
            <a:extLst>
              <a:ext uri="{FF2B5EF4-FFF2-40B4-BE49-F238E27FC236}">
                <a16:creationId xmlns:a16="http://schemas.microsoft.com/office/drawing/2014/main" id="{CF2A9AAA-C3E7-4F51-A7E7-36B114D93BC7}"/>
              </a:ext>
            </a:extLst>
          </p:cNvPr>
          <p:cNvSpPr txBox="1"/>
          <p:nvPr/>
        </p:nvSpPr>
        <p:spPr>
          <a:xfrm>
            <a:off x="2812685" y="1592211"/>
            <a:ext cx="3600000" cy="272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95"/>
              </a:lnSpc>
            </a:pPr>
            <a:r>
              <a:rPr lang="ko-KR" altLang="en-US" sz="5000" dirty="0">
                <a:solidFill>
                  <a:srgbClr val="031C27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캐릭터</a:t>
            </a:r>
            <a:endParaRPr lang="en-US" sz="5000" dirty="0">
              <a:solidFill>
                <a:srgbClr val="031C27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84D2C1-EB2D-47EF-B43E-752C63F47669}"/>
              </a:ext>
            </a:extLst>
          </p:cNvPr>
          <p:cNvSpPr/>
          <p:nvPr/>
        </p:nvSpPr>
        <p:spPr>
          <a:xfrm>
            <a:off x="1500376" y="3511047"/>
            <a:ext cx="5488230" cy="64787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5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BBB33F-A07D-42B9-9DAC-1D1D6F0DEE2B}"/>
              </a:ext>
            </a:extLst>
          </p:cNvPr>
          <p:cNvSpPr/>
          <p:nvPr/>
        </p:nvSpPr>
        <p:spPr>
          <a:xfrm>
            <a:off x="1500378" y="3306262"/>
            <a:ext cx="2310833" cy="3369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모험가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52A2F5-4EB1-4CD4-A5D5-EE1026B79277}"/>
              </a:ext>
            </a:extLst>
          </p:cNvPr>
          <p:cNvSpPr txBox="1"/>
          <p:nvPr/>
        </p:nvSpPr>
        <p:spPr>
          <a:xfrm>
            <a:off x="1500375" y="3746500"/>
            <a:ext cx="5488231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모험가는 준수한 능력을 바탕으로 만능형 클래스이다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.</a:t>
            </a:r>
            <a:endParaRPr lang="ko-KR" altLang="en-US" sz="1200" dirty="0">
              <a:latin typeface="HY견명조" panose="02030600000101010101" pitchFamily="18" charset="-127"/>
              <a:ea typeface="HY견명조" panose="0203060000010101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380E96-CE19-48EE-B8B1-643CAF1B8677}"/>
              </a:ext>
            </a:extLst>
          </p:cNvPr>
          <p:cNvSpPr/>
          <p:nvPr/>
        </p:nvSpPr>
        <p:spPr>
          <a:xfrm>
            <a:off x="1500376" y="4664997"/>
            <a:ext cx="5488230" cy="64787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5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E751FA-EE6A-4671-B636-7AC9825A3539}"/>
              </a:ext>
            </a:extLst>
          </p:cNvPr>
          <p:cNvSpPr/>
          <p:nvPr/>
        </p:nvSpPr>
        <p:spPr>
          <a:xfrm>
            <a:off x="1500378" y="4460212"/>
            <a:ext cx="2310833" cy="3369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기사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E707BC-BFB7-4741-B956-3DAC36FE25C1}"/>
              </a:ext>
            </a:extLst>
          </p:cNvPr>
          <p:cNvSpPr txBox="1"/>
          <p:nvPr/>
        </p:nvSpPr>
        <p:spPr>
          <a:xfrm>
            <a:off x="1500375" y="4900450"/>
            <a:ext cx="5488231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기사는 높은 체력과 방어력을 가지고 있는 클래스이다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.</a:t>
            </a:r>
            <a:endParaRPr lang="ko-KR" altLang="en-US" sz="1200" dirty="0">
              <a:latin typeface="HY견명조" panose="02030600000101010101" pitchFamily="18" charset="-127"/>
              <a:ea typeface="HY견명조" panose="0203060000010101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298A30B-B2EE-4602-8EC3-D143CD66DE79}"/>
              </a:ext>
            </a:extLst>
          </p:cNvPr>
          <p:cNvSpPr/>
          <p:nvPr/>
        </p:nvSpPr>
        <p:spPr>
          <a:xfrm>
            <a:off x="1500376" y="5812642"/>
            <a:ext cx="5488230" cy="95313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5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26CB1C6-17E1-4503-AE1B-5B57CFE39C0F}"/>
              </a:ext>
            </a:extLst>
          </p:cNvPr>
          <p:cNvSpPr/>
          <p:nvPr/>
        </p:nvSpPr>
        <p:spPr>
          <a:xfrm>
            <a:off x="1500378" y="5607857"/>
            <a:ext cx="2310833" cy="3369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마법사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3389030-444A-46DB-9F2C-F9F43E1B2EB7}"/>
              </a:ext>
            </a:extLst>
          </p:cNvPr>
          <p:cNvSpPr txBox="1"/>
          <p:nvPr/>
        </p:nvSpPr>
        <p:spPr>
          <a:xfrm>
            <a:off x="1500375" y="6048095"/>
            <a:ext cx="5488231" cy="60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마법사는 높은 공격력을 가지고 있지만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낮은 방어력으로 인해 전략적인 플레이가 요구되는 클래스이다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.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 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218E2AE-7918-4A89-8CF5-94CF1C51755C}"/>
              </a:ext>
            </a:extLst>
          </p:cNvPr>
          <p:cNvSpPr/>
          <p:nvPr/>
        </p:nvSpPr>
        <p:spPr>
          <a:xfrm>
            <a:off x="1500376" y="7265546"/>
            <a:ext cx="5488230" cy="64787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5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397A0A6-AA7C-475A-BAC2-CAF08709AF3B}"/>
              </a:ext>
            </a:extLst>
          </p:cNvPr>
          <p:cNvSpPr/>
          <p:nvPr/>
        </p:nvSpPr>
        <p:spPr>
          <a:xfrm>
            <a:off x="1500378" y="7060761"/>
            <a:ext cx="2310833" cy="3369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도적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039E1F0-A31A-4F73-8114-ECE1BDBDF834}"/>
              </a:ext>
            </a:extLst>
          </p:cNvPr>
          <p:cNvSpPr txBox="1"/>
          <p:nvPr/>
        </p:nvSpPr>
        <p:spPr>
          <a:xfrm>
            <a:off x="1500375" y="7500999"/>
            <a:ext cx="5488231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도적은 적을 처치 할 때마다 골드를 획득할 수 있는 클래스이다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.</a:t>
            </a:r>
            <a:endParaRPr lang="ko-KR" altLang="en-US" sz="1200" dirty="0">
              <a:latin typeface="HY견명조" panose="02030600000101010101" pitchFamily="18" charset="-127"/>
              <a:ea typeface="HY견명조" panose="0203060000010101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2E531B2-027D-41B9-92D0-707BF310C69C}"/>
              </a:ext>
            </a:extLst>
          </p:cNvPr>
          <p:cNvSpPr/>
          <p:nvPr/>
        </p:nvSpPr>
        <p:spPr>
          <a:xfrm>
            <a:off x="1500376" y="8413191"/>
            <a:ext cx="5488230" cy="64787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5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16B6367-AB00-4D60-8AB4-96DCA990AC27}"/>
              </a:ext>
            </a:extLst>
          </p:cNvPr>
          <p:cNvSpPr/>
          <p:nvPr/>
        </p:nvSpPr>
        <p:spPr>
          <a:xfrm>
            <a:off x="1500378" y="8208406"/>
            <a:ext cx="2310833" cy="3369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도박 중독자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84AD1F9-3A27-4C03-8298-431A0BFF3493}"/>
              </a:ext>
            </a:extLst>
          </p:cNvPr>
          <p:cNvSpPr txBox="1"/>
          <p:nvPr/>
        </p:nvSpPr>
        <p:spPr>
          <a:xfrm>
            <a:off x="1500375" y="8648644"/>
            <a:ext cx="5488231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모든 선택을 운에 맡겨보세요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.</a:t>
            </a:r>
            <a:endParaRPr lang="ko-KR" altLang="en-US" sz="1200" dirty="0">
              <a:latin typeface="HY견명조" panose="02030600000101010101" pitchFamily="18" charset="-127"/>
              <a:ea typeface="HY견명조" panose="02030600000101010101" pitchFamily="18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862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7318485" y="0"/>
            <a:ext cx="238015" cy="10692003"/>
          </a:xfrm>
          <a:custGeom>
            <a:avLst/>
            <a:gdLst/>
            <a:ahLst/>
            <a:cxnLst/>
            <a:rect l="l" t="t" r="r" b="b"/>
            <a:pathLst>
              <a:path w="85299" h="3831772">
                <a:moveTo>
                  <a:pt x="0" y="0"/>
                </a:moveTo>
                <a:lnTo>
                  <a:pt x="85299" y="0"/>
                </a:lnTo>
                <a:lnTo>
                  <a:pt x="85299" y="3831772"/>
                </a:lnTo>
                <a:lnTo>
                  <a:pt x="0" y="3831772"/>
                </a:lnTo>
                <a:close/>
              </a:path>
            </a:pathLst>
          </a:custGeom>
          <a:solidFill>
            <a:srgbClr val="1F2839"/>
          </a:solidFill>
        </p:spPr>
      </p:sp>
      <p:grpSp>
        <p:nvGrpSpPr>
          <p:cNvPr id="37" name="Group 37"/>
          <p:cNvGrpSpPr/>
          <p:nvPr/>
        </p:nvGrpSpPr>
        <p:grpSpPr>
          <a:xfrm>
            <a:off x="4144233" y="10153541"/>
            <a:ext cx="286862" cy="286862"/>
            <a:chOff x="0" y="0"/>
            <a:chExt cx="6350000" cy="6350000"/>
          </a:xfrm>
        </p:grpSpPr>
        <p:sp>
          <p:nvSpPr>
            <p:cNvPr id="38" name="Freeform 3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13760"/>
            </a:solidFill>
          </p:spPr>
        </p:sp>
      </p:grpSp>
      <p:sp>
        <p:nvSpPr>
          <p:cNvPr id="39" name="TextBox 39"/>
          <p:cNvSpPr txBox="1"/>
          <p:nvPr/>
        </p:nvSpPr>
        <p:spPr>
          <a:xfrm>
            <a:off x="4199870" y="10195479"/>
            <a:ext cx="175587" cy="155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54"/>
              </a:lnSpc>
            </a:pPr>
            <a:r>
              <a:rPr lang="en-US" sz="967" dirty="0">
                <a:solidFill>
                  <a:srgbClr val="FFFF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05</a:t>
            </a:r>
          </a:p>
        </p:txBody>
      </p:sp>
      <p:sp>
        <p:nvSpPr>
          <p:cNvPr id="41" name="Freeform 41"/>
          <p:cNvSpPr/>
          <p:nvPr/>
        </p:nvSpPr>
        <p:spPr>
          <a:xfrm>
            <a:off x="0" y="0"/>
            <a:ext cx="1253342" cy="10692003"/>
          </a:xfrm>
          <a:custGeom>
            <a:avLst/>
            <a:gdLst/>
            <a:ahLst/>
            <a:cxnLst/>
            <a:rect l="l" t="t" r="r" b="b"/>
            <a:pathLst>
              <a:path w="449169" h="3831772">
                <a:moveTo>
                  <a:pt x="0" y="0"/>
                </a:moveTo>
                <a:lnTo>
                  <a:pt x="449169" y="0"/>
                </a:lnTo>
                <a:lnTo>
                  <a:pt x="449169" y="3831772"/>
                </a:lnTo>
                <a:lnTo>
                  <a:pt x="0" y="3831772"/>
                </a:lnTo>
                <a:close/>
              </a:path>
            </a:pathLst>
          </a:custGeom>
          <a:solidFill>
            <a:srgbClr val="1F2839"/>
          </a:solidFill>
        </p:spPr>
        <p:txBody>
          <a:bodyPr/>
          <a:lstStyle/>
          <a:p>
            <a:endParaRPr lang="ko-KR" altLang="en-US" dirty="0"/>
          </a:p>
        </p:txBody>
      </p:sp>
      <p:sp>
        <p:nvSpPr>
          <p:cNvPr id="42" name="TextBox 42"/>
          <p:cNvSpPr txBox="1"/>
          <p:nvPr/>
        </p:nvSpPr>
        <p:spPr>
          <a:xfrm>
            <a:off x="0" y="-79734"/>
            <a:ext cx="2268002" cy="234773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526"/>
              </a:lnSpc>
            </a:pPr>
            <a:endParaRPr>
              <a:latin typeface="+mj-ea"/>
              <a:ea typeface="+mj-ea"/>
            </a:endParaRPr>
          </a:p>
        </p:txBody>
      </p:sp>
      <p:sp>
        <p:nvSpPr>
          <p:cNvPr id="46" name="TextBox 46"/>
          <p:cNvSpPr txBox="1"/>
          <p:nvPr/>
        </p:nvSpPr>
        <p:spPr>
          <a:xfrm rot="-5400000">
            <a:off x="-2199001" y="2599919"/>
            <a:ext cx="5844252" cy="6444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55"/>
              </a:lnSpc>
              <a:spcBef>
                <a:spcPct val="0"/>
              </a:spcBef>
            </a:pPr>
            <a:r>
              <a:rPr lang="en-US" sz="3500" dirty="0">
                <a:solidFill>
                  <a:srgbClr val="F5F5EF"/>
                </a:solidFill>
                <a:latin typeface="Monotype Corsiva" panose="03010101010201010101" pitchFamily="66" charset="0"/>
                <a:ea typeface="+mj-ea"/>
              </a:rPr>
              <a:t>  Tower of Guardian</a:t>
            </a:r>
          </a:p>
        </p:txBody>
      </p:sp>
      <p:sp>
        <p:nvSpPr>
          <p:cNvPr id="52" name="Freeform 3">
            <a:extLst>
              <a:ext uri="{FF2B5EF4-FFF2-40B4-BE49-F238E27FC236}">
                <a16:creationId xmlns:a16="http://schemas.microsoft.com/office/drawing/2014/main" id="{7B2A94B3-8B40-57E2-D3F2-6F1F9E85B4B5}"/>
              </a:ext>
            </a:extLst>
          </p:cNvPr>
          <p:cNvSpPr/>
          <p:nvPr/>
        </p:nvSpPr>
        <p:spPr>
          <a:xfrm>
            <a:off x="0" y="0"/>
            <a:ext cx="320946" cy="5844254"/>
          </a:xfrm>
          <a:custGeom>
            <a:avLst/>
            <a:gdLst/>
            <a:ahLst/>
            <a:cxnLst/>
            <a:rect l="l" t="t" r="r" b="b"/>
            <a:pathLst>
              <a:path w="85299" h="3831772">
                <a:moveTo>
                  <a:pt x="0" y="0"/>
                </a:moveTo>
                <a:lnTo>
                  <a:pt x="85299" y="0"/>
                </a:lnTo>
                <a:lnTo>
                  <a:pt x="85299" y="3831772"/>
                </a:lnTo>
                <a:lnTo>
                  <a:pt x="0" y="3831772"/>
                </a:lnTo>
                <a:close/>
              </a:path>
            </a:pathLst>
          </a:custGeom>
          <a:solidFill>
            <a:srgbClr val="213760"/>
          </a:solidFill>
        </p:spPr>
      </p:sp>
      <p:grpSp>
        <p:nvGrpSpPr>
          <p:cNvPr id="49" name="Group 9">
            <a:extLst>
              <a:ext uri="{FF2B5EF4-FFF2-40B4-BE49-F238E27FC236}">
                <a16:creationId xmlns:a16="http://schemas.microsoft.com/office/drawing/2014/main" id="{8B429694-857F-4394-B863-9A950AD5B036}"/>
              </a:ext>
            </a:extLst>
          </p:cNvPr>
          <p:cNvGrpSpPr/>
          <p:nvPr/>
        </p:nvGrpSpPr>
        <p:grpSpPr>
          <a:xfrm>
            <a:off x="2004462" y="2117475"/>
            <a:ext cx="2840134" cy="218894"/>
            <a:chOff x="0" y="0"/>
            <a:chExt cx="1977379" cy="152400"/>
          </a:xfrm>
        </p:grpSpPr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C9E9E59A-4EAC-4FED-8BFD-0EB49E4D818B}"/>
                </a:ext>
              </a:extLst>
            </p:cNvPr>
            <p:cNvSpPr/>
            <p:nvPr/>
          </p:nvSpPr>
          <p:spPr>
            <a:xfrm>
              <a:off x="0" y="0"/>
              <a:ext cx="1977379" cy="152400"/>
            </a:xfrm>
            <a:custGeom>
              <a:avLst/>
              <a:gdLst/>
              <a:ahLst/>
              <a:cxnLst/>
              <a:rect l="l" t="t" r="r" b="b"/>
              <a:pathLst>
                <a:path w="1977379" h="152400">
                  <a:moveTo>
                    <a:pt x="0" y="0"/>
                  </a:moveTo>
                  <a:lnTo>
                    <a:pt x="1977379" y="0"/>
                  </a:lnTo>
                  <a:lnTo>
                    <a:pt x="1977379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1" name="Group 11">
            <a:extLst>
              <a:ext uri="{FF2B5EF4-FFF2-40B4-BE49-F238E27FC236}">
                <a16:creationId xmlns:a16="http://schemas.microsoft.com/office/drawing/2014/main" id="{0DED94A6-F7C1-4E4D-A9A2-3A8075FE2471}"/>
              </a:ext>
            </a:extLst>
          </p:cNvPr>
          <p:cNvGrpSpPr/>
          <p:nvPr/>
        </p:nvGrpSpPr>
        <p:grpSpPr>
          <a:xfrm rot="-5400000">
            <a:off x="6770378" y="2132754"/>
            <a:ext cx="234221" cy="204777"/>
            <a:chOff x="0" y="0"/>
            <a:chExt cx="1930400" cy="1687728"/>
          </a:xfrm>
        </p:grpSpPr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1EF5E3F8-7AA0-4DF8-9C40-31A6D0913549}"/>
                </a:ext>
              </a:extLst>
            </p:cNvPr>
            <p:cNvSpPr/>
            <p:nvPr/>
          </p:nvSpPr>
          <p:spPr>
            <a:xfrm>
              <a:off x="0" y="0"/>
              <a:ext cx="1930400" cy="1687728"/>
            </a:xfrm>
            <a:custGeom>
              <a:avLst/>
              <a:gdLst/>
              <a:ahLst/>
              <a:cxnLst/>
              <a:rect l="l" t="t" r="r" b="b"/>
              <a:pathLst>
                <a:path w="1930400" h="1687728">
                  <a:moveTo>
                    <a:pt x="0" y="0"/>
                  </a:moveTo>
                  <a:lnTo>
                    <a:pt x="965200" y="1687728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5" name="Group 13">
            <a:extLst>
              <a:ext uri="{FF2B5EF4-FFF2-40B4-BE49-F238E27FC236}">
                <a16:creationId xmlns:a16="http://schemas.microsoft.com/office/drawing/2014/main" id="{4FF52D19-11ED-4B37-A0E6-37784CD09D3B}"/>
              </a:ext>
            </a:extLst>
          </p:cNvPr>
          <p:cNvGrpSpPr/>
          <p:nvPr/>
        </p:nvGrpSpPr>
        <p:grpSpPr>
          <a:xfrm>
            <a:off x="1499101" y="1143383"/>
            <a:ext cx="1140637" cy="1140637"/>
            <a:chOff x="0" y="0"/>
            <a:chExt cx="6350000" cy="635000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1831A833-B1A2-442E-8EA0-45C8CE7FD034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57" name="Group 15">
            <a:extLst>
              <a:ext uri="{FF2B5EF4-FFF2-40B4-BE49-F238E27FC236}">
                <a16:creationId xmlns:a16="http://schemas.microsoft.com/office/drawing/2014/main" id="{EEC1AFFA-2E41-48FB-B5AF-B8F97D1B283F}"/>
              </a:ext>
            </a:extLst>
          </p:cNvPr>
          <p:cNvGrpSpPr/>
          <p:nvPr/>
        </p:nvGrpSpPr>
        <p:grpSpPr>
          <a:xfrm>
            <a:off x="1578160" y="1222442"/>
            <a:ext cx="982519" cy="982519"/>
            <a:chOff x="0" y="0"/>
            <a:chExt cx="6350000" cy="6350000"/>
          </a:xfrm>
        </p:grpSpPr>
        <p:sp>
          <p:nvSpPr>
            <p:cNvPr id="58" name="Freeform 16">
              <a:extLst>
                <a:ext uri="{FF2B5EF4-FFF2-40B4-BE49-F238E27FC236}">
                  <a16:creationId xmlns:a16="http://schemas.microsoft.com/office/drawing/2014/main" id="{6D929B4C-4797-44AF-81F9-2B2ECC8DB09C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9" name="Group 17">
            <a:extLst>
              <a:ext uri="{FF2B5EF4-FFF2-40B4-BE49-F238E27FC236}">
                <a16:creationId xmlns:a16="http://schemas.microsoft.com/office/drawing/2014/main" id="{B6807B38-577F-457D-BAD8-FFF6D64A5077}"/>
              </a:ext>
            </a:extLst>
          </p:cNvPr>
          <p:cNvGrpSpPr/>
          <p:nvPr/>
        </p:nvGrpSpPr>
        <p:grpSpPr>
          <a:xfrm>
            <a:off x="2069420" y="1095233"/>
            <a:ext cx="997338" cy="1180386"/>
            <a:chOff x="0" y="0"/>
            <a:chExt cx="637363" cy="754342"/>
          </a:xfrm>
        </p:grpSpPr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34DBE0DF-E974-453B-8BF4-818B7061A755}"/>
                </a:ext>
              </a:extLst>
            </p:cNvPr>
            <p:cNvSpPr/>
            <p:nvPr/>
          </p:nvSpPr>
          <p:spPr>
            <a:xfrm>
              <a:off x="0" y="0"/>
              <a:ext cx="637363" cy="754342"/>
            </a:xfrm>
            <a:custGeom>
              <a:avLst/>
              <a:gdLst/>
              <a:ahLst/>
              <a:cxnLst/>
              <a:rect l="l" t="t" r="r" b="b"/>
              <a:pathLst>
                <a:path w="637363" h="754342">
                  <a:moveTo>
                    <a:pt x="0" y="0"/>
                  </a:moveTo>
                  <a:lnTo>
                    <a:pt x="637363" y="0"/>
                  </a:lnTo>
                  <a:lnTo>
                    <a:pt x="637363" y="754342"/>
                  </a:lnTo>
                  <a:lnTo>
                    <a:pt x="0" y="75434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1" name="Freeform 20">
            <a:extLst>
              <a:ext uri="{FF2B5EF4-FFF2-40B4-BE49-F238E27FC236}">
                <a16:creationId xmlns:a16="http://schemas.microsoft.com/office/drawing/2014/main" id="{7F709F03-5ACE-4CAF-B434-4FB64E922A24}"/>
              </a:ext>
            </a:extLst>
          </p:cNvPr>
          <p:cNvSpPr/>
          <p:nvPr/>
        </p:nvSpPr>
        <p:spPr>
          <a:xfrm>
            <a:off x="1580352" y="1095233"/>
            <a:ext cx="978135" cy="982519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213760"/>
          </a:solidFill>
        </p:spPr>
      </p:sp>
      <p:sp>
        <p:nvSpPr>
          <p:cNvPr id="62" name="AutoShape 21">
            <a:extLst>
              <a:ext uri="{FF2B5EF4-FFF2-40B4-BE49-F238E27FC236}">
                <a16:creationId xmlns:a16="http://schemas.microsoft.com/office/drawing/2014/main" id="{48666A8B-F032-40A7-B026-B666CA28E1F1}"/>
              </a:ext>
            </a:extLst>
          </p:cNvPr>
          <p:cNvSpPr/>
          <p:nvPr/>
        </p:nvSpPr>
        <p:spPr>
          <a:xfrm>
            <a:off x="2069420" y="2243776"/>
            <a:ext cx="4818069" cy="0"/>
          </a:xfrm>
          <a:prstGeom prst="line">
            <a:avLst/>
          </a:prstGeom>
          <a:ln w="762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22">
            <a:extLst>
              <a:ext uri="{FF2B5EF4-FFF2-40B4-BE49-F238E27FC236}">
                <a16:creationId xmlns:a16="http://schemas.microsoft.com/office/drawing/2014/main" id="{C5EF600F-43A2-420F-96D3-10A59E2C2E51}"/>
              </a:ext>
            </a:extLst>
          </p:cNvPr>
          <p:cNvSpPr txBox="1"/>
          <p:nvPr/>
        </p:nvSpPr>
        <p:spPr>
          <a:xfrm>
            <a:off x="1752668" y="1301345"/>
            <a:ext cx="629591" cy="5146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40"/>
              </a:lnSpc>
            </a:pPr>
            <a:r>
              <a:rPr lang="en-US" sz="3314" dirty="0">
                <a:solidFill>
                  <a:srgbClr val="FFFF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03</a:t>
            </a:r>
          </a:p>
        </p:txBody>
      </p:sp>
      <p:sp>
        <p:nvSpPr>
          <p:cNvPr id="64" name="TextBox 76">
            <a:extLst>
              <a:ext uri="{FF2B5EF4-FFF2-40B4-BE49-F238E27FC236}">
                <a16:creationId xmlns:a16="http://schemas.microsoft.com/office/drawing/2014/main" id="{CF2A9AAA-C3E7-4F51-A7E7-36B114D93BC7}"/>
              </a:ext>
            </a:extLst>
          </p:cNvPr>
          <p:cNvSpPr txBox="1"/>
          <p:nvPr/>
        </p:nvSpPr>
        <p:spPr>
          <a:xfrm>
            <a:off x="2812685" y="1592211"/>
            <a:ext cx="3600000" cy="272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95"/>
              </a:lnSpc>
            </a:pPr>
            <a:r>
              <a:rPr lang="ko-KR" altLang="en-US" sz="5000" dirty="0">
                <a:solidFill>
                  <a:srgbClr val="031C27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몬스터</a:t>
            </a:r>
            <a:endParaRPr lang="en-US" sz="5000" dirty="0">
              <a:solidFill>
                <a:srgbClr val="031C27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84D2C1-EB2D-47EF-B43E-752C63F47669}"/>
              </a:ext>
            </a:extLst>
          </p:cNvPr>
          <p:cNvSpPr/>
          <p:nvPr/>
        </p:nvSpPr>
        <p:spPr>
          <a:xfrm>
            <a:off x="1500376" y="3511047"/>
            <a:ext cx="5488230" cy="64787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5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BBB33F-A07D-42B9-9DAC-1D1D6F0DEE2B}"/>
              </a:ext>
            </a:extLst>
          </p:cNvPr>
          <p:cNvSpPr/>
          <p:nvPr/>
        </p:nvSpPr>
        <p:spPr>
          <a:xfrm>
            <a:off x="1500378" y="3306262"/>
            <a:ext cx="2310833" cy="3369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1500" dirty="0" err="1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슬라임</a:t>
            </a:r>
            <a:endParaRPr lang="ko-KR" altLang="en-US" sz="1500" dirty="0">
              <a:latin typeface="HY견명조" panose="02030600000101010101" pitchFamily="18" charset="-127"/>
              <a:ea typeface="HY견명조" panose="0203060000010101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52A2F5-4EB1-4CD4-A5D5-EE1026B79277}"/>
              </a:ext>
            </a:extLst>
          </p:cNvPr>
          <p:cNvSpPr txBox="1"/>
          <p:nvPr/>
        </p:nvSpPr>
        <p:spPr>
          <a:xfrm>
            <a:off x="1500375" y="3746500"/>
            <a:ext cx="5488231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모험가는 준수한 능력을 바탕으로 만능형 클래스이다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.</a:t>
            </a:r>
            <a:endParaRPr lang="ko-KR" altLang="en-US" sz="1200" dirty="0">
              <a:latin typeface="HY견명조" panose="02030600000101010101" pitchFamily="18" charset="-127"/>
              <a:ea typeface="HY견명조" panose="0203060000010101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380E96-CE19-48EE-B8B1-643CAF1B8677}"/>
              </a:ext>
            </a:extLst>
          </p:cNvPr>
          <p:cNvSpPr/>
          <p:nvPr/>
        </p:nvSpPr>
        <p:spPr>
          <a:xfrm>
            <a:off x="1500376" y="4664997"/>
            <a:ext cx="5488230" cy="64787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5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E751FA-EE6A-4671-B636-7AC9825A3539}"/>
              </a:ext>
            </a:extLst>
          </p:cNvPr>
          <p:cNvSpPr/>
          <p:nvPr/>
        </p:nvSpPr>
        <p:spPr>
          <a:xfrm>
            <a:off x="1500378" y="4460212"/>
            <a:ext cx="2310833" cy="3369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기사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E707BC-BFB7-4741-B956-3DAC36FE25C1}"/>
              </a:ext>
            </a:extLst>
          </p:cNvPr>
          <p:cNvSpPr txBox="1"/>
          <p:nvPr/>
        </p:nvSpPr>
        <p:spPr>
          <a:xfrm>
            <a:off x="1500375" y="4900450"/>
            <a:ext cx="5488231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기사는 높은 체력과 방어력을 가지고 있는 클래스이다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.</a:t>
            </a:r>
            <a:endParaRPr lang="ko-KR" altLang="en-US" sz="1200" dirty="0">
              <a:latin typeface="HY견명조" panose="02030600000101010101" pitchFamily="18" charset="-127"/>
              <a:ea typeface="HY견명조" panose="0203060000010101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298A30B-B2EE-4602-8EC3-D143CD66DE79}"/>
              </a:ext>
            </a:extLst>
          </p:cNvPr>
          <p:cNvSpPr/>
          <p:nvPr/>
        </p:nvSpPr>
        <p:spPr>
          <a:xfrm>
            <a:off x="1500376" y="5812642"/>
            <a:ext cx="5488230" cy="95313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5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26CB1C6-17E1-4503-AE1B-5B57CFE39C0F}"/>
              </a:ext>
            </a:extLst>
          </p:cNvPr>
          <p:cNvSpPr/>
          <p:nvPr/>
        </p:nvSpPr>
        <p:spPr>
          <a:xfrm>
            <a:off x="1500378" y="5607857"/>
            <a:ext cx="2310833" cy="3369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마법사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3389030-444A-46DB-9F2C-F9F43E1B2EB7}"/>
              </a:ext>
            </a:extLst>
          </p:cNvPr>
          <p:cNvSpPr txBox="1"/>
          <p:nvPr/>
        </p:nvSpPr>
        <p:spPr>
          <a:xfrm>
            <a:off x="1500375" y="6048095"/>
            <a:ext cx="5488231" cy="60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마법사는 높은 공격력을 가지고 있지만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낮은 방어력으로 인해 전략적인 플레이가 요구되는 클래스이다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.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 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218E2AE-7918-4A89-8CF5-94CF1C51755C}"/>
              </a:ext>
            </a:extLst>
          </p:cNvPr>
          <p:cNvSpPr/>
          <p:nvPr/>
        </p:nvSpPr>
        <p:spPr>
          <a:xfrm>
            <a:off x="1500376" y="7265546"/>
            <a:ext cx="5488230" cy="64787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5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397A0A6-AA7C-475A-BAC2-CAF08709AF3B}"/>
              </a:ext>
            </a:extLst>
          </p:cNvPr>
          <p:cNvSpPr/>
          <p:nvPr/>
        </p:nvSpPr>
        <p:spPr>
          <a:xfrm>
            <a:off x="1500378" y="7060761"/>
            <a:ext cx="2310833" cy="3369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도적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039E1F0-A31A-4F73-8114-ECE1BDBDF834}"/>
              </a:ext>
            </a:extLst>
          </p:cNvPr>
          <p:cNvSpPr txBox="1"/>
          <p:nvPr/>
        </p:nvSpPr>
        <p:spPr>
          <a:xfrm>
            <a:off x="1500375" y="7500999"/>
            <a:ext cx="5488231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도적은 적을 처치 할 때마다 골드를 획득할 수 있는 클래스이다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.</a:t>
            </a:r>
            <a:endParaRPr lang="ko-KR" altLang="en-US" sz="1200" dirty="0">
              <a:latin typeface="HY견명조" panose="02030600000101010101" pitchFamily="18" charset="-127"/>
              <a:ea typeface="HY견명조" panose="0203060000010101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2E531B2-027D-41B9-92D0-707BF310C69C}"/>
              </a:ext>
            </a:extLst>
          </p:cNvPr>
          <p:cNvSpPr/>
          <p:nvPr/>
        </p:nvSpPr>
        <p:spPr>
          <a:xfrm>
            <a:off x="1500376" y="8413191"/>
            <a:ext cx="5488230" cy="64787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5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16B6367-AB00-4D60-8AB4-96DCA990AC27}"/>
              </a:ext>
            </a:extLst>
          </p:cNvPr>
          <p:cNvSpPr/>
          <p:nvPr/>
        </p:nvSpPr>
        <p:spPr>
          <a:xfrm>
            <a:off x="1500378" y="8208406"/>
            <a:ext cx="2310833" cy="3369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도박 중독자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84AD1F9-3A27-4C03-8298-431A0BFF3493}"/>
              </a:ext>
            </a:extLst>
          </p:cNvPr>
          <p:cNvSpPr txBox="1"/>
          <p:nvPr/>
        </p:nvSpPr>
        <p:spPr>
          <a:xfrm>
            <a:off x="1500375" y="8648644"/>
            <a:ext cx="5488231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모든 선택을 운에 맡겨보세요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  <a:cs typeface="KoPubWorld돋움체 Bold" panose="00000800000000000000" pitchFamily="2" charset="-127"/>
              </a:rPr>
              <a:t>.</a:t>
            </a:r>
            <a:endParaRPr lang="ko-KR" altLang="en-US" sz="1200" dirty="0">
              <a:latin typeface="HY견명조" panose="02030600000101010101" pitchFamily="18" charset="-127"/>
              <a:ea typeface="HY견명조" panose="02030600000101010101" pitchFamily="18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3812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280</Words>
  <Application>Microsoft Office PowerPoint</Application>
  <PresentationFormat>사용자 지정</PresentationFormat>
  <Paragraphs>57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Cascadia Code</vt:lpstr>
      <vt:lpstr>HY견명조</vt:lpstr>
      <vt:lpstr>Wingdings</vt:lpstr>
      <vt:lpstr>Calibri</vt:lpstr>
      <vt:lpstr>Monotype Corsiva</vt:lpstr>
      <vt:lpstr>Arial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14. 세로 A4 논문 PPT</dc:title>
  <cp:lastModifiedBy>유 혁진</cp:lastModifiedBy>
  <cp:revision>38</cp:revision>
  <dcterms:created xsi:type="dcterms:W3CDTF">2006-08-16T00:00:00Z</dcterms:created>
  <dcterms:modified xsi:type="dcterms:W3CDTF">2023-01-05T16:50:32Z</dcterms:modified>
  <dc:identifier>DAFMAEpRBzY</dc:identifier>
</cp:coreProperties>
</file>