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75" r:id="rId4"/>
    <p:sldId id="285" r:id="rId5"/>
    <p:sldId id="290" r:id="rId6"/>
    <p:sldId id="291" r:id="rId7"/>
    <p:sldId id="299" r:id="rId8"/>
    <p:sldId id="300" r:id="rId9"/>
    <p:sldId id="292" r:id="rId10"/>
    <p:sldId id="281" r:id="rId11"/>
    <p:sldId id="293" r:id="rId12"/>
    <p:sldId id="301" r:id="rId13"/>
    <p:sldId id="30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176"/>
    <a:srgbClr val="84ACF3"/>
    <a:srgbClr val="93D6FF"/>
    <a:srgbClr val="4682ED"/>
    <a:srgbClr val="0F429D"/>
    <a:srgbClr val="000000"/>
    <a:srgbClr val="1F4487"/>
    <a:srgbClr val="F3EFE9"/>
    <a:srgbClr val="595959"/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10041-89AD-EDA3-1CC7-B251B650ED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D0BB83A-85AE-40A1-28DD-F6865A5D1EA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>
                <a:lumMod val="2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3107267" cy="6858000"/>
            </a:xfrm>
            <a:prstGeom prst="rect">
              <a:avLst/>
            </a:prstGeom>
            <a:solidFill>
              <a:srgbClr val="0F429D">
                <a:alpha val="7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0E8FA21-68F0-9A8C-67F7-7BB5B0770FBC}"/>
              </a:ext>
            </a:extLst>
          </p:cNvPr>
          <p:cNvSpPr txBox="1"/>
          <p:nvPr/>
        </p:nvSpPr>
        <p:spPr>
          <a:xfrm>
            <a:off x="1107583" y="2032009"/>
            <a:ext cx="705353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b="1" dirty="0">
                <a:solidFill>
                  <a:schemeClr val="bg1"/>
                </a:solidFill>
              </a:rPr>
              <a:t>시니어를 대상으로 한 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5000" b="1" dirty="0">
                <a:solidFill>
                  <a:schemeClr val="bg1"/>
                </a:solidFill>
              </a:rPr>
              <a:t>데이터 분석 및 마케팅 고안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8FA21-68F0-9A8C-67F7-7BB5B0770FBC}"/>
              </a:ext>
            </a:extLst>
          </p:cNvPr>
          <p:cNvSpPr txBox="1"/>
          <p:nvPr/>
        </p:nvSpPr>
        <p:spPr>
          <a:xfrm>
            <a:off x="1107583" y="1549974"/>
            <a:ext cx="515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제</a:t>
            </a:r>
            <a:r>
              <a:rPr lang="en-US" altLang="ko-KR" sz="2000" b="1" dirty="0">
                <a:solidFill>
                  <a:schemeClr val="bg1"/>
                </a:solidFill>
              </a:rPr>
              <a:t>7</a:t>
            </a:r>
            <a:r>
              <a:rPr lang="ko-KR" altLang="en-US" sz="2000" b="1" dirty="0">
                <a:solidFill>
                  <a:schemeClr val="bg1"/>
                </a:solidFill>
              </a:rPr>
              <a:t>회 </a:t>
            </a:r>
            <a:r>
              <a:rPr lang="ko-KR" altLang="en-US" sz="2000" b="1" dirty="0" err="1">
                <a:solidFill>
                  <a:schemeClr val="bg1"/>
                </a:solidFill>
              </a:rPr>
              <a:t>롯데멤버스</a:t>
            </a:r>
            <a:r>
              <a:rPr lang="ko-KR" altLang="en-US" sz="2000" b="1" dirty="0">
                <a:solidFill>
                  <a:schemeClr val="bg1"/>
                </a:solidFill>
              </a:rPr>
              <a:t> 빅데이터 경진대회 분석 보고서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8FA21-68F0-9A8C-67F7-7BB5B0770FBC}"/>
              </a:ext>
            </a:extLst>
          </p:cNvPr>
          <p:cNvSpPr txBox="1"/>
          <p:nvPr/>
        </p:nvSpPr>
        <p:spPr>
          <a:xfrm>
            <a:off x="8657808" y="519168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Team </a:t>
            </a:r>
            <a:r>
              <a:rPr lang="ko-KR" altLang="en-US" sz="2400" b="1" dirty="0" err="1">
                <a:solidFill>
                  <a:schemeClr val="bg1"/>
                </a:solidFill>
              </a:rPr>
              <a:t>위즐위즐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8FA21-68F0-9A8C-67F7-7BB5B0770FBC}"/>
              </a:ext>
            </a:extLst>
          </p:cNvPr>
          <p:cNvSpPr txBox="1"/>
          <p:nvPr/>
        </p:nvSpPr>
        <p:spPr>
          <a:xfrm>
            <a:off x="1107583" y="5163783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2022. 08. 12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7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1395724" y="389099"/>
            <a:ext cx="7003744" cy="584775"/>
            <a:chOff x="1059087" y="390291"/>
            <a:chExt cx="7003744" cy="5847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0AEFE6-BAE3-9F4E-EBF3-0EAF402A7C78}"/>
                </a:ext>
              </a:extLst>
            </p:cNvPr>
            <p:cNvSpPr txBox="1"/>
            <p:nvPr/>
          </p:nvSpPr>
          <p:spPr>
            <a:xfrm>
              <a:off x="1059087" y="390291"/>
              <a:ext cx="72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4BC162-255E-9FA6-AEB9-706E2D6447B4}"/>
                </a:ext>
              </a:extLst>
            </p:cNvPr>
            <p:cNvSpPr txBox="1"/>
            <p:nvPr/>
          </p:nvSpPr>
          <p:spPr>
            <a:xfrm>
              <a:off x="1756296" y="470058"/>
              <a:ext cx="6306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서비스 절차 간소화 및 구매 품목에 대한 혜택 제공 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46697" y="1181953"/>
            <a:ext cx="10031508" cy="2449865"/>
            <a:chOff x="1312241" y="3290493"/>
            <a:chExt cx="10031508" cy="2449865"/>
          </a:xfrm>
        </p:grpSpPr>
        <p:sp>
          <p:nvSpPr>
            <p:cNvPr id="22" name="직사각형 21"/>
            <p:cNvSpPr/>
            <p:nvPr/>
          </p:nvSpPr>
          <p:spPr>
            <a:xfrm>
              <a:off x="1312241" y="3290493"/>
              <a:ext cx="825598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dirty="0"/>
                <a:t>앞서 구성한 </a:t>
              </a:r>
              <a:r>
                <a:rPr lang="ko-KR" altLang="en-US" sz="1500" dirty="0" err="1"/>
                <a:t>모델으로</a:t>
              </a:r>
              <a:r>
                <a:rPr lang="ko-KR" altLang="en-US" sz="1500" dirty="0"/>
                <a:t> 사용자의 소비 패턴을 분석하고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시니어인지 아닌지의 여부를 판단함</a:t>
              </a:r>
              <a:endParaRPr lang="en-US" altLang="ko-KR" sz="15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12241" y="3693425"/>
              <a:ext cx="966818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/>
                <a:t>이에 따라 </a:t>
              </a:r>
              <a:r>
                <a:rPr lang="ko-KR" altLang="en-US" sz="1500" b="1" dirty="0">
                  <a:solidFill>
                    <a:srgbClr val="0B3176"/>
                  </a:solidFill>
                </a:rPr>
                <a:t>시니어 연령층</a:t>
              </a:r>
              <a:r>
                <a:rPr lang="ko-KR" altLang="en-US" sz="1500" dirty="0"/>
                <a:t>일 경우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롯데 </a:t>
              </a:r>
              <a:r>
                <a:rPr lang="ko-KR" altLang="en-US" sz="1500" dirty="0" err="1"/>
                <a:t>멤버스와</a:t>
              </a:r>
              <a:r>
                <a:rPr lang="ko-KR" altLang="en-US" sz="1500" dirty="0"/>
                <a:t> </a:t>
              </a:r>
              <a:r>
                <a:rPr lang="ko-KR" altLang="en-US" sz="1500" dirty="0" err="1"/>
                <a:t>엘페이</a:t>
              </a:r>
              <a:r>
                <a:rPr lang="ko-KR" altLang="en-US" sz="1500" dirty="0"/>
                <a:t> 및 </a:t>
              </a:r>
              <a:r>
                <a:rPr lang="ko-KR" altLang="en-US" sz="1500" dirty="0" err="1"/>
                <a:t>엘포인트</a:t>
              </a:r>
              <a:r>
                <a:rPr lang="ko-KR" altLang="en-US" sz="1500" dirty="0"/>
                <a:t> 사용 혜택을 홍보하고</a:t>
              </a:r>
              <a:r>
                <a:rPr lang="en-US" altLang="ko-KR" sz="1500" dirty="0"/>
                <a:t>, </a:t>
              </a:r>
              <a:r>
                <a:rPr lang="ko-KR" altLang="en-US" sz="1500" b="1" dirty="0" err="1">
                  <a:solidFill>
                    <a:schemeClr val="accent2">
                      <a:lumMod val="75000"/>
                    </a:schemeClr>
                  </a:solidFill>
                </a:rPr>
                <a:t>롯데멤버스의</a:t>
              </a:r>
              <a:r>
                <a:rPr lang="ko-KR" altLang="en-US" sz="1500" b="1" dirty="0">
                  <a:solidFill>
                    <a:schemeClr val="accent2">
                      <a:lumMod val="75000"/>
                    </a:schemeClr>
                  </a:solidFill>
                </a:rPr>
                <a:t> 서비스 이용 접근이 편하도록 가입이나 등록 등의 절차를 간소화</a:t>
              </a:r>
              <a:r>
                <a:rPr lang="ko-KR" altLang="en-US" sz="1500" dirty="0"/>
                <a:t>하는 전략을 구성하도록 함</a:t>
              </a:r>
              <a:endParaRPr lang="en-US" altLang="ko-KR" sz="15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12241" y="4531264"/>
              <a:ext cx="9668180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/>
                <a:t>사용 혜택은 나이와 성별 별 구매 품목 리스트 중 </a:t>
              </a:r>
              <a:r>
                <a:rPr lang="ko-KR" altLang="en-US" sz="1500" dirty="0" err="1"/>
                <a:t>시니어층이</a:t>
              </a:r>
              <a:r>
                <a:rPr lang="ko-KR" altLang="en-US" sz="1500" dirty="0"/>
                <a:t> 공통적으로 구매하는 품목들에 대한 할인 등을 서비스하는 것으로 함</a:t>
              </a:r>
              <a:endParaRPr lang="en-US" altLang="ko-KR" sz="15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75569" y="4995410"/>
              <a:ext cx="9668180" cy="744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분석 결과를  예로 들어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전 연령이 소비하고 있는 품목을 제외하고 시니어 연령대만이 많이 소비하고 있는 품목들 </a:t>
              </a:r>
              <a:endParaRPr lang="en-US" altLang="ko-KR" sz="15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조미료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스포츠웨어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 err="1">
                  <a:solidFill>
                    <a:schemeClr val="bg1">
                      <a:lumMod val="50000"/>
                    </a:schemeClr>
                  </a:solidFill>
                </a:rPr>
                <a:t>홈웨어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 err="1">
                  <a:solidFill>
                    <a:schemeClr val="bg1">
                      <a:lumMod val="50000"/>
                    </a:schemeClr>
                  </a:solidFill>
                </a:rPr>
                <a:t>뷰티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 케어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등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에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할인을 적용하는 등의 방법이 있음</a:t>
              </a:r>
              <a:endParaRPr lang="en-US" altLang="ko-KR" sz="1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601801" y="5090885"/>
              <a:ext cx="0" cy="553998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48467" y="4068602"/>
            <a:ext cx="7665364" cy="584775"/>
            <a:chOff x="267629" y="389099"/>
            <a:chExt cx="7665364" cy="584775"/>
          </a:xfrm>
        </p:grpSpPr>
        <p:grpSp>
          <p:nvGrpSpPr>
            <p:cNvPr id="43" name="그룹 42"/>
            <p:cNvGrpSpPr/>
            <p:nvPr/>
          </p:nvGrpSpPr>
          <p:grpSpPr>
            <a:xfrm>
              <a:off x="1395724" y="389099"/>
              <a:ext cx="6537269" cy="584775"/>
              <a:chOff x="1059087" y="390291"/>
              <a:chExt cx="6537269" cy="58477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0AEFE6-BAE3-9F4E-EBF3-0EAF402A7C78}"/>
                  </a:ext>
                </a:extLst>
              </p:cNvPr>
              <p:cNvSpPr txBox="1"/>
              <p:nvPr/>
            </p:nvSpPr>
            <p:spPr>
              <a:xfrm>
                <a:off x="1059087" y="390291"/>
                <a:ext cx="7200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&gt;&gt;</a:t>
                </a:r>
                <a:endPara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4BC162-255E-9FA6-AEB9-706E2D6447B4}"/>
                  </a:ext>
                </a:extLst>
              </p:cNvPr>
              <p:cNvSpPr txBox="1"/>
              <p:nvPr/>
            </p:nvSpPr>
            <p:spPr>
              <a:xfrm>
                <a:off x="1756296" y="470058"/>
                <a:ext cx="58400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 pay &amp; L Point </a:t>
                </a: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사용이 가능한 </a:t>
                </a:r>
                <a:r>
                  <a:rPr lang="ko-KR" altLang="en-US" sz="2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카드상품</a:t>
                </a: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제공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48AE10-53E7-C36F-1031-640C8584ED67}"/>
                </a:ext>
              </a:extLst>
            </p:cNvPr>
            <p:cNvSpPr txBox="1"/>
            <p:nvPr/>
          </p:nvSpPr>
          <p:spPr>
            <a:xfrm>
              <a:off x="267629" y="531465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Solution 2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7" name="Picture 2" descr="I’m ACTIV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02566" y="4761558"/>
            <a:ext cx="1824620" cy="115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8023">
            <a:off x="10065882" y="5388890"/>
            <a:ext cx="1699394" cy="519116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1060375" y="4890086"/>
            <a:ext cx="90417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/>
              <a:t>현재 서비스하고 있는 </a:t>
            </a:r>
            <a:r>
              <a:rPr lang="ko-KR" altLang="en-US" sz="1500" dirty="0" err="1"/>
              <a:t>롯테카드의</a:t>
            </a:r>
            <a:r>
              <a:rPr lang="ko-KR" altLang="en-US" sz="1500" dirty="0"/>
              <a:t> </a:t>
            </a:r>
            <a:r>
              <a:rPr lang="en-US" altLang="ko-KR" sz="1500" dirty="0"/>
              <a:t>I’m Active </a:t>
            </a:r>
            <a:r>
              <a:rPr lang="ko-KR" altLang="en-US" sz="1500" dirty="0"/>
              <a:t>카드처럼 시니어 연령층을 타겟으로 하고 있는 </a:t>
            </a:r>
            <a:r>
              <a:rPr lang="ko-KR" altLang="en-US" sz="1500" dirty="0" err="1"/>
              <a:t>카드상품을</a:t>
            </a:r>
            <a:r>
              <a:rPr lang="ko-KR" altLang="en-US" sz="1500" dirty="0"/>
              <a:t> 출시하도록 함</a:t>
            </a:r>
            <a:endParaRPr lang="en-US" altLang="ko-KR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1060374" y="5288606"/>
            <a:ext cx="8558398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피트니스 </a:t>
            </a:r>
            <a:r>
              <a:rPr lang="en-US" altLang="ko-KR" sz="1500" dirty="0"/>
              <a:t>/ </a:t>
            </a:r>
            <a:r>
              <a:rPr lang="ko-KR" altLang="en-US" sz="1500" dirty="0"/>
              <a:t>의료 서비스를 포함하는 </a:t>
            </a:r>
            <a:r>
              <a:rPr lang="en-US" altLang="ko-KR" sz="1500" dirty="0"/>
              <a:t>I’m Active </a:t>
            </a:r>
            <a:r>
              <a:rPr lang="ko-KR" altLang="en-US" sz="1500" dirty="0"/>
              <a:t>카드와는 </a:t>
            </a:r>
            <a:r>
              <a:rPr lang="ko-KR" altLang="en-US" sz="1500" dirty="0" err="1"/>
              <a:t>차별점을</a:t>
            </a:r>
            <a:r>
              <a:rPr lang="ko-KR" altLang="en-US" sz="1500" dirty="0"/>
              <a:t> 두어 카드 소비를 장려하도록 하며</a:t>
            </a:r>
            <a:r>
              <a:rPr lang="en-US" altLang="ko-KR" sz="1500" dirty="0"/>
              <a:t>,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0374" y="5733637"/>
            <a:ext cx="668916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/>
              <a:t>엘페이와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엘포인트를</a:t>
            </a:r>
            <a:r>
              <a:rPr lang="en-US" altLang="ko-KR" sz="1500" dirty="0"/>
              <a:t> </a:t>
            </a:r>
            <a:r>
              <a:rPr lang="ko-KR" altLang="en-US" sz="1500" dirty="0"/>
              <a:t>사용할 수 있는 옵션을 추가하는 방향으로 상품을 구성하도록 함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29267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55588" y="1818074"/>
            <a:ext cx="5900099" cy="3154710"/>
            <a:chOff x="2510446" y="1716474"/>
            <a:chExt cx="5900099" cy="31547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BC9C59-1297-5115-75B5-E32CA3564C1A}"/>
                </a:ext>
              </a:extLst>
            </p:cNvPr>
            <p:cNvSpPr txBox="1"/>
            <p:nvPr/>
          </p:nvSpPr>
          <p:spPr>
            <a:xfrm>
              <a:off x="3313323" y="2939886"/>
              <a:ext cx="50972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accent2"/>
                  </a:solidFill>
                </a:rPr>
                <a:t>핵심내용 요약</a:t>
              </a:r>
              <a:endParaRPr lang="en-US" altLang="ko-KR" sz="4000" b="1" dirty="0">
                <a:solidFill>
                  <a:schemeClr val="accent2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055ACD-9322-772C-AA47-5BDF0B060178}"/>
                </a:ext>
              </a:extLst>
            </p:cNvPr>
            <p:cNvSpPr txBox="1"/>
            <p:nvPr/>
          </p:nvSpPr>
          <p:spPr>
            <a:xfrm>
              <a:off x="2510446" y="1716474"/>
              <a:ext cx="1810111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9900" b="1" dirty="0">
                  <a:solidFill>
                    <a:schemeClr val="accent2"/>
                  </a:solidFill>
                </a:rPr>
                <a:t>4</a:t>
              </a:r>
              <a:endParaRPr lang="ko-KR" altLang="en-US" sz="199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20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39289" y="405531"/>
            <a:ext cx="1626086" cy="618228"/>
            <a:chOff x="1059087" y="390291"/>
            <a:chExt cx="1626086" cy="6182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0AEFE6-BAE3-9F4E-EBF3-0EAF402A7C78}"/>
                </a:ext>
              </a:extLst>
            </p:cNvPr>
            <p:cNvSpPr txBox="1"/>
            <p:nvPr/>
          </p:nvSpPr>
          <p:spPr>
            <a:xfrm>
              <a:off x="1059087" y="390291"/>
              <a:ext cx="72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4BC162-255E-9FA6-AEB9-706E2D6447B4}"/>
                </a:ext>
              </a:extLst>
            </p:cNvPr>
            <p:cNvSpPr txBox="1"/>
            <p:nvPr/>
          </p:nvSpPr>
          <p:spPr>
            <a:xfrm>
              <a:off x="1779156" y="423744"/>
              <a:ext cx="9060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요약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59358" y="5347424"/>
            <a:ext cx="6730828" cy="844040"/>
            <a:chOff x="590550" y="3154985"/>
            <a:chExt cx="11163299" cy="1399868"/>
          </a:xfrm>
        </p:grpSpPr>
        <p:sp>
          <p:nvSpPr>
            <p:cNvPr id="15" name="갈매기형 수장 5">
              <a:extLst>
                <a:ext uri="{FF2B5EF4-FFF2-40B4-BE49-F238E27FC236}">
                  <a16:creationId xmlns:a16="http://schemas.microsoft.com/office/drawing/2014/main" id="{C4437E8F-8800-EE3C-10C6-DED2A81C0EB4}"/>
                </a:ext>
              </a:extLst>
            </p:cNvPr>
            <p:cNvSpPr/>
            <p:nvPr/>
          </p:nvSpPr>
          <p:spPr>
            <a:xfrm>
              <a:off x="7820025" y="3154985"/>
              <a:ext cx="3933824" cy="1399868"/>
            </a:xfrm>
            <a:prstGeom prst="chevron">
              <a:avLst/>
            </a:prstGeom>
            <a:solidFill>
              <a:srgbClr val="00294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갈매기형 수장 4">
              <a:extLst>
                <a:ext uri="{FF2B5EF4-FFF2-40B4-BE49-F238E27FC236}">
                  <a16:creationId xmlns:a16="http://schemas.microsoft.com/office/drawing/2014/main" id="{BDB8D948-0050-79BA-CBAD-8991FC591B64}"/>
                </a:ext>
              </a:extLst>
            </p:cNvPr>
            <p:cNvSpPr/>
            <p:nvPr/>
          </p:nvSpPr>
          <p:spPr>
            <a:xfrm>
              <a:off x="4205287" y="3154985"/>
              <a:ext cx="3933825" cy="1399868"/>
            </a:xfrm>
            <a:prstGeom prst="chevron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오각형 3">
              <a:extLst>
                <a:ext uri="{FF2B5EF4-FFF2-40B4-BE49-F238E27FC236}">
                  <a16:creationId xmlns:a16="http://schemas.microsoft.com/office/drawing/2014/main" id="{A6F5798B-1FC0-4665-3C74-1FC95EC28737}"/>
                </a:ext>
              </a:extLst>
            </p:cNvPr>
            <p:cNvSpPr/>
            <p:nvPr/>
          </p:nvSpPr>
          <p:spPr>
            <a:xfrm>
              <a:off x="590550" y="3154985"/>
              <a:ext cx="3933825" cy="1399868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8F4CB0-7266-A7C9-47E9-17457854CA2E}"/>
                </a:ext>
              </a:extLst>
            </p:cNvPr>
            <p:cNvSpPr txBox="1"/>
            <p:nvPr/>
          </p:nvSpPr>
          <p:spPr>
            <a:xfrm>
              <a:off x="1108782" y="3648566"/>
              <a:ext cx="2704362" cy="459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사용자의 소비 패턴 분석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D61781-3539-7558-668D-ECB55EE97AB4}"/>
                </a:ext>
              </a:extLst>
            </p:cNvPr>
            <p:cNvSpPr txBox="1"/>
            <p:nvPr/>
          </p:nvSpPr>
          <p:spPr>
            <a:xfrm>
              <a:off x="5030479" y="3540844"/>
              <a:ext cx="2356082" cy="765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시니어 연령층의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소비패턴인지를 판단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DD6725-99A6-663D-DD1F-EF058865033A}"/>
                </a:ext>
              </a:extLst>
            </p:cNvPr>
            <p:cNvSpPr txBox="1"/>
            <p:nvPr/>
          </p:nvSpPr>
          <p:spPr>
            <a:xfrm>
              <a:off x="8360216" y="3531752"/>
              <a:ext cx="3209501" cy="765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시니어 연령층 소비자에 맞는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</a:rPr>
                <a:t>카드상품</a:t>
              </a:r>
              <a:r>
                <a:rPr lang="ko-KR" altLang="en-US" sz="1200" dirty="0">
                  <a:solidFill>
                    <a:schemeClr val="bg1"/>
                  </a:solidFill>
                </a:rPr>
                <a:t> 및 할인혜택 제공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8381699" y="3978836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</a:rPr>
              <a:t>롯데멤버스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 서비스 절차 간소화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381699" y="4495305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L pay/ L point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</a:rPr>
              <a:t>사용혜택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 적용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465856" y="5057310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시니어 타겟의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</a:rPr>
              <a:t>카드상품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 구성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5775210" y="3205578"/>
            <a:ext cx="1533651" cy="15336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542525" y="3084886"/>
            <a:ext cx="1877641" cy="1879723"/>
            <a:chOff x="1419244" y="2642592"/>
            <a:chExt cx="3497173" cy="3501052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EFDF1AE-F40D-B8F1-8C66-168601E677D0}"/>
                </a:ext>
              </a:extLst>
            </p:cNvPr>
            <p:cNvCxnSpPr/>
            <p:nvPr/>
          </p:nvCxnSpPr>
          <p:spPr>
            <a:xfrm>
              <a:off x="3155416" y="3539272"/>
              <a:ext cx="12039" cy="1049239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FD22BB3-E842-4560-62CF-12501000EE1D}"/>
                </a:ext>
              </a:extLst>
            </p:cNvPr>
            <p:cNvCxnSpPr/>
            <p:nvPr/>
          </p:nvCxnSpPr>
          <p:spPr>
            <a:xfrm flipH="1" flipV="1">
              <a:off x="2213811" y="4276367"/>
              <a:ext cx="941606" cy="317022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52CB706-7AA5-6244-3A1D-4CC314141D67}"/>
                </a:ext>
              </a:extLst>
            </p:cNvPr>
            <p:cNvCxnSpPr/>
            <p:nvPr/>
          </p:nvCxnSpPr>
          <p:spPr>
            <a:xfrm flipV="1">
              <a:off x="3186839" y="4276367"/>
              <a:ext cx="890147" cy="31702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AF5488-8220-CE7A-4226-2AAA618ABF2E}"/>
                </a:ext>
              </a:extLst>
            </p:cNvPr>
            <p:cNvSpPr/>
            <p:nvPr/>
          </p:nvSpPr>
          <p:spPr>
            <a:xfrm>
              <a:off x="2736451" y="2642592"/>
              <a:ext cx="895461" cy="895462"/>
            </a:xfrm>
            <a:prstGeom prst="ellipse">
              <a:avLst/>
            </a:prstGeom>
            <a:solidFill>
              <a:srgbClr val="93D6FF">
                <a:alpha val="6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DAF5488-8220-CE7A-4226-2AAA618ABF2E}"/>
                </a:ext>
              </a:extLst>
            </p:cNvPr>
            <p:cNvSpPr/>
            <p:nvPr/>
          </p:nvSpPr>
          <p:spPr>
            <a:xfrm>
              <a:off x="1419244" y="3631748"/>
              <a:ext cx="896741" cy="8967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DAF5488-8220-CE7A-4226-2AAA618ABF2E}"/>
                </a:ext>
              </a:extLst>
            </p:cNvPr>
            <p:cNvSpPr/>
            <p:nvPr/>
          </p:nvSpPr>
          <p:spPr>
            <a:xfrm>
              <a:off x="1774781" y="5265584"/>
              <a:ext cx="878060" cy="878060"/>
            </a:xfrm>
            <a:prstGeom prst="ellipse">
              <a:avLst/>
            </a:prstGeom>
            <a:solidFill>
              <a:srgbClr val="84ACF3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DAF5488-8220-CE7A-4226-2AAA618ABF2E}"/>
                </a:ext>
              </a:extLst>
            </p:cNvPr>
            <p:cNvSpPr/>
            <p:nvPr/>
          </p:nvSpPr>
          <p:spPr>
            <a:xfrm>
              <a:off x="4076985" y="3689056"/>
              <a:ext cx="839432" cy="839433"/>
            </a:xfrm>
            <a:prstGeom prst="ellipse">
              <a:avLst/>
            </a:prstGeom>
            <a:solidFill>
              <a:srgbClr val="4682ED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DAF5488-8220-CE7A-4226-2AAA618ABF2E}"/>
                </a:ext>
              </a:extLst>
            </p:cNvPr>
            <p:cNvSpPr/>
            <p:nvPr/>
          </p:nvSpPr>
          <p:spPr>
            <a:xfrm>
              <a:off x="3631912" y="5250297"/>
              <a:ext cx="875139" cy="875141"/>
            </a:xfrm>
            <a:prstGeom prst="ellipse">
              <a:avLst/>
            </a:prstGeom>
            <a:solidFill>
              <a:srgbClr val="0B3176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52CB706-7AA5-6244-3A1D-4CC314141D67}"/>
                </a:ext>
              </a:extLst>
            </p:cNvPr>
            <p:cNvCxnSpPr/>
            <p:nvPr/>
          </p:nvCxnSpPr>
          <p:spPr>
            <a:xfrm>
              <a:off x="3186839" y="4615068"/>
              <a:ext cx="583492" cy="7420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52CB706-7AA5-6244-3A1D-4CC314141D67}"/>
                </a:ext>
              </a:extLst>
            </p:cNvPr>
            <p:cNvCxnSpPr>
              <a:endCxn id="36" idx="7"/>
            </p:cNvCxnSpPr>
            <p:nvPr/>
          </p:nvCxnSpPr>
          <p:spPr>
            <a:xfrm flipH="1">
              <a:off x="2524251" y="4590949"/>
              <a:ext cx="631163" cy="80322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2135806" y="2964749"/>
            <a:ext cx="7120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온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오프라인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여부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1509494" y="3575063"/>
            <a:ext cx="593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휴일 여부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986343" y="3695205"/>
            <a:ext cx="506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품목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1702981" y="4571744"/>
            <a:ext cx="532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금액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2698333" y="4559089"/>
            <a:ext cx="534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지역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141C7BC-860D-0760-DAEA-656B70559FB6}"/>
              </a:ext>
            </a:extLst>
          </p:cNvPr>
          <p:cNvCxnSpPr/>
          <p:nvPr/>
        </p:nvCxnSpPr>
        <p:spPr>
          <a:xfrm flipV="1">
            <a:off x="4042311" y="4120668"/>
            <a:ext cx="1050312" cy="134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781673" y="3735841"/>
            <a:ext cx="1464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F429D"/>
                </a:solidFill>
              </a:rPr>
              <a:t>시니어 연령층의 </a:t>
            </a:r>
            <a:endParaRPr lang="en-US" altLang="ko-KR" sz="1200" b="1" dirty="0">
              <a:solidFill>
                <a:srgbClr val="0F429D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0F429D"/>
                </a:solidFill>
              </a:rPr>
              <a:t>소비 패턴인지를 예측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85831" y="1168896"/>
            <a:ext cx="10429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인당 평균 소비 금액이 높은 </a:t>
            </a:r>
            <a:r>
              <a:rPr lang="ko-KR" altLang="en-US" sz="1600" b="1" dirty="0">
                <a:solidFill>
                  <a:srgbClr val="0B3176"/>
                </a:solidFill>
              </a:rPr>
              <a:t>시니어</a:t>
            </a:r>
            <a:r>
              <a:rPr lang="en-US" altLang="ko-KR" sz="1600" b="1" dirty="0">
                <a:solidFill>
                  <a:srgbClr val="0F429D"/>
                </a:solidFill>
              </a:rPr>
              <a:t> </a:t>
            </a:r>
            <a:r>
              <a:rPr lang="ko-KR" altLang="en-US" sz="1600" dirty="0"/>
              <a:t>연령층에 대해 </a:t>
            </a:r>
            <a:r>
              <a:rPr lang="ko-KR" altLang="en-US" sz="1600" dirty="0" err="1"/>
              <a:t>롯데멤버스</a:t>
            </a:r>
            <a:r>
              <a:rPr lang="ko-KR" altLang="en-US" sz="1600" dirty="0"/>
              <a:t> 혜택을 제공하여 </a:t>
            </a:r>
            <a:r>
              <a:rPr lang="en-US" altLang="ko-KR" sz="1600" b="1" dirty="0">
                <a:solidFill>
                  <a:srgbClr val="0B3176"/>
                </a:solidFill>
              </a:rPr>
              <a:t>L Pay &amp; L point</a:t>
            </a:r>
            <a:r>
              <a:rPr lang="ko-KR" altLang="en-US" sz="1600" b="1" dirty="0">
                <a:solidFill>
                  <a:srgbClr val="0B3176"/>
                </a:solidFill>
              </a:rPr>
              <a:t>의 사용률을 높이고자 </a:t>
            </a:r>
            <a:r>
              <a:rPr lang="ko-KR" altLang="en-US" sz="1600" dirty="0"/>
              <a:t>하였으며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94803" y="1670897"/>
            <a:ext cx="895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F429D"/>
                </a:solidFill>
              </a:rPr>
              <a:t>온오프라인</a:t>
            </a:r>
            <a:r>
              <a:rPr lang="en-US" altLang="ko-KR" b="1" dirty="0">
                <a:solidFill>
                  <a:srgbClr val="0F429D"/>
                </a:solidFill>
              </a:rPr>
              <a:t>, </a:t>
            </a:r>
            <a:r>
              <a:rPr lang="ko-KR" altLang="en-US" b="1" dirty="0">
                <a:solidFill>
                  <a:srgbClr val="0F429D"/>
                </a:solidFill>
              </a:rPr>
              <a:t>휴일 여부</a:t>
            </a:r>
            <a:r>
              <a:rPr lang="en-US" altLang="ko-KR" b="1" dirty="0">
                <a:solidFill>
                  <a:srgbClr val="0F429D"/>
                </a:solidFill>
              </a:rPr>
              <a:t>, </a:t>
            </a:r>
            <a:r>
              <a:rPr lang="ko-KR" altLang="en-US" b="1" dirty="0" err="1">
                <a:solidFill>
                  <a:srgbClr val="0F429D"/>
                </a:solidFill>
              </a:rPr>
              <a:t>소비품목</a:t>
            </a:r>
            <a:r>
              <a:rPr lang="en-US" altLang="ko-KR" b="1" dirty="0">
                <a:solidFill>
                  <a:srgbClr val="0F429D"/>
                </a:solidFill>
              </a:rPr>
              <a:t>, </a:t>
            </a:r>
            <a:r>
              <a:rPr lang="ko-KR" altLang="en-US" b="1" dirty="0">
                <a:solidFill>
                  <a:srgbClr val="0F429D"/>
                </a:solidFill>
              </a:rPr>
              <a:t>금액</a:t>
            </a:r>
            <a:r>
              <a:rPr lang="en-US" altLang="ko-KR" b="1" dirty="0">
                <a:solidFill>
                  <a:srgbClr val="0F429D"/>
                </a:solidFill>
              </a:rPr>
              <a:t>, </a:t>
            </a:r>
            <a:r>
              <a:rPr lang="ko-KR" altLang="en-US" b="1" dirty="0">
                <a:solidFill>
                  <a:srgbClr val="0F429D"/>
                </a:solidFill>
              </a:rPr>
              <a:t>지역 </a:t>
            </a:r>
            <a:r>
              <a:rPr lang="ko-KR" altLang="en-US" dirty="0"/>
              <a:t>의 정보가 주어지면 시니어 소비 패턴인지를 예측하여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25057" y="2216592"/>
            <a:ext cx="8832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그에 맞는 서비스 </a:t>
            </a:r>
            <a:r>
              <a:rPr lang="en-US" altLang="ko-KR" dirty="0"/>
              <a:t>(</a:t>
            </a:r>
            <a:r>
              <a:rPr lang="ko-KR" altLang="en-US" dirty="0"/>
              <a:t>절차 간소화</a:t>
            </a:r>
            <a:r>
              <a:rPr lang="en-US" altLang="ko-KR" dirty="0"/>
              <a:t>, L pay &amp; L point </a:t>
            </a:r>
            <a:r>
              <a:rPr lang="ko-KR" altLang="en-US" dirty="0"/>
              <a:t>사용 혜택 적용</a:t>
            </a:r>
            <a:r>
              <a:rPr lang="en-US" altLang="ko-KR" dirty="0"/>
              <a:t>, </a:t>
            </a:r>
            <a:r>
              <a:rPr lang="ko-KR" altLang="en-US" dirty="0" err="1"/>
              <a:t>카드상품</a:t>
            </a:r>
            <a:r>
              <a:rPr lang="ko-KR" altLang="en-US" dirty="0"/>
              <a:t> 구성</a:t>
            </a:r>
            <a:r>
              <a:rPr lang="en-US" altLang="ko-KR" dirty="0"/>
              <a:t>)</a:t>
            </a:r>
            <a:r>
              <a:rPr lang="ko-KR" altLang="en-US" dirty="0"/>
              <a:t>를 제공하도록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09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365690" y="3075057"/>
            <a:ext cx="5097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81781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4657492" cy="6858000"/>
          </a:xfrm>
          <a:prstGeom prst="rect">
            <a:avLst/>
          </a:prstGeom>
          <a:solidFill>
            <a:srgbClr val="1F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1911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21057" y="5213035"/>
            <a:ext cx="7000778" cy="707886"/>
            <a:chOff x="1593095" y="1884555"/>
            <a:chExt cx="7000778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D2F9E0-0DA1-C41D-002E-838EB6896537}"/>
                </a:ext>
              </a:extLst>
            </p:cNvPr>
            <p:cNvSpPr txBox="1"/>
            <p:nvPr/>
          </p:nvSpPr>
          <p:spPr>
            <a:xfrm>
              <a:off x="1593095" y="1884555"/>
              <a:ext cx="28496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Chapter 04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7CAD06-A827-FDD3-87F2-CD1E8DC148CF}"/>
                </a:ext>
              </a:extLst>
            </p:cNvPr>
            <p:cNvSpPr txBox="1"/>
            <p:nvPr/>
          </p:nvSpPr>
          <p:spPr>
            <a:xfrm>
              <a:off x="5066371" y="1915332"/>
              <a:ext cx="35275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/>
                <a:t>핵심 내용 요약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593094" y="1213053"/>
            <a:ext cx="8224007" cy="997919"/>
            <a:chOff x="1593094" y="1213053"/>
            <a:chExt cx="8224007" cy="997919"/>
          </a:xfrm>
        </p:grpSpPr>
        <p:grpSp>
          <p:nvGrpSpPr>
            <p:cNvPr id="3" name="그룹 2"/>
            <p:cNvGrpSpPr/>
            <p:nvPr/>
          </p:nvGrpSpPr>
          <p:grpSpPr>
            <a:xfrm>
              <a:off x="1593094" y="1213053"/>
              <a:ext cx="7000779" cy="898503"/>
              <a:chOff x="1593094" y="2706020"/>
              <a:chExt cx="7000779" cy="89850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C3592B-203B-2957-512B-BD0274291E8A}"/>
                  </a:ext>
                </a:extLst>
              </p:cNvPr>
              <p:cNvSpPr txBox="1"/>
              <p:nvPr/>
            </p:nvSpPr>
            <p:spPr>
              <a:xfrm>
                <a:off x="5066371" y="2706020"/>
                <a:ext cx="35275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b="1" dirty="0"/>
                  <a:t>주제 선정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D2F9E0-0DA1-C41D-002E-838EB6896537}"/>
                  </a:ext>
                </a:extLst>
              </p:cNvPr>
              <p:cNvSpPr txBox="1"/>
              <p:nvPr/>
            </p:nvSpPr>
            <p:spPr>
              <a:xfrm>
                <a:off x="1593094" y="2896637"/>
                <a:ext cx="28496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bg1"/>
                    </a:solidFill>
                  </a:rPr>
                  <a:t>Chapter 01</a:t>
                </a:r>
                <a:endParaRPr lang="ko-KR" altLang="en-US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094333" y="1841640"/>
              <a:ext cx="472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EDA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를 통한 분석 관점 정리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서비스 타겟 범위 설정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593094" y="2467824"/>
            <a:ext cx="7470595" cy="987288"/>
            <a:chOff x="1593094" y="1223684"/>
            <a:chExt cx="7470595" cy="987288"/>
          </a:xfrm>
        </p:grpSpPr>
        <p:grpSp>
          <p:nvGrpSpPr>
            <p:cNvPr id="27" name="그룹 26"/>
            <p:cNvGrpSpPr/>
            <p:nvPr/>
          </p:nvGrpSpPr>
          <p:grpSpPr>
            <a:xfrm>
              <a:off x="1593094" y="1223684"/>
              <a:ext cx="7357959" cy="887872"/>
              <a:chOff x="1593094" y="2716651"/>
              <a:chExt cx="7357959" cy="88787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C3592B-203B-2957-512B-BD0274291E8A}"/>
                  </a:ext>
                </a:extLst>
              </p:cNvPr>
              <p:cNvSpPr txBox="1"/>
              <p:nvPr/>
            </p:nvSpPr>
            <p:spPr>
              <a:xfrm>
                <a:off x="5066371" y="2716651"/>
                <a:ext cx="3884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b="1" dirty="0"/>
                  <a:t>분석 내용 및 결과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D2F9E0-0DA1-C41D-002E-838EB6896537}"/>
                  </a:ext>
                </a:extLst>
              </p:cNvPr>
              <p:cNvSpPr txBox="1"/>
              <p:nvPr/>
            </p:nvSpPr>
            <p:spPr>
              <a:xfrm>
                <a:off x="1593094" y="2896637"/>
                <a:ext cx="28496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bg1"/>
                    </a:solidFill>
                  </a:rPr>
                  <a:t>Chapter 02</a:t>
                </a:r>
                <a:endParaRPr lang="ko-KR" altLang="en-US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094333" y="1841640"/>
              <a:ext cx="396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사용한 데이터와 모델 소개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분석 결과 소개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593094" y="3722595"/>
            <a:ext cx="7839141" cy="997919"/>
            <a:chOff x="1593094" y="1213053"/>
            <a:chExt cx="7839141" cy="997919"/>
          </a:xfrm>
        </p:grpSpPr>
        <p:grpSp>
          <p:nvGrpSpPr>
            <p:cNvPr id="32" name="그룹 31"/>
            <p:cNvGrpSpPr/>
            <p:nvPr/>
          </p:nvGrpSpPr>
          <p:grpSpPr>
            <a:xfrm>
              <a:off x="1593094" y="1213053"/>
              <a:ext cx="7839141" cy="898503"/>
              <a:chOff x="1593094" y="2706020"/>
              <a:chExt cx="7839141" cy="89850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C3592B-203B-2957-512B-BD0274291E8A}"/>
                  </a:ext>
                </a:extLst>
              </p:cNvPr>
              <p:cNvSpPr txBox="1"/>
              <p:nvPr/>
            </p:nvSpPr>
            <p:spPr>
              <a:xfrm>
                <a:off x="5066371" y="2706020"/>
                <a:ext cx="4365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b="1" dirty="0"/>
                  <a:t>마케팅으로의 활용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0D2F9E0-0DA1-C41D-002E-838EB6896537}"/>
                  </a:ext>
                </a:extLst>
              </p:cNvPr>
              <p:cNvSpPr txBox="1"/>
              <p:nvPr/>
            </p:nvSpPr>
            <p:spPr>
              <a:xfrm>
                <a:off x="1593094" y="2896637"/>
                <a:ext cx="28496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bg1"/>
                    </a:solidFill>
                  </a:rPr>
                  <a:t>Chapter 03</a:t>
                </a:r>
                <a:endParaRPr lang="ko-KR" altLang="en-US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94333" y="1841640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분석 결과를 바탕으로 한 마케팅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70390" y="1818074"/>
            <a:ext cx="6308802" cy="3154710"/>
            <a:chOff x="2725248" y="1716474"/>
            <a:chExt cx="6308802" cy="31547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BC9C59-1297-5115-75B5-E32CA3564C1A}"/>
                </a:ext>
              </a:extLst>
            </p:cNvPr>
            <p:cNvSpPr txBox="1"/>
            <p:nvPr/>
          </p:nvSpPr>
          <p:spPr>
            <a:xfrm>
              <a:off x="3936828" y="2667666"/>
              <a:ext cx="50972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accent2"/>
                  </a:solidFill>
                </a:rPr>
                <a:t>주제 선정</a:t>
              </a:r>
              <a:endParaRPr lang="en-US" altLang="ko-KR" sz="4000" b="1" dirty="0">
                <a:solidFill>
                  <a:schemeClr val="accent2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055ACD-9322-772C-AA47-5BDF0B060178}"/>
                </a:ext>
              </a:extLst>
            </p:cNvPr>
            <p:cNvSpPr txBox="1"/>
            <p:nvPr/>
          </p:nvSpPr>
          <p:spPr>
            <a:xfrm>
              <a:off x="2725248" y="1716474"/>
              <a:ext cx="1380506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9900" b="1" dirty="0">
                  <a:solidFill>
                    <a:schemeClr val="accent2"/>
                  </a:solidFill>
                </a:rPr>
                <a:t>1</a:t>
              </a:r>
              <a:endParaRPr lang="ko-KR" altLang="en-US" sz="19900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11282" y="3466992"/>
              <a:ext cx="472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EDA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를 통한 분석 관점 정리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서비스 타겟 범위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49372" y="472088"/>
            <a:ext cx="447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연령별 구매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비율과 총액 비교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9121" y="1290651"/>
            <a:ext cx="9461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주어진 데이터에서 구매 데이터의 </a:t>
            </a:r>
            <a:r>
              <a:rPr lang="ko-KR" altLang="en-US" sz="1500" b="1" dirty="0"/>
              <a:t>성별</a:t>
            </a:r>
            <a:r>
              <a:rPr lang="ko-KR" altLang="en-US" sz="1500" dirty="0"/>
              <a:t>과</a:t>
            </a:r>
            <a:r>
              <a:rPr lang="en-US" altLang="ko-KR" sz="1500" dirty="0"/>
              <a:t> </a:t>
            </a:r>
            <a:r>
              <a:rPr lang="ko-KR" altLang="en-US" sz="1500" b="1" dirty="0"/>
              <a:t>연령 정보</a:t>
            </a:r>
            <a:r>
              <a:rPr lang="ko-KR" altLang="en-US" sz="1500" dirty="0"/>
              <a:t>를 활용하여 그룹을 만들었음 </a:t>
            </a:r>
            <a:r>
              <a:rPr lang="en-US" altLang="ko-KR" sz="1500" dirty="0"/>
              <a:t>(</a:t>
            </a:r>
            <a:r>
              <a:rPr lang="ko-KR" altLang="en-US" sz="1500" dirty="0"/>
              <a:t>남성 여성 각각 </a:t>
            </a:r>
            <a:r>
              <a:rPr lang="en-US" altLang="ko-KR" sz="1500" dirty="0"/>
              <a:t>20</a:t>
            </a:r>
            <a:r>
              <a:rPr lang="ko-KR" altLang="en-US" sz="1500" dirty="0"/>
              <a:t>대 </a:t>
            </a:r>
            <a:r>
              <a:rPr lang="en-US" altLang="ko-KR" sz="1500" dirty="0"/>
              <a:t>~70</a:t>
            </a:r>
            <a:r>
              <a:rPr lang="ko-KR" altLang="en-US" sz="1500" dirty="0"/>
              <a:t>대</a:t>
            </a:r>
            <a:r>
              <a:rPr lang="en-US" altLang="ko-KR" sz="1500" dirty="0"/>
              <a:t>, </a:t>
            </a:r>
            <a:r>
              <a:rPr lang="ko-KR" altLang="en-US" sz="1500" dirty="0"/>
              <a:t>총 </a:t>
            </a:r>
            <a:r>
              <a:rPr lang="en-US" altLang="ko-KR" sz="1500" dirty="0"/>
              <a:t>12</a:t>
            </a:r>
            <a:r>
              <a:rPr lang="ko-KR" altLang="en-US" sz="1500" dirty="0"/>
              <a:t>개 그룹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964525" y="1685865"/>
            <a:ext cx="79816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다음의 그래프 두 개는 </a:t>
            </a:r>
            <a:r>
              <a:rPr lang="en-US" altLang="ko-KR" sz="1500" dirty="0"/>
              <a:t>12</a:t>
            </a:r>
            <a:r>
              <a:rPr lang="ko-KR" altLang="en-US" sz="1500" dirty="0"/>
              <a:t>개의 그룹 별로 </a:t>
            </a:r>
            <a:r>
              <a:rPr lang="ko-KR" altLang="en-US" sz="1500" b="1" dirty="0"/>
              <a:t>구매 횟수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왼쪽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500" dirty="0"/>
              <a:t>와 </a:t>
            </a:r>
            <a:r>
              <a:rPr lang="en-US" altLang="ko-KR" sz="1500" b="1" dirty="0"/>
              <a:t>1</a:t>
            </a:r>
            <a:r>
              <a:rPr lang="ko-KR" altLang="en-US" sz="1500" b="1" dirty="0"/>
              <a:t>인 평균 사용금액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오른쪽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500" dirty="0"/>
              <a:t>을 비교한 자료임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1662100" y="2258140"/>
            <a:ext cx="8659250" cy="2555301"/>
            <a:chOff x="267480" y="2988779"/>
            <a:chExt cx="11451482" cy="3480523"/>
          </a:xfrm>
        </p:grpSpPr>
        <p:sp>
          <p:nvSpPr>
            <p:cNvPr id="28" name="Freeform 71"/>
            <p:cNvSpPr/>
            <p:nvPr/>
          </p:nvSpPr>
          <p:spPr>
            <a:xfrm>
              <a:off x="4554589" y="4547849"/>
              <a:ext cx="5175887" cy="292631"/>
            </a:xfrm>
            <a:custGeom>
              <a:avLst/>
              <a:gdLst/>
              <a:ahLst/>
              <a:cxnLst/>
              <a:rect l="l" t="t" r="r" b="b"/>
              <a:pathLst>
                <a:path w="7360936" h="516823">
                  <a:moveTo>
                    <a:pt x="0" y="0"/>
                  </a:moveTo>
                  <a:lnTo>
                    <a:pt x="7360936" y="0"/>
                  </a:lnTo>
                  <a:lnTo>
                    <a:pt x="7360936" y="516823"/>
                  </a:lnTo>
                  <a:lnTo>
                    <a:pt x="0" y="516823"/>
                  </a:lnTo>
                  <a:close/>
                </a:path>
              </a:pathLst>
            </a:custGeom>
            <a:solidFill>
              <a:schemeClr val="bg2"/>
            </a:solidFill>
          </p:spPr>
        </p:sp>
        <p:sp>
          <p:nvSpPr>
            <p:cNvPr id="29" name="Freeform 71"/>
            <p:cNvSpPr/>
            <p:nvPr/>
          </p:nvSpPr>
          <p:spPr>
            <a:xfrm>
              <a:off x="4496326" y="5997997"/>
              <a:ext cx="6091795" cy="292631"/>
            </a:xfrm>
            <a:custGeom>
              <a:avLst/>
              <a:gdLst/>
              <a:ahLst/>
              <a:cxnLst/>
              <a:rect l="l" t="t" r="r" b="b"/>
              <a:pathLst>
                <a:path w="7360936" h="516823">
                  <a:moveTo>
                    <a:pt x="0" y="0"/>
                  </a:moveTo>
                  <a:lnTo>
                    <a:pt x="7360936" y="0"/>
                  </a:lnTo>
                  <a:lnTo>
                    <a:pt x="7360936" y="516823"/>
                  </a:lnTo>
                  <a:lnTo>
                    <a:pt x="0" y="516823"/>
                  </a:lnTo>
                  <a:close/>
                </a:path>
              </a:pathLst>
            </a:custGeom>
            <a:solidFill>
              <a:schemeClr val="bg2"/>
            </a:solidFill>
          </p:spPr>
        </p:sp>
        <p:grpSp>
          <p:nvGrpSpPr>
            <p:cNvPr id="30" name="그룹 29"/>
            <p:cNvGrpSpPr/>
            <p:nvPr/>
          </p:nvGrpSpPr>
          <p:grpSpPr>
            <a:xfrm>
              <a:off x="485695" y="2988779"/>
              <a:ext cx="10918874" cy="3237915"/>
              <a:chOff x="485695" y="3291476"/>
              <a:chExt cx="10918874" cy="3237915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485695" y="3578239"/>
                <a:ext cx="10918874" cy="2951152"/>
                <a:chOff x="485695" y="3578239"/>
                <a:chExt cx="10918874" cy="2951152"/>
              </a:xfrm>
            </p:grpSpPr>
            <p:grpSp>
              <p:nvGrpSpPr>
                <p:cNvPr id="38" name="그룹 37"/>
                <p:cNvGrpSpPr/>
                <p:nvPr/>
              </p:nvGrpSpPr>
              <p:grpSpPr>
                <a:xfrm>
                  <a:off x="485695" y="3667652"/>
                  <a:ext cx="10918874" cy="2839827"/>
                  <a:chOff x="1009093" y="3500013"/>
                  <a:chExt cx="7519210" cy="1955628"/>
                </a:xfrm>
              </p:grpSpPr>
              <p:grpSp>
                <p:nvGrpSpPr>
                  <p:cNvPr id="74" name="그룹 73"/>
                  <p:cNvGrpSpPr/>
                  <p:nvPr/>
                </p:nvGrpSpPr>
                <p:grpSpPr>
                  <a:xfrm>
                    <a:off x="1009093" y="3500013"/>
                    <a:ext cx="3001415" cy="1954181"/>
                    <a:chOff x="1958340" y="1550488"/>
                    <a:chExt cx="2721601" cy="1954181"/>
                  </a:xfrm>
                </p:grpSpPr>
                <p:grpSp>
                  <p:nvGrpSpPr>
                    <p:cNvPr id="96" name="Group 46"/>
                    <p:cNvGrpSpPr/>
                    <p:nvPr/>
                  </p:nvGrpSpPr>
                  <p:grpSpPr>
                    <a:xfrm rot="-10800000">
                      <a:off x="3450335" y="1550488"/>
                      <a:ext cx="1229606" cy="1615227"/>
                      <a:chOff x="0" y="-1736977"/>
                      <a:chExt cx="8653557" cy="4845216"/>
                    </a:xfrm>
                  </p:grpSpPr>
                  <p:grpSp>
                    <p:nvGrpSpPr>
                      <p:cNvPr id="111" name="Group 4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0" y="-1736977"/>
                        <a:ext cx="8653557" cy="4845216"/>
                        <a:chOff x="0" y="0"/>
                        <a:chExt cx="8653557" cy="4845216"/>
                      </a:xfrm>
                    </p:grpSpPr>
                    <p:sp>
                      <p:nvSpPr>
                        <p:cNvPr id="112" name="Freeform 48"/>
                        <p:cNvSpPr/>
                        <p:nvPr/>
                      </p:nvSpPr>
                      <p:spPr>
                        <a:xfrm>
                          <a:off x="0" y="0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/>
                          </a:pathLst>
                        </a:custGeom>
                        <a:solidFill>
                          <a:srgbClr val="7ED957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13" name="Freeform 49"/>
                        <p:cNvSpPr/>
                        <p:nvPr/>
                      </p:nvSpPr>
                      <p:spPr>
                        <a:xfrm>
                          <a:off x="0" y="0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/>
                          </a:pathLst>
                        </a:custGeom>
                        <a:solidFill>
                          <a:srgbClr val="7ED957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14" name="Freeform 50"/>
                        <p:cNvSpPr/>
                        <p:nvPr/>
                      </p:nvSpPr>
                      <p:spPr>
                        <a:xfrm>
                          <a:off x="0" y="0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/>
                          </a:pathLst>
                        </a:custGeom>
                        <a:solidFill>
                          <a:srgbClr val="7ED957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15" name="Freeform 51"/>
                        <p:cNvSpPr/>
                        <p:nvPr/>
                      </p:nvSpPr>
                      <p:spPr>
                        <a:xfrm>
                          <a:off x="0" y="0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/>
                          </a:pathLst>
                        </a:custGeom>
                        <a:solidFill>
                          <a:srgbClr val="7ED957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16" name="Freeform 52"/>
                        <p:cNvSpPr/>
                        <p:nvPr/>
                      </p:nvSpPr>
                      <p:spPr>
                        <a:xfrm>
                          <a:off x="0" y="1972730"/>
                          <a:ext cx="459757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59755" h="310094">
                              <a:moveTo>
                                <a:pt x="0" y="0"/>
                              </a:moveTo>
                              <a:lnTo>
                                <a:pt x="459755" y="0"/>
                              </a:lnTo>
                              <a:lnTo>
                                <a:pt x="459755" y="310093"/>
                              </a:lnTo>
                              <a:lnTo>
                                <a:pt x="0" y="310093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17" name="Freeform 53"/>
                        <p:cNvSpPr/>
                        <p:nvPr/>
                      </p:nvSpPr>
                      <p:spPr>
                        <a:xfrm>
                          <a:off x="0" y="2519512"/>
                          <a:ext cx="1093598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93598" h="310094">
                              <a:moveTo>
                                <a:pt x="0" y="0"/>
                              </a:moveTo>
                              <a:lnTo>
                                <a:pt x="1093598" y="0"/>
                              </a:lnTo>
                              <a:lnTo>
                                <a:pt x="1093598" y="310094"/>
                              </a:lnTo>
                              <a:lnTo>
                                <a:pt x="0" y="31009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18" name="Freeform 54"/>
                        <p:cNvSpPr/>
                        <p:nvPr/>
                      </p:nvSpPr>
                      <p:spPr>
                        <a:xfrm>
                          <a:off x="0" y="3023414"/>
                          <a:ext cx="4049192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049192" h="310094">
                              <a:moveTo>
                                <a:pt x="0" y="0"/>
                              </a:moveTo>
                              <a:lnTo>
                                <a:pt x="4049192" y="0"/>
                              </a:lnTo>
                              <a:lnTo>
                                <a:pt x="4049192" y="310094"/>
                              </a:lnTo>
                              <a:lnTo>
                                <a:pt x="0" y="31009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19" name="Freeform 55"/>
                        <p:cNvSpPr/>
                        <p:nvPr/>
                      </p:nvSpPr>
                      <p:spPr>
                        <a:xfrm>
                          <a:off x="0" y="3527317"/>
                          <a:ext cx="8653557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653557" h="310094">
                              <a:moveTo>
                                <a:pt x="0" y="0"/>
                              </a:moveTo>
                              <a:lnTo>
                                <a:pt x="8653557" y="0"/>
                              </a:lnTo>
                              <a:lnTo>
                                <a:pt x="8653557" y="310094"/>
                              </a:lnTo>
                              <a:lnTo>
                                <a:pt x="0" y="31009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20" name="Freeform 56"/>
                        <p:cNvSpPr/>
                        <p:nvPr/>
                      </p:nvSpPr>
                      <p:spPr>
                        <a:xfrm>
                          <a:off x="0" y="4031219"/>
                          <a:ext cx="4993089" cy="31009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993089" h="310093">
                              <a:moveTo>
                                <a:pt x="0" y="0"/>
                              </a:moveTo>
                              <a:lnTo>
                                <a:pt x="4993089" y="0"/>
                              </a:lnTo>
                              <a:lnTo>
                                <a:pt x="4993089" y="310094"/>
                              </a:lnTo>
                              <a:lnTo>
                                <a:pt x="0" y="31009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21" name="Freeform 57"/>
                        <p:cNvSpPr/>
                        <p:nvPr/>
                      </p:nvSpPr>
                      <p:spPr>
                        <a:xfrm>
                          <a:off x="0" y="4535122"/>
                          <a:ext cx="1255524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55524" h="310094">
                              <a:moveTo>
                                <a:pt x="0" y="0"/>
                              </a:moveTo>
                              <a:lnTo>
                                <a:pt x="1255524" y="0"/>
                              </a:lnTo>
                              <a:lnTo>
                                <a:pt x="1255524" y="310093"/>
                              </a:lnTo>
                              <a:lnTo>
                                <a:pt x="0" y="310093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22" name="Freeform 58"/>
                        <p:cNvSpPr/>
                        <p:nvPr/>
                      </p:nvSpPr>
                      <p:spPr>
                        <a:xfrm>
                          <a:off x="0" y="0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/>
                          </a:pathLst>
                        </a:custGeom>
                        <a:solidFill>
                          <a:srgbClr val="29C86E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23" name="Freeform 59"/>
                        <p:cNvSpPr/>
                        <p:nvPr/>
                      </p:nvSpPr>
                      <p:spPr>
                        <a:xfrm>
                          <a:off x="0" y="0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/>
                          </a:pathLst>
                        </a:custGeom>
                        <a:solidFill>
                          <a:srgbClr val="29C86E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24" name="Freeform 60"/>
                        <p:cNvSpPr/>
                        <p:nvPr/>
                      </p:nvSpPr>
                      <p:spPr>
                        <a:xfrm>
                          <a:off x="0" y="0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/>
                          </a:pathLst>
                        </a:custGeom>
                        <a:solidFill>
                          <a:srgbClr val="29C86E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25" name="Freeform 61"/>
                        <p:cNvSpPr/>
                        <p:nvPr/>
                      </p:nvSpPr>
                      <p:spPr>
                        <a:xfrm>
                          <a:off x="0" y="0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/>
                          </a:pathLst>
                        </a:custGeom>
                        <a:solidFill>
                          <a:srgbClr val="29C86E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26" name="Freeform 62"/>
                        <p:cNvSpPr/>
                        <p:nvPr/>
                      </p:nvSpPr>
                      <p:spPr>
                        <a:xfrm>
                          <a:off x="0" y="2015610"/>
                          <a:ext cx="10883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883" h="310094">
                              <a:moveTo>
                                <a:pt x="0" y="0"/>
                              </a:moveTo>
                              <a:lnTo>
                                <a:pt x="10883" y="0"/>
                              </a:lnTo>
                              <a:lnTo>
                                <a:pt x="10883" y="310093"/>
                              </a:lnTo>
                              <a:lnTo>
                                <a:pt x="0" y="31009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C86E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27" name="Freeform 63"/>
                        <p:cNvSpPr/>
                        <p:nvPr/>
                      </p:nvSpPr>
                      <p:spPr>
                        <a:xfrm>
                          <a:off x="0" y="2519512"/>
                          <a:ext cx="31039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1039" h="310094">
                              <a:moveTo>
                                <a:pt x="0" y="0"/>
                              </a:moveTo>
                              <a:lnTo>
                                <a:pt x="31039" y="0"/>
                              </a:lnTo>
                              <a:lnTo>
                                <a:pt x="31039" y="310094"/>
                              </a:lnTo>
                              <a:lnTo>
                                <a:pt x="0" y="3100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F429D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28" name="Freeform 64"/>
                        <p:cNvSpPr/>
                        <p:nvPr/>
                      </p:nvSpPr>
                      <p:spPr>
                        <a:xfrm>
                          <a:off x="0" y="3023414"/>
                          <a:ext cx="271180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71180" h="310094">
                              <a:moveTo>
                                <a:pt x="0" y="0"/>
                              </a:moveTo>
                              <a:lnTo>
                                <a:pt x="271180" y="0"/>
                              </a:lnTo>
                              <a:lnTo>
                                <a:pt x="271180" y="310094"/>
                              </a:lnTo>
                              <a:lnTo>
                                <a:pt x="0" y="3100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F429D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29" name="Freeform 65"/>
                        <p:cNvSpPr/>
                        <p:nvPr/>
                      </p:nvSpPr>
                      <p:spPr>
                        <a:xfrm>
                          <a:off x="0" y="3527317"/>
                          <a:ext cx="745946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45946" h="310094">
                              <a:moveTo>
                                <a:pt x="0" y="0"/>
                              </a:moveTo>
                              <a:lnTo>
                                <a:pt x="745946" y="0"/>
                              </a:lnTo>
                              <a:lnTo>
                                <a:pt x="745946" y="310094"/>
                              </a:lnTo>
                              <a:lnTo>
                                <a:pt x="0" y="3100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F429D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30" name="Freeform 66"/>
                        <p:cNvSpPr/>
                        <p:nvPr/>
                      </p:nvSpPr>
                      <p:spPr>
                        <a:xfrm>
                          <a:off x="0" y="4031219"/>
                          <a:ext cx="393301" cy="31009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93301" h="310093">
                              <a:moveTo>
                                <a:pt x="0" y="0"/>
                              </a:moveTo>
                              <a:lnTo>
                                <a:pt x="393301" y="0"/>
                              </a:lnTo>
                              <a:lnTo>
                                <a:pt x="393301" y="310094"/>
                              </a:lnTo>
                              <a:lnTo>
                                <a:pt x="0" y="3100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F429D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31" name="Freeform 67"/>
                        <p:cNvSpPr/>
                        <p:nvPr/>
                      </p:nvSpPr>
                      <p:spPr>
                        <a:xfrm>
                          <a:off x="0" y="4535122"/>
                          <a:ext cx="58819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8819" h="310094">
                              <a:moveTo>
                                <a:pt x="0" y="0"/>
                              </a:moveTo>
                              <a:lnTo>
                                <a:pt x="58819" y="0"/>
                              </a:lnTo>
                              <a:lnTo>
                                <a:pt x="58819" y="310093"/>
                              </a:lnTo>
                              <a:lnTo>
                                <a:pt x="0" y="31009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C86E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</p:grpSp>
                <p:grpSp>
                  <p:nvGrpSpPr>
                    <p:cNvPr id="97" name="Group 2"/>
                    <p:cNvGrpSpPr/>
                    <p:nvPr/>
                  </p:nvGrpSpPr>
                  <p:grpSpPr>
                    <a:xfrm rot="-10800000">
                      <a:off x="1958340" y="2554052"/>
                      <a:ext cx="2717970" cy="950617"/>
                      <a:chOff x="0" y="-39596"/>
                      <a:chExt cx="9073498" cy="5266298"/>
                    </a:xfrm>
                  </p:grpSpPr>
                  <p:grpSp>
                    <p:nvGrpSpPr>
                      <p:cNvPr id="98" name="Group 3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0" y="-39596"/>
                        <a:ext cx="9073498" cy="5266298"/>
                        <a:chOff x="0" y="-36706"/>
                        <a:chExt cx="8411239" cy="4881921"/>
                      </a:xfrm>
                    </p:grpSpPr>
                    <p:sp>
                      <p:nvSpPr>
                        <p:cNvPr id="99" name="Freeform 4"/>
                        <p:cNvSpPr/>
                        <p:nvPr/>
                      </p:nvSpPr>
                      <p:spPr>
                        <a:xfrm>
                          <a:off x="0" y="-36706"/>
                          <a:ext cx="399580" cy="5168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99581" h="516823">
                              <a:moveTo>
                                <a:pt x="0" y="0"/>
                              </a:moveTo>
                              <a:lnTo>
                                <a:pt x="399581" y="0"/>
                              </a:lnTo>
                              <a:lnTo>
                                <a:pt x="399581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BD59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00" name="Freeform 5"/>
                        <p:cNvSpPr/>
                        <p:nvPr/>
                      </p:nvSpPr>
                      <p:spPr>
                        <a:xfrm>
                          <a:off x="0" y="865678"/>
                          <a:ext cx="1310092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10092" h="516823">
                              <a:moveTo>
                                <a:pt x="0" y="0"/>
                              </a:moveTo>
                              <a:lnTo>
                                <a:pt x="1310092" y="0"/>
                              </a:lnTo>
                              <a:lnTo>
                                <a:pt x="1310092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BD59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01" name="Freeform 6"/>
                        <p:cNvSpPr/>
                        <p:nvPr/>
                      </p:nvSpPr>
                      <p:spPr>
                        <a:xfrm>
                          <a:off x="0" y="1731357"/>
                          <a:ext cx="4258930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258930" h="516823">
                              <a:moveTo>
                                <a:pt x="0" y="0"/>
                              </a:moveTo>
                              <a:lnTo>
                                <a:pt x="4258930" y="0"/>
                              </a:lnTo>
                              <a:lnTo>
                                <a:pt x="4258930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BD59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02" name="Freeform 7"/>
                        <p:cNvSpPr/>
                        <p:nvPr/>
                      </p:nvSpPr>
                      <p:spPr>
                        <a:xfrm>
                          <a:off x="0" y="2597035"/>
                          <a:ext cx="8411239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411239" h="516823">
                              <a:moveTo>
                                <a:pt x="0" y="0"/>
                              </a:moveTo>
                              <a:lnTo>
                                <a:pt x="8411239" y="0"/>
                              </a:lnTo>
                              <a:lnTo>
                                <a:pt x="8411239" y="516824"/>
                              </a:lnTo>
                              <a:lnTo>
                                <a:pt x="0" y="5168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BD59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03" name="Freeform 8"/>
                        <p:cNvSpPr/>
                        <p:nvPr/>
                      </p:nvSpPr>
                      <p:spPr>
                        <a:xfrm>
                          <a:off x="0" y="3462714"/>
                          <a:ext cx="4627658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627658" h="516823">
                              <a:moveTo>
                                <a:pt x="0" y="0"/>
                              </a:moveTo>
                              <a:lnTo>
                                <a:pt x="4627658" y="0"/>
                              </a:lnTo>
                              <a:lnTo>
                                <a:pt x="4627658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BD59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04" name="Freeform 9"/>
                        <p:cNvSpPr/>
                        <p:nvPr/>
                      </p:nvSpPr>
                      <p:spPr>
                        <a:xfrm>
                          <a:off x="0" y="4328392"/>
                          <a:ext cx="1134689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34689" h="516823">
                              <a:moveTo>
                                <a:pt x="0" y="0"/>
                              </a:moveTo>
                              <a:lnTo>
                                <a:pt x="1134689" y="0"/>
                              </a:lnTo>
                              <a:lnTo>
                                <a:pt x="1134689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BD59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05" name="Freeform 10"/>
                        <p:cNvSpPr/>
                        <p:nvPr/>
                      </p:nvSpPr>
                      <p:spPr>
                        <a:xfrm>
                          <a:off x="0" y="0"/>
                          <a:ext cx="3195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195" h="516823">
                              <a:moveTo>
                                <a:pt x="0" y="0"/>
                              </a:moveTo>
                              <a:lnTo>
                                <a:pt x="3195" y="0"/>
                              </a:lnTo>
                              <a:lnTo>
                                <a:pt x="3195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14D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06" name="Freeform 11"/>
                        <p:cNvSpPr/>
                        <p:nvPr/>
                      </p:nvSpPr>
                      <p:spPr>
                        <a:xfrm>
                          <a:off x="0" y="865678"/>
                          <a:ext cx="37392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392" h="516823">
                              <a:moveTo>
                                <a:pt x="0" y="0"/>
                              </a:moveTo>
                              <a:lnTo>
                                <a:pt x="37392" y="0"/>
                              </a:lnTo>
                              <a:lnTo>
                                <a:pt x="37392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14D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07" name="Freeform 12"/>
                        <p:cNvSpPr/>
                        <p:nvPr/>
                      </p:nvSpPr>
                      <p:spPr>
                        <a:xfrm>
                          <a:off x="0" y="1731357"/>
                          <a:ext cx="331274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31274" h="516823">
                              <a:moveTo>
                                <a:pt x="0" y="0"/>
                              </a:moveTo>
                              <a:lnTo>
                                <a:pt x="331274" y="0"/>
                              </a:lnTo>
                              <a:lnTo>
                                <a:pt x="331274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14D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08" name="Freeform 13"/>
                        <p:cNvSpPr/>
                        <p:nvPr/>
                      </p:nvSpPr>
                      <p:spPr>
                        <a:xfrm>
                          <a:off x="0" y="2597035"/>
                          <a:ext cx="1195942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95942" h="516823">
                              <a:moveTo>
                                <a:pt x="0" y="0"/>
                              </a:moveTo>
                              <a:lnTo>
                                <a:pt x="1195942" y="0"/>
                              </a:lnTo>
                              <a:lnTo>
                                <a:pt x="1195942" y="516824"/>
                              </a:lnTo>
                              <a:lnTo>
                                <a:pt x="0" y="5168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14D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09" name="Freeform 14"/>
                        <p:cNvSpPr/>
                        <p:nvPr/>
                      </p:nvSpPr>
                      <p:spPr>
                        <a:xfrm>
                          <a:off x="0" y="3462714"/>
                          <a:ext cx="548305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48305" h="516823">
                              <a:moveTo>
                                <a:pt x="0" y="0"/>
                              </a:moveTo>
                              <a:lnTo>
                                <a:pt x="548305" y="0"/>
                              </a:lnTo>
                              <a:lnTo>
                                <a:pt x="548305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14D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10" name="Freeform 15"/>
                        <p:cNvSpPr/>
                        <p:nvPr/>
                      </p:nvSpPr>
                      <p:spPr>
                        <a:xfrm>
                          <a:off x="0" y="4328392"/>
                          <a:ext cx="49249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9249" h="516823">
                              <a:moveTo>
                                <a:pt x="0" y="0"/>
                              </a:moveTo>
                              <a:lnTo>
                                <a:pt x="49249" y="0"/>
                              </a:lnTo>
                              <a:lnTo>
                                <a:pt x="49249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14D"/>
                        </a:solidFill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</p:grpSp>
              </p:grpSp>
              <p:grpSp>
                <p:nvGrpSpPr>
                  <p:cNvPr id="75" name="그룹 74"/>
                  <p:cNvGrpSpPr/>
                  <p:nvPr/>
                </p:nvGrpSpPr>
                <p:grpSpPr>
                  <a:xfrm>
                    <a:off x="5526888" y="3506116"/>
                    <a:ext cx="3001415" cy="1949525"/>
                    <a:chOff x="4978249" y="1547998"/>
                    <a:chExt cx="1650610" cy="1949525"/>
                  </a:xfrm>
                </p:grpSpPr>
                <p:grpSp>
                  <p:nvGrpSpPr>
                    <p:cNvPr id="76" name="Group 16"/>
                    <p:cNvGrpSpPr/>
                    <p:nvPr/>
                  </p:nvGrpSpPr>
                  <p:grpSpPr>
                    <a:xfrm>
                      <a:off x="4978249" y="2554052"/>
                      <a:ext cx="1432147" cy="943471"/>
                      <a:chOff x="0" y="0"/>
                      <a:chExt cx="7940496" cy="3052393"/>
                    </a:xfrm>
                  </p:grpSpPr>
                  <p:grpSp>
                    <p:nvGrpSpPr>
                      <p:cNvPr id="85" name="Group 17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0" y="0"/>
                        <a:ext cx="7940496" cy="3052393"/>
                        <a:chOff x="0" y="2015610"/>
                        <a:chExt cx="7360936" cy="2829606"/>
                      </a:xfrm>
                    </p:grpSpPr>
                    <p:sp>
                      <p:nvSpPr>
                        <p:cNvPr id="86" name="Freeform 18"/>
                        <p:cNvSpPr/>
                        <p:nvPr/>
                      </p:nvSpPr>
                      <p:spPr>
                        <a:xfrm>
                          <a:off x="0" y="0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/>
                          </a:pathLst>
                        </a:custGeom>
                        <a:solidFill>
                          <a:srgbClr val="FFDE59"/>
                        </a:solidFill>
                      </p:spPr>
                    </p:sp>
                    <p:sp>
                      <p:nvSpPr>
                        <p:cNvPr id="87" name="Freeform 19"/>
                        <p:cNvSpPr/>
                        <p:nvPr/>
                      </p:nvSpPr>
                      <p:spPr>
                        <a:xfrm>
                          <a:off x="0" y="0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/>
                          </a:pathLst>
                        </a:custGeom>
                        <a:solidFill>
                          <a:srgbClr val="FFDE59"/>
                        </a:solidFill>
                      </p:spPr>
                    </p:sp>
                    <p:sp>
                      <p:nvSpPr>
                        <p:cNvPr id="88" name="Freeform 20"/>
                        <p:cNvSpPr/>
                        <p:nvPr/>
                      </p:nvSpPr>
                      <p:spPr>
                        <a:xfrm>
                          <a:off x="0" y="0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/>
                          </a:pathLst>
                        </a:custGeom>
                        <a:solidFill>
                          <a:srgbClr val="FFDE59"/>
                        </a:solidFill>
                      </p:spPr>
                    </p:sp>
                    <p:sp>
                      <p:nvSpPr>
                        <p:cNvPr id="89" name="Freeform 21"/>
                        <p:cNvSpPr/>
                        <p:nvPr/>
                      </p:nvSpPr>
                      <p:spPr>
                        <a:xfrm>
                          <a:off x="0" y="0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/>
                          </a:pathLst>
                        </a:custGeom>
                        <a:solidFill>
                          <a:srgbClr val="FFDE59"/>
                        </a:solidFill>
                      </p:spPr>
                    </p:sp>
                    <p:sp>
                      <p:nvSpPr>
                        <p:cNvPr id="90" name="Freeform 22"/>
                        <p:cNvSpPr/>
                        <p:nvPr/>
                      </p:nvSpPr>
                      <p:spPr>
                        <a:xfrm>
                          <a:off x="0" y="2015610"/>
                          <a:ext cx="7360936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360936" h="310094">
                              <a:moveTo>
                                <a:pt x="0" y="0"/>
                              </a:moveTo>
                              <a:lnTo>
                                <a:pt x="7360936" y="0"/>
                              </a:lnTo>
                              <a:lnTo>
                                <a:pt x="7360936" y="310093"/>
                              </a:lnTo>
                              <a:lnTo>
                                <a:pt x="0" y="31009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000"/>
                        </a:solidFill>
                      </p:spPr>
                    </p:sp>
                    <p:sp>
                      <p:nvSpPr>
                        <p:cNvPr id="91" name="Freeform 23"/>
                        <p:cNvSpPr/>
                        <p:nvPr/>
                      </p:nvSpPr>
                      <p:spPr>
                        <a:xfrm>
                          <a:off x="0" y="2519512"/>
                          <a:ext cx="6795198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795198" h="310094">
                              <a:moveTo>
                                <a:pt x="0" y="0"/>
                              </a:moveTo>
                              <a:lnTo>
                                <a:pt x="6795198" y="0"/>
                              </a:lnTo>
                              <a:lnTo>
                                <a:pt x="6795198" y="310094"/>
                              </a:lnTo>
                              <a:lnTo>
                                <a:pt x="0" y="3100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000"/>
                        </a:solidFill>
                      </p:spPr>
                    </p:sp>
                    <p:sp>
                      <p:nvSpPr>
                        <p:cNvPr id="92" name="Freeform 24"/>
                        <p:cNvSpPr/>
                        <p:nvPr/>
                      </p:nvSpPr>
                      <p:spPr>
                        <a:xfrm>
                          <a:off x="0" y="3023414"/>
                          <a:ext cx="5946593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946593" h="310094">
                              <a:moveTo>
                                <a:pt x="0" y="0"/>
                              </a:moveTo>
                              <a:lnTo>
                                <a:pt x="5946593" y="0"/>
                              </a:lnTo>
                              <a:lnTo>
                                <a:pt x="5946593" y="310094"/>
                              </a:lnTo>
                              <a:lnTo>
                                <a:pt x="0" y="3100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000"/>
                        </a:solidFill>
                      </p:spPr>
                    </p:sp>
                    <p:sp>
                      <p:nvSpPr>
                        <p:cNvPr id="93" name="Freeform 25"/>
                        <p:cNvSpPr/>
                        <p:nvPr/>
                      </p:nvSpPr>
                      <p:spPr>
                        <a:xfrm>
                          <a:off x="0" y="3527317"/>
                          <a:ext cx="6229461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229461" h="310094">
                              <a:moveTo>
                                <a:pt x="0" y="0"/>
                              </a:moveTo>
                              <a:lnTo>
                                <a:pt x="6229461" y="0"/>
                              </a:lnTo>
                              <a:lnTo>
                                <a:pt x="6229461" y="310094"/>
                              </a:lnTo>
                              <a:lnTo>
                                <a:pt x="0" y="3100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000"/>
                        </a:solidFill>
                      </p:spPr>
                    </p:sp>
                    <p:sp>
                      <p:nvSpPr>
                        <p:cNvPr id="94" name="Freeform 26"/>
                        <p:cNvSpPr/>
                        <p:nvPr/>
                      </p:nvSpPr>
                      <p:spPr>
                        <a:xfrm>
                          <a:off x="0" y="4031219"/>
                          <a:ext cx="7360936" cy="31009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360936" h="310093">
                              <a:moveTo>
                                <a:pt x="0" y="0"/>
                              </a:moveTo>
                              <a:lnTo>
                                <a:pt x="7360936" y="0"/>
                              </a:lnTo>
                              <a:lnTo>
                                <a:pt x="7360936" y="310094"/>
                              </a:lnTo>
                              <a:lnTo>
                                <a:pt x="0" y="3100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000"/>
                        </a:solidFill>
                      </p:spPr>
                    </p:sp>
                    <p:sp>
                      <p:nvSpPr>
                        <p:cNvPr id="95" name="Freeform 27"/>
                        <p:cNvSpPr/>
                        <p:nvPr/>
                      </p:nvSpPr>
                      <p:spPr>
                        <a:xfrm>
                          <a:off x="0" y="4535122"/>
                          <a:ext cx="6512330" cy="31009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512330" h="310094">
                              <a:moveTo>
                                <a:pt x="0" y="0"/>
                              </a:moveTo>
                              <a:lnTo>
                                <a:pt x="6512330" y="0"/>
                              </a:lnTo>
                              <a:lnTo>
                                <a:pt x="6512330" y="310093"/>
                              </a:lnTo>
                              <a:lnTo>
                                <a:pt x="0" y="31009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C000"/>
                        </a:solidFill>
                      </p:spPr>
                    </p:sp>
                  </p:grpSp>
                </p:grpSp>
                <p:grpSp>
                  <p:nvGrpSpPr>
                    <p:cNvPr id="77" name="Group 68"/>
                    <p:cNvGrpSpPr/>
                    <p:nvPr/>
                  </p:nvGrpSpPr>
                  <p:grpSpPr>
                    <a:xfrm>
                      <a:off x="4978249" y="1547998"/>
                      <a:ext cx="1650610" cy="956024"/>
                      <a:chOff x="0" y="0"/>
                      <a:chExt cx="5805306" cy="3362405"/>
                    </a:xfrm>
                  </p:grpSpPr>
                  <p:grpSp>
                    <p:nvGrpSpPr>
                      <p:cNvPr id="78" name="Group 69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0" y="0"/>
                        <a:ext cx="5805306" cy="3362405"/>
                        <a:chOff x="0" y="0"/>
                        <a:chExt cx="8492411" cy="4918763"/>
                      </a:xfrm>
                    </p:grpSpPr>
                    <p:sp>
                      <p:nvSpPr>
                        <p:cNvPr id="79" name="Freeform 70"/>
                        <p:cNvSpPr/>
                        <p:nvPr/>
                      </p:nvSpPr>
                      <p:spPr>
                        <a:xfrm>
                          <a:off x="0" y="0"/>
                          <a:ext cx="5663724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663724" h="516823">
                              <a:moveTo>
                                <a:pt x="0" y="0"/>
                              </a:moveTo>
                              <a:lnTo>
                                <a:pt x="5663724" y="0"/>
                              </a:lnTo>
                              <a:lnTo>
                                <a:pt x="5663724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</p:sp>
                    <p:sp>
                      <p:nvSpPr>
                        <p:cNvPr id="80" name="Freeform 71"/>
                        <p:cNvSpPr/>
                        <p:nvPr/>
                      </p:nvSpPr>
                      <p:spPr>
                        <a:xfrm>
                          <a:off x="0" y="865678"/>
                          <a:ext cx="7360936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360936" h="516823">
                              <a:moveTo>
                                <a:pt x="0" y="0"/>
                              </a:moveTo>
                              <a:lnTo>
                                <a:pt x="7360936" y="0"/>
                              </a:lnTo>
                              <a:lnTo>
                                <a:pt x="7360936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</p:sp>
                    <p:sp>
                      <p:nvSpPr>
                        <p:cNvPr id="81" name="Freeform 72"/>
                        <p:cNvSpPr/>
                        <p:nvPr/>
                      </p:nvSpPr>
                      <p:spPr>
                        <a:xfrm>
                          <a:off x="0" y="1731357"/>
                          <a:ext cx="6229461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229461" h="516823">
                              <a:moveTo>
                                <a:pt x="0" y="0"/>
                              </a:moveTo>
                              <a:lnTo>
                                <a:pt x="6229461" y="0"/>
                              </a:lnTo>
                              <a:lnTo>
                                <a:pt x="6229461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</p:sp>
                    <p:sp>
                      <p:nvSpPr>
                        <p:cNvPr id="82" name="Freeform 73"/>
                        <p:cNvSpPr/>
                        <p:nvPr/>
                      </p:nvSpPr>
                      <p:spPr>
                        <a:xfrm>
                          <a:off x="0" y="2597035"/>
                          <a:ext cx="5946593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946593" h="516823">
                              <a:moveTo>
                                <a:pt x="0" y="0"/>
                              </a:moveTo>
                              <a:lnTo>
                                <a:pt x="5946593" y="0"/>
                              </a:lnTo>
                              <a:lnTo>
                                <a:pt x="5946593" y="516824"/>
                              </a:lnTo>
                              <a:lnTo>
                                <a:pt x="0" y="51682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</p:sp>
                    <p:sp>
                      <p:nvSpPr>
                        <p:cNvPr id="83" name="Freeform 74"/>
                        <p:cNvSpPr/>
                        <p:nvPr/>
                      </p:nvSpPr>
                      <p:spPr>
                        <a:xfrm>
                          <a:off x="0" y="3462714"/>
                          <a:ext cx="8492411" cy="51682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492411" h="516823">
                              <a:moveTo>
                                <a:pt x="0" y="0"/>
                              </a:moveTo>
                              <a:lnTo>
                                <a:pt x="8492411" y="0"/>
                              </a:lnTo>
                              <a:lnTo>
                                <a:pt x="8492411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</p:sp>
                    <p:sp>
                      <p:nvSpPr>
                        <p:cNvPr id="84" name="Freeform 75"/>
                        <p:cNvSpPr/>
                        <p:nvPr/>
                      </p:nvSpPr>
                      <p:spPr>
                        <a:xfrm>
                          <a:off x="0" y="4401941"/>
                          <a:ext cx="4815119" cy="5168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15118" h="516823">
                              <a:moveTo>
                                <a:pt x="0" y="0"/>
                              </a:moveTo>
                              <a:lnTo>
                                <a:pt x="4815118" y="0"/>
                              </a:lnTo>
                              <a:lnTo>
                                <a:pt x="4815118" y="516823"/>
                              </a:lnTo>
                              <a:lnTo>
                                <a:pt x="0" y="516823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</p:sp>
                  </p:grpSp>
                </p:grpSp>
              </p:grpSp>
            </p:grpSp>
            <p:grpSp>
              <p:nvGrpSpPr>
                <p:cNvPr id="39" name="그룹 38"/>
                <p:cNvGrpSpPr/>
                <p:nvPr/>
              </p:nvGrpSpPr>
              <p:grpSpPr>
                <a:xfrm>
                  <a:off x="5509756" y="5033531"/>
                  <a:ext cx="882381" cy="1495860"/>
                  <a:chOff x="5509756" y="5033531"/>
                  <a:chExt cx="882381" cy="1495860"/>
                </a:xfrm>
              </p:grpSpPr>
              <p:grpSp>
                <p:nvGrpSpPr>
                  <p:cNvPr id="66" name="그룹 65"/>
                  <p:cNvGrpSpPr/>
                  <p:nvPr/>
                </p:nvGrpSpPr>
                <p:grpSpPr>
                  <a:xfrm>
                    <a:off x="5509756" y="5773111"/>
                    <a:ext cx="880369" cy="756280"/>
                    <a:chOff x="5509756" y="5773111"/>
                    <a:chExt cx="880369" cy="756280"/>
                  </a:xfrm>
                </p:grpSpPr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5509756" y="6252392"/>
                      <a:ext cx="880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>
                          <a:solidFill>
                            <a:schemeClr val="accent2"/>
                          </a:solidFill>
                        </a:rPr>
                        <a:t>여성 </a:t>
                      </a:r>
                      <a:r>
                        <a:rPr lang="en-US" altLang="ko-KR" sz="1200" b="1" dirty="0">
                          <a:solidFill>
                            <a:schemeClr val="accent2"/>
                          </a:solidFill>
                        </a:rPr>
                        <a:t>70</a:t>
                      </a:r>
                      <a:r>
                        <a:rPr lang="ko-KR" altLang="en-US" sz="1200" b="1" dirty="0">
                          <a:solidFill>
                            <a:schemeClr val="accent2"/>
                          </a:solidFill>
                        </a:rPr>
                        <a:t>대</a:t>
                      </a:r>
                    </a:p>
                  </p:txBody>
                </p:sp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5509756" y="6007513"/>
                      <a:ext cx="87075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여성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60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</a:t>
                      </a:r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5515571" y="5773111"/>
                      <a:ext cx="87075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여성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</a:t>
                      </a:r>
                    </a:p>
                  </p:txBody>
                </p:sp>
              </p:grpSp>
              <p:grpSp>
                <p:nvGrpSpPr>
                  <p:cNvPr id="67" name="그룹 66"/>
                  <p:cNvGrpSpPr/>
                  <p:nvPr/>
                </p:nvGrpSpPr>
                <p:grpSpPr>
                  <a:xfrm>
                    <a:off x="5515571" y="5033531"/>
                    <a:ext cx="876566" cy="777038"/>
                    <a:chOff x="5509756" y="5773111"/>
                    <a:chExt cx="876566" cy="777038"/>
                  </a:xfrm>
                </p:grpSpPr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5509756" y="6273150"/>
                      <a:ext cx="87075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여성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509756" y="6017892"/>
                      <a:ext cx="87075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여성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</a:t>
                      </a: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515571" y="5773111"/>
                      <a:ext cx="87075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여성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</a:t>
                      </a:r>
                    </a:p>
                  </p:txBody>
                </p:sp>
              </p:grpSp>
            </p:grpSp>
            <p:grpSp>
              <p:nvGrpSpPr>
                <p:cNvPr id="40" name="그룹 39"/>
                <p:cNvGrpSpPr/>
                <p:nvPr/>
              </p:nvGrpSpPr>
              <p:grpSpPr>
                <a:xfrm>
                  <a:off x="5527201" y="3578239"/>
                  <a:ext cx="882381" cy="1506239"/>
                  <a:chOff x="5509756" y="5043910"/>
                  <a:chExt cx="882381" cy="1506239"/>
                </a:xfrm>
              </p:grpSpPr>
              <p:grpSp>
                <p:nvGrpSpPr>
                  <p:cNvPr id="41" name="그룹 40"/>
                  <p:cNvGrpSpPr/>
                  <p:nvPr/>
                </p:nvGrpSpPr>
                <p:grpSpPr>
                  <a:xfrm>
                    <a:off x="5509756" y="5773111"/>
                    <a:ext cx="880369" cy="777038"/>
                    <a:chOff x="5509756" y="5773111"/>
                    <a:chExt cx="880369" cy="777038"/>
                  </a:xfrm>
                </p:grpSpPr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5509756" y="6273150"/>
                      <a:ext cx="880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>
                          <a:solidFill>
                            <a:schemeClr val="accent6"/>
                          </a:solidFill>
                        </a:rPr>
                        <a:t>남성 </a:t>
                      </a:r>
                      <a:r>
                        <a:rPr lang="en-US" altLang="ko-KR" sz="1200" b="1" dirty="0">
                          <a:solidFill>
                            <a:schemeClr val="accent6"/>
                          </a:solidFill>
                        </a:rPr>
                        <a:t>70</a:t>
                      </a:r>
                      <a:r>
                        <a:rPr lang="ko-KR" altLang="en-US" sz="1200" b="1" dirty="0">
                          <a:solidFill>
                            <a:schemeClr val="accent6"/>
                          </a:solidFill>
                        </a:rPr>
                        <a:t>대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5509756" y="6017892"/>
                      <a:ext cx="87075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남성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60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5515571" y="5773111"/>
                      <a:ext cx="87075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남성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</a:t>
                      </a:r>
                    </a:p>
                  </p:txBody>
                </p:sp>
              </p:grp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5515571" y="5043910"/>
                    <a:ext cx="876566" cy="766659"/>
                    <a:chOff x="5509756" y="5783490"/>
                    <a:chExt cx="876566" cy="766659"/>
                  </a:xfrm>
                </p:grpSpPr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509756" y="6273150"/>
                      <a:ext cx="87075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남성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5509756" y="6028271"/>
                      <a:ext cx="87075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남성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</a:t>
                      </a:r>
                    </a:p>
                  </p:txBody>
                </p:sp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5515571" y="5783490"/>
                      <a:ext cx="87075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남성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</a:t>
                      </a:r>
                    </a:p>
                  </p:txBody>
                </p:sp>
              </p:grp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3479505" y="3291476"/>
                <a:ext cx="1453869" cy="282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rgbClr val="0F429D"/>
                    </a:solidFill>
                  </a:rPr>
                  <a:t>온</a:t>
                </a:r>
                <a:r>
                  <a:rPr lang="en-US" altLang="ko-KR" sz="1000" b="1" dirty="0">
                    <a:solidFill>
                      <a:srgbClr val="0F429D"/>
                    </a:solidFill>
                  </a:rPr>
                  <a:t>/</a:t>
                </a:r>
                <a:r>
                  <a:rPr lang="ko-KR" altLang="en-US" sz="1000" b="1" dirty="0">
                    <a:solidFill>
                      <a:srgbClr val="0F429D"/>
                    </a:solidFill>
                  </a:rPr>
                  <a:t>오프라인 구매 횟수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930052" y="3291476"/>
                <a:ext cx="1380748" cy="282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0F429D"/>
                    </a:solidFill>
                  </a:rPr>
                  <a:t>1</a:t>
                </a:r>
                <a:r>
                  <a:rPr lang="ko-KR" altLang="en-US" sz="1000" b="1" dirty="0">
                    <a:solidFill>
                      <a:srgbClr val="0F429D"/>
                    </a:solidFill>
                  </a:rPr>
                  <a:t>인당 평균 소비 금액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67480" y="6192303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1e6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109500" y="619230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30000</a:t>
              </a:r>
              <a:endParaRPr lang="ko-KR" altLang="en-US" sz="1200" dirty="0"/>
            </a:p>
          </p:txBody>
        </p:sp>
        <p:cxnSp>
          <p:nvCxnSpPr>
            <p:cNvPr id="33" name="직선 연결선 32"/>
            <p:cNvCxnSpPr>
              <a:endCxn id="31" idx="0"/>
            </p:cNvCxnSpPr>
            <p:nvPr/>
          </p:nvCxnSpPr>
          <p:spPr>
            <a:xfrm>
              <a:off x="485649" y="5170742"/>
              <a:ext cx="0" cy="102156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endCxn id="32" idx="0"/>
            </p:cNvCxnSpPr>
            <p:nvPr/>
          </p:nvCxnSpPr>
          <p:spPr>
            <a:xfrm>
              <a:off x="11404569" y="4270282"/>
              <a:ext cx="9662" cy="19220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1141834" y="5001617"/>
            <a:ext cx="40687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온</a:t>
            </a:r>
            <a:r>
              <a:rPr lang="en-US" altLang="ko-KR" sz="1400" dirty="0"/>
              <a:t>/</a:t>
            </a:r>
            <a:r>
              <a:rPr lang="ko-KR" altLang="en-US" sz="1400" dirty="0"/>
              <a:t>오프라인 구매 횟수의 경우</a:t>
            </a:r>
            <a:r>
              <a:rPr lang="en-US" altLang="ko-KR" sz="1400" dirty="0"/>
              <a:t> </a:t>
            </a:r>
            <a:r>
              <a:rPr lang="ko-KR" altLang="en-US" sz="1400" dirty="0"/>
              <a:t>여성 </a:t>
            </a:r>
            <a:r>
              <a:rPr lang="en-US" altLang="ko-KR" sz="1400" dirty="0"/>
              <a:t>40</a:t>
            </a:r>
            <a:r>
              <a:rPr lang="ko-KR" altLang="en-US" sz="1400" dirty="0"/>
              <a:t>대가 </a:t>
            </a:r>
            <a:r>
              <a:rPr lang="en-US" altLang="ko-KR" sz="1400" dirty="0"/>
              <a:t>120</a:t>
            </a:r>
            <a:r>
              <a:rPr lang="ko-KR" altLang="en-US" sz="1400" dirty="0"/>
              <a:t>만 회로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최고 구매 수를 보이고 있으며</a:t>
            </a:r>
            <a:r>
              <a:rPr lang="en-US" altLang="ko-KR" sz="1400" dirty="0"/>
              <a:t>, 70</a:t>
            </a:r>
            <a:r>
              <a:rPr lang="ko-KR" altLang="en-US" sz="1400" dirty="0"/>
              <a:t>대는 최저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018277" y="5001441"/>
            <a:ext cx="3627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그러나 </a:t>
            </a:r>
            <a:r>
              <a:rPr lang="en-US" altLang="ko-KR" sz="1400" b="1" dirty="0">
                <a:solidFill>
                  <a:srgbClr val="0F429D"/>
                </a:solidFill>
              </a:rPr>
              <a:t>70</a:t>
            </a:r>
            <a:r>
              <a:rPr lang="ko-KR" altLang="en-US" sz="1400" b="1" dirty="0">
                <a:solidFill>
                  <a:srgbClr val="0F429D"/>
                </a:solidFill>
              </a:rPr>
              <a:t>대 남성 여성</a:t>
            </a:r>
            <a:r>
              <a:rPr lang="ko-KR" altLang="en-US" sz="1400" dirty="0"/>
              <a:t>은 </a:t>
            </a:r>
            <a:r>
              <a:rPr lang="en-US" altLang="ko-KR" sz="1400" dirty="0"/>
              <a:t>1</a:t>
            </a:r>
            <a:r>
              <a:rPr lang="ko-KR" altLang="en-US" sz="1400" dirty="0"/>
              <a:t>인당 평균 소비 금액이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상대적으로 </a:t>
            </a:r>
            <a:r>
              <a:rPr lang="ko-KR" altLang="en-US" sz="1400" b="1" dirty="0">
                <a:solidFill>
                  <a:srgbClr val="0F429D"/>
                </a:solidFill>
              </a:rPr>
              <a:t>높은 수준</a:t>
            </a:r>
            <a:r>
              <a:rPr lang="ko-KR" altLang="en-US" sz="1400" dirty="0"/>
              <a:t>으로 나타나고 있음</a:t>
            </a:r>
            <a:endParaRPr lang="en-US" altLang="ko-KR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26248" y="6048084"/>
            <a:ext cx="1124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따라서 </a:t>
            </a:r>
            <a:r>
              <a:rPr lang="en-US" altLang="ko-KR" b="1" dirty="0">
                <a:solidFill>
                  <a:srgbClr val="0F429D"/>
                </a:solidFill>
              </a:rPr>
              <a:t>70</a:t>
            </a:r>
            <a:r>
              <a:rPr lang="ko-KR" altLang="en-US" b="1" dirty="0">
                <a:solidFill>
                  <a:srgbClr val="0F429D"/>
                </a:solidFill>
              </a:rPr>
              <a:t>대 </a:t>
            </a:r>
            <a:r>
              <a:rPr lang="en-US" altLang="ko-KR" b="1" dirty="0">
                <a:solidFill>
                  <a:srgbClr val="0F429D"/>
                </a:solidFill>
              </a:rPr>
              <a:t>(</a:t>
            </a:r>
            <a:r>
              <a:rPr lang="ko-KR" altLang="en-US" b="1" dirty="0">
                <a:solidFill>
                  <a:srgbClr val="0F429D"/>
                </a:solidFill>
              </a:rPr>
              <a:t>시니어</a:t>
            </a:r>
            <a:r>
              <a:rPr lang="en-US" altLang="ko-KR" b="1" dirty="0">
                <a:solidFill>
                  <a:srgbClr val="0F429D"/>
                </a:solidFill>
              </a:rPr>
              <a:t>)</a:t>
            </a:r>
            <a:r>
              <a:rPr lang="ko-KR" altLang="en-US" dirty="0"/>
              <a:t>연령층은 구매하는 횟수는 적지만 전 연령대와 비교했을 때 </a:t>
            </a:r>
            <a:r>
              <a:rPr lang="ko-KR" altLang="en-US" b="1" dirty="0">
                <a:solidFill>
                  <a:srgbClr val="0F429D"/>
                </a:solidFill>
              </a:rPr>
              <a:t>평균 이상의 소비</a:t>
            </a:r>
            <a:r>
              <a:rPr lang="ko-KR" altLang="en-US" dirty="0"/>
              <a:t>를</a:t>
            </a:r>
            <a:r>
              <a:rPr lang="ko-KR" altLang="en-US" b="1" dirty="0">
                <a:solidFill>
                  <a:srgbClr val="0F429D"/>
                </a:solidFill>
              </a:rPr>
              <a:t> </a:t>
            </a:r>
            <a:r>
              <a:rPr lang="ko-KR" altLang="en-US" dirty="0"/>
              <a:t>하고 있음을 알 수 있음 </a:t>
            </a:r>
          </a:p>
        </p:txBody>
      </p:sp>
    </p:spTree>
    <p:extLst>
      <p:ext uri="{BB962C8B-B14F-4D97-AF65-F5344CB8AC3E}">
        <p14:creationId xmlns:p14="http://schemas.microsoft.com/office/powerpoint/2010/main" val="285153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56296" y="470058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연령별 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 pay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 경험 비율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2508" y="1108876"/>
            <a:ext cx="92528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아래의 그래프는 성별과 연령별의 그룹과 </a:t>
            </a:r>
            <a:r>
              <a:rPr lang="en-US" altLang="ko-KR" sz="1500" dirty="0"/>
              <a:t>L pay </a:t>
            </a:r>
            <a:r>
              <a:rPr lang="ko-KR" altLang="en-US" sz="1500" dirty="0"/>
              <a:t>사용 정보를 활용하여 </a:t>
            </a:r>
            <a:r>
              <a:rPr lang="en-US" altLang="ko-KR" sz="1500" dirty="0"/>
              <a:t>12</a:t>
            </a:r>
            <a:r>
              <a:rPr lang="ko-KR" altLang="en-US" sz="1500" dirty="0"/>
              <a:t>개의 그룹 별로 </a:t>
            </a:r>
            <a:r>
              <a:rPr lang="en-US" altLang="ko-KR" sz="1500" dirty="0"/>
              <a:t>L pay</a:t>
            </a:r>
            <a:r>
              <a:rPr lang="ko-KR" altLang="en-US" sz="1500" dirty="0"/>
              <a:t>를 사용한 경험을 나타낸 것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83919" y="2881824"/>
            <a:ext cx="4112941" cy="3240777"/>
            <a:chOff x="6893663" y="1608809"/>
            <a:chExt cx="4507224" cy="3551451"/>
          </a:xfrm>
        </p:grpSpPr>
        <p:sp>
          <p:nvSpPr>
            <p:cNvPr id="173" name="Freeform 71"/>
            <p:cNvSpPr/>
            <p:nvPr/>
          </p:nvSpPr>
          <p:spPr>
            <a:xfrm>
              <a:off x="10744200" y="2806239"/>
              <a:ext cx="517953" cy="2354021"/>
            </a:xfrm>
            <a:custGeom>
              <a:avLst/>
              <a:gdLst/>
              <a:ahLst/>
              <a:cxnLst/>
              <a:rect l="l" t="t" r="r" b="b"/>
              <a:pathLst>
                <a:path w="7360936" h="516823">
                  <a:moveTo>
                    <a:pt x="0" y="0"/>
                  </a:moveTo>
                  <a:lnTo>
                    <a:pt x="7360936" y="0"/>
                  </a:lnTo>
                  <a:lnTo>
                    <a:pt x="7360936" y="516823"/>
                  </a:lnTo>
                  <a:lnTo>
                    <a:pt x="0" y="516823"/>
                  </a:lnTo>
                  <a:close/>
                </a:path>
              </a:pathLst>
            </a:custGeom>
            <a:solidFill>
              <a:schemeClr val="bg2"/>
            </a:solidFill>
          </p:spPr>
        </p:sp>
        <p:grpSp>
          <p:nvGrpSpPr>
            <p:cNvPr id="135" name="그룹 134"/>
            <p:cNvGrpSpPr/>
            <p:nvPr/>
          </p:nvGrpSpPr>
          <p:grpSpPr>
            <a:xfrm>
              <a:off x="6893663" y="1608809"/>
              <a:ext cx="4507224" cy="3502465"/>
              <a:chOff x="6616491" y="1384243"/>
              <a:chExt cx="5114989" cy="5244988"/>
            </a:xfrm>
          </p:grpSpPr>
          <p:grpSp>
            <p:nvGrpSpPr>
              <p:cNvPr id="136" name="Group 2"/>
              <p:cNvGrpSpPr/>
              <p:nvPr/>
            </p:nvGrpSpPr>
            <p:grpSpPr>
              <a:xfrm>
                <a:off x="6616491" y="1699992"/>
                <a:ext cx="4873418" cy="4929239"/>
                <a:chOff x="0" y="-19050"/>
                <a:chExt cx="5885358" cy="6572301"/>
              </a:xfrm>
            </p:grpSpPr>
            <p:sp>
              <p:nvSpPr>
                <p:cNvPr id="143" name="TextBox 3"/>
                <p:cNvSpPr txBox="1"/>
                <p:nvPr/>
              </p:nvSpPr>
              <p:spPr>
                <a:xfrm>
                  <a:off x="679185" y="6147783"/>
                  <a:ext cx="231972" cy="40546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679"/>
                    </a:lnSpc>
                  </a:pPr>
                  <a:r>
                    <a:rPr lang="en-US" sz="900" dirty="0">
                      <a:solidFill>
                        <a:srgbClr val="545454"/>
                      </a:solidFill>
                      <a:latin typeface="Open Sans Light"/>
                    </a:rPr>
                    <a:t>20</a:t>
                  </a:r>
                </a:p>
              </p:txBody>
            </p:sp>
            <p:sp>
              <p:nvSpPr>
                <p:cNvPr id="144" name="TextBox 4"/>
                <p:cNvSpPr txBox="1"/>
                <p:nvPr/>
              </p:nvSpPr>
              <p:spPr>
                <a:xfrm>
                  <a:off x="1648320" y="6147783"/>
                  <a:ext cx="231972" cy="40069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679"/>
                    </a:lnSpc>
                  </a:pPr>
                  <a:r>
                    <a:rPr lang="en-US" sz="900" dirty="0">
                      <a:solidFill>
                        <a:srgbClr val="545454"/>
                      </a:solidFill>
                      <a:latin typeface="Open Sans Light"/>
                    </a:rPr>
                    <a:t>30</a:t>
                  </a:r>
                </a:p>
              </p:txBody>
            </p:sp>
            <p:sp>
              <p:nvSpPr>
                <p:cNvPr id="145" name="TextBox 5"/>
                <p:cNvSpPr txBox="1"/>
                <p:nvPr/>
              </p:nvSpPr>
              <p:spPr>
                <a:xfrm>
                  <a:off x="2617456" y="6147783"/>
                  <a:ext cx="231972" cy="40069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679"/>
                    </a:lnSpc>
                  </a:pPr>
                  <a:r>
                    <a:rPr lang="en-US" sz="900" dirty="0">
                      <a:solidFill>
                        <a:srgbClr val="545454"/>
                      </a:solidFill>
                      <a:latin typeface="Open Sans Light"/>
                    </a:rPr>
                    <a:t>40</a:t>
                  </a:r>
                </a:p>
              </p:txBody>
            </p:sp>
            <p:sp>
              <p:nvSpPr>
                <p:cNvPr id="146" name="TextBox 6"/>
                <p:cNvSpPr txBox="1"/>
                <p:nvPr/>
              </p:nvSpPr>
              <p:spPr>
                <a:xfrm>
                  <a:off x="3586593" y="6147783"/>
                  <a:ext cx="231972" cy="40069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679"/>
                    </a:lnSpc>
                  </a:pPr>
                  <a:r>
                    <a:rPr lang="en-US" sz="900" dirty="0">
                      <a:solidFill>
                        <a:srgbClr val="545454"/>
                      </a:solidFill>
                      <a:latin typeface="Open Sans Light"/>
                    </a:rPr>
                    <a:t>50</a:t>
                  </a:r>
                </a:p>
              </p:txBody>
            </p:sp>
            <p:sp>
              <p:nvSpPr>
                <p:cNvPr id="147" name="TextBox 7"/>
                <p:cNvSpPr txBox="1"/>
                <p:nvPr/>
              </p:nvSpPr>
              <p:spPr>
                <a:xfrm>
                  <a:off x="4555730" y="6147783"/>
                  <a:ext cx="231972" cy="40069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679"/>
                    </a:lnSpc>
                  </a:pPr>
                  <a:r>
                    <a:rPr lang="en-US" sz="900" dirty="0">
                      <a:solidFill>
                        <a:srgbClr val="545454"/>
                      </a:solidFill>
                      <a:latin typeface="Open Sans Light"/>
                    </a:rPr>
                    <a:t>60</a:t>
                  </a:r>
                </a:p>
              </p:txBody>
            </p:sp>
            <p:sp>
              <p:nvSpPr>
                <p:cNvPr id="148" name="TextBox 8"/>
                <p:cNvSpPr txBox="1"/>
                <p:nvPr/>
              </p:nvSpPr>
              <p:spPr>
                <a:xfrm>
                  <a:off x="5524865" y="6147783"/>
                  <a:ext cx="231972" cy="40069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ts val="1679"/>
                    </a:lnSpc>
                  </a:pPr>
                  <a:r>
                    <a:rPr lang="en-US" sz="900" dirty="0">
                      <a:solidFill>
                        <a:srgbClr val="545454"/>
                      </a:solidFill>
                      <a:latin typeface="Open Sans Light"/>
                    </a:rPr>
                    <a:t>70</a:t>
                  </a:r>
                </a:p>
              </p:txBody>
            </p:sp>
            <p:grpSp>
              <p:nvGrpSpPr>
                <p:cNvPr id="149" name="Group 9"/>
                <p:cNvGrpSpPr>
                  <a:grpSpLocks noChangeAspect="1"/>
                </p:cNvGrpSpPr>
                <p:nvPr/>
              </p:nvGrpSpPr>
              <p:grpSpPr>
                <a:xfrm>
                  <a:off x="550664" y="113030"/>
                  <a:ext cx="5334694" cy="5958552"/>
                  <a:chOff x="0" y="-6350"/>
                  <a:chExt cx="5334694" cy="5958552"/>
                </a:xfrm>
              </p:grpSpPr>
              <p:sp>
                <p:nvSpPr>
                  <p:cNvPr id="168" name="Freeform 10"/>
                  <p:cNvSpPr/>
                  <p:nvPr/>
                </p:nvSpPr>
                <p:spPr>
                  <a:xfrm>
                    <a:off x="0" y="-6350"/>
                    <a:ext cx="5334694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4694" h="12700">
                        <a:moveTo>
                          <a:pt x="0" y="0"/>
                        </a:moveTo>
                        <a:lnTo>
                          <a:pt x="5334694" y="0"/>
                        </a:lnTo>
                        <a:lnTo>
                          <a:pt x="5334694" y="12700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rgbClr val="545454"/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9" name="Freeform 11"/>
                  <p:cNvSpPr/>
                  <p:nvPr/>
                </p:nvSpPr>
                <p:spPr>
                  <a:xfrm>
                    <a:off x="0" y="1480113"/>
                    <a:ext cx="5334694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4694" h="12700">
                        <a:moveTo>
                          <a:pt x="0" y="0"/>
                        </a:moveTo>
                        <a:lnTo>
                          <a:pt x="5334694" y="0"/>
                        </a:lnTo>
                        <a:lnTo>
                          <a:pt x="5334694" y="12700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rgbClr val="545454"/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0" name="Freeform 12"/>
                  <p:cNvSpPr/>
                  <p:nvPr/>
                </p:nvSpPr>
                <p:spPr>
                  <a:xfrm>
                    <a:off x="0" y="2966576"/>
                    <a:ext cx="5334694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4694" h="12700">
                        <a:moveTo>
                          <a:pt x="0" y="0"/>
                        </a:moveTo>
                        <a:lnTo>
                          <a:pt x="5334694" y="0"/>
                        </a:lnTo>
                        <a:lnTo>
                          <a:pt x="5334694" y="12700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rgbClr val="545454"/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1" name="Freeform 13"/>
                  <p:cNvSpPr/>
                  <p:nvPr/>
                </p:nvSpPr>
                <p:spPr>
                  <a:xfrm>
                    <a:off x="0" y="4453039"/>
                    <a:ext cx="5334694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4694" h="12700">
                        <a:moveTo>
                          <a:pt x="0" y="0"/>
                        </a:moveTo>
                        <a:lnTo>
                          <a:pt x="5334694" y="0"/>
                        </a:lnTo>
                        <a:lnTo>
                          <a:pt x="5334694" y="12700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rgbClr val="545454"/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2" name="Freeform 14"/>
                  <p:cNvSpPr/>
                  <p:nvPr/>
                </p:nvSpPr>
                <p:spPr>
                  <a:xfrm>
                    <a:off x="0" y="5939502"/>
                    <a:ext cx="5334694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4694" h="12700">
                        <a:moveTo>
                          <a:pt x="0" y="0"/>
                        </a:moveTo>
                        <a:lnTo>
                          <a:pt x="5334694" y="0"/>
                        </a:lnTo>
                        <a:lnTo>
                          <a:pt x="5334694" y="12700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rgbClr val="545454"/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50" name="TextBox 15"/>
                <p:cNvSpPr txBox="1"/>
                <p:nvPr/>
              </p:nvSpPr>
              <p:spPr>
                <a:xfrm>
                  <a:off x="280194" y="-19050"/>
                  <a:ext cx="168870" cy="41500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ts val="1679"/>
                    </a:lnSpc>
                  </a:pPr>
                  <a:r>
                    <a:rPr lang="en-US" sz="900" dirty="0">
                      <a:solidFill>
                        <a:srgbClr val="545454"/>
                      </a:solidFill>
                      <a:latin typeface="Open Sans Light"/>
                    </a:rPr>
                    <a:t>1</a:t>
                  </a:r>
                  <a:r>
                    <a:rPr lang="en-US" sz="1200" dirty="0">
                      <a:solidFill>
                        <a:srgbClr val="545454"/>
                      </a:solidFill>
                      <a:latin typeface="Open Sans Light"/>
                    </a:rPr>
                    <a:t> </a:t>
                  </a:r>
                </a:p>
              </p:txBody>
            </p:sp>
            <p:sp>
              <p:nvSpPr>
                <p:cNvPr id="151" name="TextBox 16"/>
                <p:cNvSpPr txBox="1"/>
                <p:nvPr/>
              </p:nvSpPr>
              <p:spPr>
                <a:xfrm>
                  <a:off x="0" y="1467413"/>
                  <a:ext cx="449064" cy="41500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ts val="1679"/>
                    </a:lnSpc>
                  </a:pPr>
                  <a:r>
                    <a:rPr lang="en-US" sz="900" dirty="0">
                      <a:solidFill>
                        <a:srgbClr val="545454"/>
                      </a:solidFill>
                      <a:latin typeface="Open Sans Light"/>
                    </a:rPr>
                    <a:t>0.75</a:t>
                  </a:r>
                  <a:r>
                    <a:rPr lang="en-US" sz="1200" dirty="0">
                      <a:solidFill>
                        <a:srgbClr val="545454"/>
                      </a:solidFill>
                      <a:latin typeface="Open Sans Light"/>
                    </a:rPr>
                    <a:t> </a:t>
                  </a:r>
                </a:p>
              </p:txBody>
            </p:sp>
            <p:sp>
              <p:nvSpPr>
                <p:cNvPr id="152" name="TextBox 17"/>
                <p:cNvSpPr txBox="1"/>
                <p:nvPr/>
              </p:nvSpPr>
              <p:spPr>
                <a:xfrm>
                  <a:off x="115887" y="2953876"/>
                  <a:ext cx="333177" cy="41500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ts val="1679"/>
                    </a:lnSpc>
                  </a:pPr>
                  <a:r>
                    <a:rPr lang="en-US" sz="900" dirty="0">
                      <a:solidFill>
                        <a:srgbClr val="545454"/>
                      </a:solidFill>
                      <a:latin typeface="Open Sans Light"/>
                    </a:rPr>
                    <a:t>0.5</a:t>
                  </a:r>
                  <a:r>
                    <a:rPr lang="en-US" sz="1200" dirty="0">
                      <a:solidFill>
                        <a:srgbClr val="545454"/>
                      </a:solidFill>
                      <a:latin typeface="Open Sans Light"/>
                    </a:rPr>
                    <a:t> </a:t>
                  </a:r>
                </a:p>
              </p:txBody>
            </p:sp>
            <p:sp>
              <p:nvSpPr>
                <p:cNvPr id="153" name="TextBox 18"/>
                <p:cNvSpPr txBox="1"/>
                <p:nvPr/>
              </p:nvSpPr>
              <p:spPr>
                <a:xfrm>
                  <a:off x="0" y="4440338"/>
                  <a:ext cx="449064" cy="41500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ts val="1679"/>
                    </a:lnSpc>
                  </a:pPr>
                  <a:r>
                    <a:rPr lang="en-US" sz="900" dirty="0">
                      <a:solidFill>
                        <a:srgbClr val="545454"/>
                      </a:solidFill>
                      <a:latin typeface="Open Sans Light"/>
                    </a:rPr>
                    <a:t>0.25</a:t>
                  </a:r>
                  <a:r>
                    <a:rPr lang="en-US" sz="1200" dirty="0">
                      <a:solidFill>
                        <a:srgbClr val="545454"/>
                      </a:solidFill>
                      <a:latin typeface="Open Sans Light"/>
                    </a:rPr>
                    <a:t> </a:t>
                  </a:r>
                </a:p>
              </p:txBody>
            </p:sp>
            <p:sp>
              <p:nvSpPr>
                <p:cNvPr id="154" name="TextBox 19"/>
                <p:cNvSpPr txBox="1"/>
                <p:nvPr/>
              </p:nvSpPr>
              <p:spPr>
                <a:xfrm>
                  <a:off x="280194" y="5926802"/>
                  <a:ext cx="168870" cy="257810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ts val="1679"/>
                    </a:lnSpc>
                  </a:pPr>
                  <a:r>
                    <a:rPr lang="en-US" sz="1200">
                      <a:solidFill>
                        <a:srgbClr val="545454"/>
                      </a:solidFill>
                      <a:latin typeface="Open Sans Light"/>
                    </a:rPr>
                    <a:t>0 </a:t>
                  </a:r>
                </a:p>
              </p:txBody>
            </p:sp>
            <p:grpSp>
              <p:nvGrpSpPr>
                <p:cNvPr id="155" name="Group 20"/>
                <p:cNvGrpSpPr>
                  <a:grpSpLocks noChangeAspect="1"/>
                </p:cNvGrpSpPr>
                <p:nvPr/>
              </p:nvGrpSpPr>
              <p:grpSpPr>
                <a:xfrm>
                  <a:off x="550664" y="113030"/>
                  <a:ext cx="5334694" cy="5952203"/>
                  <a:chOff x="0" y="-6350"/>
                  <a:chExt cx="5334694" cy="5952203"/>
                </a:xfrm>
              </p:grpSpPr>
              <p:sp>
                <p:nvSpPr>
                  <p:cNvPr id="156" name="Freeform 21"/>
                  <p:cNvSpPr/>
                  <p:nvPr/>
                </p:nvSpPr>
                <p:spPr>
                  <a:xfrm>
                    <a:off x="0" y="588235"/>
                    <a:ext cx="231807" cy="5357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807" h="5357617">
                        <a:moveTo>
                          <a:pt x="0" y="5357617"/>
                        </a:moveTo>
                        <a:lnTo>
                          <a:pt x="0" y="18545"/>
                        </a:lnTo>
                        <a:cubicBezTo>
                          <a:pt x="0" y="13626"/>
                          <a:pt x="1954" y="8910"/>
                          <a:pt x="5432" y="5432"/>
                        </a:cubicBezTo>
                        <a:cubicBezTo>
                          <a:pt x="8909" y="1954"/>
                          <a:pt x="13626" y="0"/>
                          <a:pt x="18545" y="0"/>
                        </a:cubicBezTo>
                        <a:lnTo>
                          <a:pt x="213262" y="0"/>
                        </a:lnTo>
                        <a:cubicBezTo>
                          <a:pt x="223504" y="0"/>
                          <a:pt x="231807" y="8303"/>
                          <a:pt x="231807" y="18545"/>
                        </a:cubicBezTo>
                        <a:lnTo>
                          <a:pt x="231807" y="5357617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7" name="Freeform 22"/>
                  <p:cNvSpPr/>
                  <p:nvPr/>
                </p:nvSpPr>
                <p:spPr>
                  <a:xfrm>
                    <a:off x="969136" y="-6350"/>
                    <a:ext cx="231807" cy="5952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807" h="5952202">
                        <a:moveTo>
                          <a:pt x="0" y="5952202"/>
                        </a:moveTo>
                        <a:lnTo>
                          <a:pt x="0" y="18545"/>
                        </a:lnTo>
                        <a:cubicBezTo>
                          <a:pt x="0" y="8303"/>
                          <a:pt x="8303" y="0"/>
                          <a:pt x="18545" y="0"/>
                        </a:cubicBezTo>
                        <a:lnTo>
                          <a:pt x="213262" y="0"/>
                        </a:lnTo>
                        <a:cubicBezTo>
                          <a:pt x="223504" y="0"/>
                          <a:pt x="231807" y="8303"/>
                          <a:pt x="231807" y="18545"/>
                        </a:cubicBezTo>
                        <a:lnTo>
                          <a:pt x="231807" y="5952202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8" name="Freeform 23"/>
                  <p:cNvSpPr/>
                  <p:nvPr/>
                </p:nvSpPr>
                <p:spPr>
                  <a:xfrm>
                    <a:off x="1938272" y="-6350"/>
                    <a:ext cx="231807" cy="5952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807" h="5952202">
                        <a:moveTo>
                          <a:pt x="0" y="5952202"/>
                        </a:moveTo>
                        <a:lnTo>
                          <a:pt x="0" y="18545"/>
                        </a:lnTo>
                        <a:cubicBezTo>
                          <a:pt x="0" y="13626"/>
                          <a:pt x="1954" y="8909"/>
                          <a:pt x="5432" y="5432"/>
                        </a:cubicBezTo>
                        <a:cubicBezTo>
                          <a:pt x="8910" y="1954"/>
                          <a:pt x="13626" y="0"/>
                          <a:pt x="18545" y="0"/>
                        </a:cubicBezTo>
                        <a:lnTo>
                          <a:pt x="213262" y="0"/>
                        </a:lnTo>
                        <a:cubicBezTo>
                          <a:pt x="218181" y="0"/>
                          <a:pt x="222898" y="1954"/>
                          <a:pt x="226375" y="5432"/>
                        </a:cubicBezTo>
                        <a:cubicBezTo>
                          <a:pt x="229853" y="8909"/>
                          <a:pt x="231807" y="13626"/>
                          <a:pt x="231807" y="18545"/>
                        </a:cubicBezTo>
                        <a:lnTo>
                          <a:pt x="231807" y="5952202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" name="Freeform 24"/>
                  <p:cNvSpPr/>
                  <p:nvPr/>
                </p:nvSpPr>
                <p:spPr>
                  <a:xfrm>
                    <a:off x="2907408" y="290943"/>
                    <a:ext cx="231807" cy="5654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807" h="5654910">
                        <a:moveTo>
                          <a:pt x="0" y="5654909"/>
                        </a:moveTo>
                        <a:lnTo>
                          <a:pt x="0" y="18544"/>
                        </a:lnTo>
                        <a:cubicBezTo>
                          <a:pt x="0" y="13626"/>
                          <a:pt x="1954" y="8909"/>
                          <a:pt x="5432" y="5431"/>
                        </a:cubicBezTo>
                        <a:cubicBezTo>
                          <a:pt x="8910" y="1953"/>
                          <a:pt x="13626" y="0"/>
                          <a:pt x="18545" y="0"/>
                        </a:cubicBezTo>
                        <a:lnTo>
                          <a:pt x="213263" y="0"/>
                        </a:lnTo>
                        <a:cubicBezTo>
                          <a:pt x="218181" y="0"/>
                          <a:pt x="222898" y="1953"/>
                          <a:pt x="226376" y="5431"/>
                        </a:cubicBezTo>
                        <a:cubicBezTo>
                          <a:pt x="229853" y="8909"/>
                          <a:pt x="231807" y="13626"/>
                          <a:pt x="231807" y="18544"/>
                        </a:cubicBezTo>
                        <a:lnTo>
                          <a:pt x="231807" y="5654909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0" name="Freeform 25"/>
                  <p:cNvSpPr/>
                  <p:nvPr/>
                </p:nvSpPr>
                <p:spPr>
                  <a:xfrm>
                    <a:off x="3876544" y="1480510"/>
                    <a:ext cx="231807" cy="4465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807" h="4465342">
                        <a:moveTo>
                          <a:pt x="0" y="4465342"/>
                        </a:moveTo>
                        <a:lnTo>
                          <a:pt x="0" y="18544"/>
                        </a:lnTo>
                        <a:cubicBezTo>
                          <a:pt x="0" y="13626"/>
                          <a:pt x="1954" y="8909"/>
                          <a:pt x="5432" y="5431"/>
                        </a:cubicBezTo>
                        <a:cubicBezTo>
                          <a:pt x="8910" y="1954"/>
                          <a:pt x="13627" y="0"/>
                          <a:pt x="18545" y="0"/>
                        </a:cubicBezTo>
                        <a:lnTo>
                          <a:pt x="213263" y="0"/>
                        </a:lnTo>
                        <a:cubicBezTo>
                          <a:pt x="218181" y="0"/>
                          <a:pt x="222898" y="1954"/>
                          <a:pt x="226376" y="5431"/>
                        </a:cubicBezTo>
                        <a:cubicBezTo>
                          <a:pt x="229853" y="8909"/>
                          <a:pt x="231807" y="13626"/>
                          <a:pt x="231807" y="18544"/>
                        </a:cubicBezTo>
                        <a:lnTo>
                          <a:pt x="231807" y="4465342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1" name="Freeform 26"/>
                  <p:cNvSpPr/>
                  <p:nvPr/>
                </p:nvSpPr>
                <p:spPr>
                  <a:xfrm>
                    <a:off x="4845681" y="2074698"/>
                    <a:ext cx="231807" cy="3871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807" h="3871154">
                        <a:moveTo>
                          <a:pt x="0" y="3871154"/>
                        </a:moveTo>
                        <a:lnTo>
                          <a:pt x="0" y="18545"/>
                        </a:lnTo>
                        <a:cubicBezTo>
                          <a:pt x="0" y="13626"/>
                          <a:pt x="1953" y="8910"/>
                          <a:pt x="5431" y="5432"/>
                        </a:cubicBezTo>
                        <a:cubicBezTo>
                          <a:pt x="8909" y="1954"/>
                          <a:pt x="13626" y="0"/>
                          <a:pt x="18544" y="0"/>
                        </a:cubicBezTo>
                        <a:lnTo>
                          <a:pt x="213262" y="0"/>
                        </a:lnTo>
                        <a:cubicBezTo>
                          <a:pt x="218180" y="0"/>
                          <a:pt x="222897" y="1954"/>
                          <a:pt x="226375" y="5432"/>
                        </a:cubicBezTo>
                        <a:cubicBezTo>
                          <a:pt x="229853" y="8910"/>
                          <a:pt x="231806" y="13626"/>
                          <a:pt x="231806" y="18545"/>
                        </a:cubicBezTo>
                        <a:lnTo>
                          <a:pt x="231806" y="3871154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2" name="Freeform 27"/>
                  <p:cNvSpPr/>
                  <p:nvPr/>
                </p:nvSpPr>
                <p:spPr>
                  <a:xfrm>
                    <a:off x="257207" y="588235"/>
                    <a:ext cx="231807" cy="5357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807" h="5357617">
                        <a:moveTo>
                          <a:pt x="0" y="5357617"/>
                        </a:moveTo>
                        <a:lnTo>
                          <a:pt x="0" y="18545"/>
                        </a:lnTo>
                        <a:cubicBezTo>
                          <a:pt x="0" y="13626"/>
                          <a:pt x="1954" y="8910"/>
                          <a:pt x="5431" y="5432"/>
                        </a:cubicBezTo>
                        <a:cubicBezTo>
                          <a:pt x="8909" y="1954"/>
                          <a:pt x="13626" y="0"/>
                          <a:pt x="18544" y="0"/>
                        </a:cubicBezTo>
                        <a:lnTo>
                          <a:pt x="213262" y="0"/>
                        </a:lnTo>
                        <a:cubicBezTo>
                          <a:pt x="223504" y="0"/>
                          <a:pt x="231807" y="8303"/>
                          <a:pt x="231807" y="18545"/>
                        </a:cubicBezTo>
                        <a:lnTo>
                          <a:pt x="231807" y="5357617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3" name="Freeform 28"/>
                  <p:cNvSpPr/>
                  <p:nvPr/>
                </p:nvSpPr>
                <p:spPr>
                  <a:xfrm>
                    <a:off x="1226343" y="291260"/>
                    <a:ext cx="231807" cy="5654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807" h="5654592">
                        <a:moveTo>
                          <a:pt x="0" y="5654592"/>
                        </a:moveTo>
                        <a:lnTo>
                          <a:pt x="0" y="18545"/>
                        </a:lnTo>
                        <a:cubicBezTo>
                          <a:pt x="0" y="13626"/>
                          <a:pt x="1954" y="8909"/>
                          <a:pt x="5431" y="5432"/>
                        </a:cubicBezTo>
                        <a:cubicBezTo>
                          <a:pt x="8909" y="1954"/>
                          <a:pt x="13626" y="0"/>
                          <a:pt x="18544" y="0"/>
                        </a:cubicBezTo>
                        <a:lnTo>
                          <a:pt x="213262" y="0"/>
                        </a:lnTo>
                        <a:cubicBezTo>
                          <a:pt x="218180" y="0"/>
                          <a:pt x="222897" y="1954"/>
                          <a:pt x="226375" y="5432"/>
                        </a:cubicBezTo>
                        <a:cubicBezTo>
                          <a:pt x="229853" y="8909"/>
                          <a:pt x="231807" y="13626"/>
                          <a:pt x="231807" y="18545"/>
                        </a:cubicBezTo>
                        <a:lnTo>
                          <a:pt x="231807" y="5654592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4" name="Freeform 29"/>
                  <p:cNvSpPr/>
                  <p:nvPr/>
                </p:nvSpPr>
                <p:spPr>
                  <a:xfrm>
                    <a:off x="2195479" y="-6350"/>
                    <a:ext cx="231807" cy="5952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807" h="5952202">
                        <a:moveTo>
                          <a:pt x="0" y="5952202"/>
                        </a:moveTo>
                        <a:lnTo>
                          <a:pt x="0" y="18545"/>
                        </a:lnTo>
                        <a:cubicBezTo>
                          <a:pt x="0" y="13626"/>
                          <a:pt x="1954" y="8909"/>
                          <a:pt x="5432" y="5432"/>
                        </a:cubicBezTo>
                        <a:cubicBezTo>
                          <a:pt x="8909" y="1954"/>
                          <a:pt x="13626" y="0"/>
                          <a:pt x="18545" y="0"/>
                        </a:cubicBezTo>
                        <a:lnTo>
                          <a:pt x="213262" y="0"/>
                        </a:lnTo>
                        <a:cubicBezTo>
                          <a:pt x="223504" y="0"/>
                          <a:pt x="231807" y="8303"/>
                          <a:pt x="231807" y="18545"/>
                        </a:cubicBezTo>
                        <a:lnTo>
                          <a:pt x="231807" y="5952202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5" name="Freeform 30"/>
                  <p:cNvSpPr/>
                  <p:nvPr/>
                </p:nvSpPr>
                <p:spPr>
                  <a:xfrm>
                    <a:off x="3164615" y="290943"/>
                    <a:ext cx="231807" cy="5654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807" h="5654910">
                        <a:moveTo>
                          <a:pt x="0" y="5654909"/>
                        </a:moveTo>
                        <a:lnTo>
                          <a:pt x="0" y="18544"/>
                        </a:lnTo>
                        <a:cubicBezTo>
                          <a:pt x="0" y="8302"/>
                          <a:pt x="8303" y="0"/>
                          <a:pt x="18545" y="0"/>
                        </a:cubicBezTo>
                        <a:lnTo>
                          <a:pt x="213263" y="0"/>
                        </a:lnTo>
                        <a:cubicBezTo>
                          <a:pt x="223504" y="0"/>
                          <a:pt x="231807" y="8302"/>
                          <a:pt x="231807" y="18544"/>
                        </a:cubicBezTo>
                        <a:lnTo>
                          <a:pt x="231807" y="5654909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6" name="Freeform 31"/>
                  <p:cNvSpPr/>
                  <p:nvPr/>
                </p:nvSpPr>
                <p:spPr>
                  <a:xfrm>
                    <a:off x="4133751" y="1182820"/>
                    <a:ext cx="231807" cy="4763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807" h="4763032">
                        <a:moveTo>
                          <a:pt x="0" y="4763032"/>
                        </a:moveTo>
                        <a:lnTo>
                          <a:pt x="0" y="18545"/>
                        </a:lnTo>
                        <a:cubicBezTo>
                          <a:pt x="0" y="13627"/>
                          <a:pt x="1954" y="8910"/>
                          <a:pt x="5432" y="5432"/>
                        </a:cubicBezTo>
                        <a:cubicBezTo>
                          <a:pt x="8910" y="1954"/>
                          <a:pt x="13626" y="0"/>
                          <a:pt x="18545" y="0"/>
                        </a:cubicBezTo>
                        <a:lnTo>
                          <a:pt x="213262" y="0"/>
                        </a:lnTo>
                        <a:cubicBezTo>
                          <a:pt x="218181" y="0"/>
                          <a:pt x="222897" y="1954"/>
                          <a:pt x="226375" y="5432"/>
                        </a:cubicBezTo>
                        <a:cubicBezTo>
                          <a:pt x="229853" y="8910"/>
                          <a:pt x="231807" y="13627"/>
                          <a:pt x="231807" y="18545"/>
                        </a:cubicBezTo>
                        <a:lnTo>
                          <a:pt x="231807" y="4763032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7" name="Freeform 32"/>
                  <p:cNvSpPr/>
                  <p:nvPr/>
                </p:nvSpPr>
                <p:spPr>
                  <a:xfrm>
                    <a:off x="5102887" y="4159166"/>
                    <a:ext cx="231807" cy="17866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807" h="1786686">
                        <a:moveTo>
                          <a:pt x="0" y="1786686"/>
                        </a:moveTo>
                        <a:lnTo>
                          <a:pt x="0" y="18544"/>
                        </a:lnTo>
                        <a:cubicBezTo>
                          <a:pt x="0" y="8302"/>
                          <a:pt x="8303" y="0"/>
                          <a:pt x="18545" y="0"/>
                        </a:cubicBezTo>
                        <a:lnTo>
                          <a:pt x="213263" y="0"/>
                        </a:lnTo>
                        <a:cubicBezTo>
                          <a:pt x="223504" y="0"/>
                          <a:pt x="231807" y="8302"/>
                          <a:pt x="231807" y="18544"/>
                        </a:cubicBezTo>
                        <a:lnTo>
                          <a:pt x="231807" y="1786686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37" name="그룹 136"/>
              <p:cNvGrpSpPr/>
              <p:nvPr/>
            </p:nvGrpSpPr>
            <p:grpSpPr>
              <a:xfrm>
                <a:off x="10797345" y="1918246"/>
                <a:ext cx="636426" cy="567953"/>
                <a:chOff x="7074396" y="830891"/>
                <a:chExt cx="895452" cy="635928"/>
              </a:xfrm>
            </p:grpSpPr>
            <p:sp>
              <p:nvSpPr>
                <p:cNvPr id="139" name="Freeform 27"/>
                <p:cNvSpPr/>
                <p:nvPr/>
              </p:nvSpPr>
              <p:spPr>
                <a:xfrm>
                  <a:off x="7074396" y="983374"/>
                  <a:ext cx="403009" cy="178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07" h="5357617">
                      <a:moveTo>
                        <a:pt x="0" y="5357617"/>
                      </a:moveTo>
                      <a:lnTo>
                        <a:pt x="0" y="18545"/>
                      </a:lnTo>
                      <a:cubicBezTo>
                        <a:pt x="0" y="13626"/>
                        <a:pt x="1954" y="8910"/>
                        <a:pt x="5431" y="5432"/>
                      </a:cubicBezTo>
                      <a:cubicBezTo>
                        <a:pt x="8909" y="1954"/>
                        <a:pt x="13626" y="0"/>
                        <a:pt x="18544" y="0"/>
                      </a:cubicBezTo>
                      <a:lnTo>
                        <a:pt x="213262" y="0"/>
                      </a:lnTo>
                      <a:cubicBezTo>
                        <a:pt x="223504" y="0"/>
                        <a:pt x="231807" y="8303"/>
                        <a:pt x="231807" y="18545"/>
                      </a:cubicBezTo>
                      <a:lnTo>
                        <a:pt x="231807" y="5357617"/>
                      </a:lnTo>
                      <a:close/>
                    </a:path>
                  </a:pathLst>
                </a:custGeom>
                <a:solidFill>
                  <a:srgbClr val="FFC000"/>
                </a:solidFill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0" name="Freeform 22"/>
                <p:cNvSpPr/>
                <p:nvPr/>
              </p:nvSpPr>
              <p:spPr>
                <a:xfrm>
                  <a:off x="7078098" y="1292121"/>
                  <a:ext cx="391223" cy="174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07" h="5952202">
                      <a:moveTo>
                        <a:pt x="0" y="5952202"/>
                      </a:moveTo>
                      <a:lnTo>
                        <a:pt x="0" y="18545"/>
                      </a:lnTo>
                      <a:cubicBezTo>
                        <a:pt x="0" y="8303"/>
                        <a:pt x="8303" y="0"/>
                        <a:pt x="18545" y="0"/>
                      </a:cubicBezTo>
                      <a:lnTo>
                        <a:pt x="213262" y="0"/>
                      </a:lnTo>
                      <a:cubicBezTo>
                        <a:pt x="223504" y="0"/>
                        <a:pt x="231807" y="8303"/>
                        <a:pt x="231807" y="18545"/>
                      </a:cubicBezTo>
                      <a:lnTo>
                        <a:pt x="231807" y="5952202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7477405" y="1134223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남성</a:t>
                  </a: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7477405" y="830891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여성</a:t>
                  </a:r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9863208" y="1384243"/>
                <a:ext cx="1868272" cy="414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L pay 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사용 경험 비율</a:t>
                </a: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551092" y="1547443"/>
            <a:ext cx="10947488" cy="744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롯데 </a:t>
            </a:r>
            <a:r>
              <a:rPr lang="ko-KR" altLang="en-US" sz="1500" dirty="0" err="1"/>
              <a:t>멤버스에</a:t>
            </a:r>
            <a:r>
              <a:rPr lang="ko-KR" altLang="en-US" sz="1500" dirty="0"/>
              <a:t> 가입한 </a:t>
            </a:r>
            <a:r>
              <a:rPr lang="ko-KR" altLang="en-US" sz="1500" dirty="0" err="1"/>
              <a:t>시니어층의</a:t>
            </a:r>
            <a:r>
              <a:rPr lang="en-US" altLang="ko-KR" sz="1500" dirty="0"/>
              <a:t> </a:t>
            </a:r>
            <a:r>
              <a:rPr lang="en-US" altLang="ko-KR" sz="1500" b="1" dirty="0">
                <a:solidFill>
                  <a:srgbClr val="0F429D"/>
                </a:solidFill>
              </a:rPr>
              <a:t>L pay </a:t>
            </a:r>
            <a:r>
              <a:rPr lang="ko-KR" altLang="en-US" sz="1500" b="1" dirty="0">
                <a:solidFill>
                  <a:srgbClr val="0F429D"/>
                </a:solidFill>
              </a:rPr>
              <a:t>사용 경험 비율에서는 </a:t>
            </a:r>
            <a:r>
              <a:rPr lang="en-US" altLang="ko-KR" sz="1500" b="1" dirty="0">
                <a:solidFill>
                  <a:srgbClr val="0F429D"/>
                </a:solidFill>
              </a:rPr>
              <a:t>70</a:t>
            </a:r>
            <a:r>
              <a:rPr lang="ko-KR" altLang="en-US" sz="1500" b="1" dirty="0">
                <a:solidFill>
                  <a:srgbClr val="0F429D"/>
                </a:solidFill>
              </a:rPr>
              <a:t>대 여성이</a:t>
            </a:r>
            <a:r>
              <a:rPr lang="en-US" altLang="ko-KR" sz="1500" b="1" dirty="0">
                <a:solidFill>
                  <a:srgbClr val="0F429D"/>
                </a:solidFill>
              </a:rPr>
              <a:t> </a:t>
            </a:r>
            <a:r>
              <a:rPr lang="ko-KR" altLang="en-US" sz="1500" b="1" dirty="0">
                <a:solidFill>
                  <a:srgbClr val="0F429D"/>
                </a:solidFill>
              </a:rPr>
              <a:t>크게 비중을 차지하지 않는</a:t>
            </a:r>
            <a:r>
              <a:rPr lang="ko-KR" altLang="en-US" sz="1500" dirty="0"/>
              <a:t>데</a:t>
            </a:r>
            <a:r>
              <a:rPr lang="en-US" altLang="ko-KR" sz="1500" dirty="0"/>
              <a:t>, </a:t>
            </a:r>
            <a:r>
              <a:rPr lang="ko-KR" altLang="en-US" sz="1500" dirty="0"/>
              <a:t>이는 현재 시니어 연령층에 </a:t>
            </a:r>
            <a:r>
              <a:rPr lang="en-US" altLang="ko-KR" sz="1500" dirty="0"/>
              <a:t>L pay</a:t>
            </a:r>
            <a:r>
              <a:rPr lang="ko-KR" altLang="en-US" sz="1500" dirty="0"/>
              <a:t>가 </a:t>
            </a:r>
            <a:r>
              <a:rPr lang="ko-KR" altLang="en-US" sz="1500" b="1" dirty="0">
                <a:solidFill>
                  <a:srgbClr val="0F429D"/>
                </a:solidFill>
              </a:rPr>
              <a:t>잘 알려져</a:t>
            </a:r>
            <a:r>
              <a:rPr lang="en-US" altLang="ko-KR" sz="1500" b="1" dirty="0">
                <a:solidFill>
                  <a:srgbClr val="0F429D"/>
                </a:solidFill>
              </a:rPr>
              <a:t> </a:t>
            </a:r>
            <a:r>
              <a:rPr lang="ko-KR" altLang="en-US" sz="1500" b="1" dirty="0">
                <a:solidFill>
                  <a:srgbClr val="0F429D"/>
                </a:solidFill>
              </a:rPr>
              <a:t>있지 않거나</a:t>
            </a:r>
            <a:r>
              <a:rPr lang="ko-KR" altLang="en-US" sz="1500" dirty="0"/>
              <a:t> 롯데 </a:t>
            </a:r>
            <a:r>
              <a:rPr lang="ko-KR" altLang="en-US" sz="1500" dirty="0" err="1"/>
              <a:t>멤버스의</a:t>
            </a:r>
            <a:r>
              <a:rPr lang="ko-KR" altLang="en-US" sz="1500" dirty="0"/>
              <a:t> 포인트 및 페이 서비스에 </a:t>
            </a:r>
            <a:r>
              <a:rPr lang="ko-KR" altLang="en-US" sz="1500" b="1" dirty="0">
                <a:solidFill>
                  <a:srgbClr val="0F429D"/>
                </a:solidFill>
              </a:rPr>
              <a:t>큰 매력을 못 느껴 </a:t>
            </a:r>
            <a:r>
              <a:rPr lang="ko-KR" altLang="en-US" sz="1500" dirty="0"/>
              <a:t>사용을 하지 않는 것으로 추정됨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62508" y="2211044"/>
            <a:ext cx="9377768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따라서 최근 사용소비율이 증가하고 있는 </a:t>
            </a:r>
            <a:r>
              <a:rPr lang="ko-KR" altLang="en-US" sz="1500" b="1" dirty="0">
                <a:solidFill>
                  <a:srgbClr val="0F429D"/>
                </a:solidFill>
              </a:rPr>
              <a:t>시니어 층에 </a:t>
            </a:r>
            <a:r>
              <a:rPr lang="en-US" altLang="ko-KR" sz="1600" b="1" dirty="0">
                <a:solidFill>
                  <a:srgbClr val="0F429D"/>
                </a:solidFill>
              </a:rPr>
              <a:t>L point / L pay </a:t>
            </a:r>
            <a:r>
              <a:rPr lang="ko-KR" altLang="en-US" sz="1600" b="1" dirty="0">
                <a:solidFill>
                  <a:srgbClr val="0F429D"/>
                </a:solidFill>
              </a:rPr>
              <a:t>혜택 방안을 마련하여 </a:t>
            </a:r>
            <a:r>
              <a:rPr lang="ko-KR" altLang="en-US" sz="1600" dirty="0"/>
              <a:t>유입을 늘릴 예정</a:t>
            </a:r>
            <a:r>
              <a:rPr lang="en-US" altLang="ko-KR" sz="1600" dirty="0"/>
              <a:t>.</a:t>
            </a:r>
            <a:endParaRPr lang="ko-KR" altLang="en-US" sz="1500" dirty="0"/>
          </a:p>
        </p:txBody>
      </p:sp>
      <p:sp>
        <p:nvSpPr>
          <p:cNvPr id="3" name="직사각형 2"/>
          <p:cNvSpPr/>
          <p:nvPr/>
        </p:nvSpPr>
        <p:spPr>
          <a:xfrm>
            <a:off x="5357004" y="326389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ko-KR" altLang="en-US" sz="1500" dirty="0"/>
              <a:t>또한 최근 </a:t>
            </a:r>
            <a:r>
              <a:rPr lang="en-US" altLang="ko-KR" sz="1500" b="1" dirty="0">
                <a:solidFill>
                  <a:schemeClr val="accent4">
                    <a:lumMod val="50000"/>
                  </a:schemeClr>
                </a:solidFill>
              </a:rPr>
              <a:t>*“</a:t>
            </a:r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액티브 시니어</a:t>
            </a:r>
            <a:r>
              <a:rPr lang="en-US" altLang="ko-KR" sz="1500" b="1" dirty="0">
                <a:solidFill>
                  <a:schemeClr val="accent4">
                    <a:lumMod val="50000"/>
                  </a:schemeClr>
                </a:solidFill>
              </a:rPr>
              <a:t>”</a:t>
            </a:r>
            <a:r>
              <a:rPr lang="ko-KR" altLang="en-US" sz="1500" dirty="0"/>
              <a:t>의 비율이 높아지면서</a:t>
            </a:r>
            <a:r>
              <a:rPr lang="en-US" altLang="ko-KR" sz="1500" dirty="0"/>
              <a:t>, </a:t>
            </a:r>
            <a:r>
              <a:rPr lang="ko-KR" altLang="en-US" sz="1500" dirty="0"/>
              <a:t>개인의 건강 및 여가 등에 투자를 하는 </a:t>
            </a:r>
            <a:r>
              <a:rPr lang="en-US" altLang="ko-KR" sz="1500" b="1" dirty="0">
                <a:solidFill>
                  <a:srgbClr val="0F429D"/>
                </a:solidFill>
              </a:rPr>
              <a:t>50</a:t>
            </a:r>
            <a:r>
              <a:rPr lang="ko-KR" altLang="en-US" sz="1500" b="1" dirty="0">
                <a:solidFill>
                  <a:srgbClr val="0F429D"/>
                </a:solidFill>
              </a:rPr>
              <a:t>대 이상의 소비자</a:t>
            </a:r>
            <a:r>
              <a:rPr lang="ko-KR" altLang="en-US" sz="1500" dirty="0"/>
              <a:t>가 늘고 있음</a:t>
            </a:r>
            <a:r>
              <a:rPr lang="en-US" altLang="ko-KR" sz="1500" dirty="0"/>
              <a:t>. </a:t>
            </a:r>
            <a:r>
              <a:rPr lang="ko-KR" altLang="en-US" sz="1500" dirty="0"/>
              <a:t>이러한 잠재 고객은 최근 </a:t>
            </a:r>
            <a:r>
              <a:rPr lang="ko-KR" altLang="en-US" sz="1500" dirty="0" err="1"/>
              <a:t>이커머스나</a:t>
            </a:r>
            <a:r>
              <a:rPr lang="ko-KR" altLang="en-US" sz="1500" dirty="0"/>
              <a:t> </a:t>
            </a:r>
            <a:r>
              <a:rPr lang="en-US" altLang="ko-KR" sz="1500" dirty="0"/>
              <a:t>OTT </a:t>
            </a:r>
            <a:r>
              <a:rPr lang="ko-KR" altLang="en-US" sz="1500" dirty="0"/>
              <a:t>서비스</a:t>
            </a:r>
            <a:r>
              <a:rPr lang="en-US" altLang="ko-KR" sz="1500" dirty="0"/>
              <a:t> </a:t>
            </a:r>
            <a:r>
              <a:rPr lang="ko-KR" altLang="en-US" sz="1500" dirty="0"/>
              <a:t>등 쇼핑 플랫폼</a:t>
            </a:r>
            <a:r>
              <a:rPr lang="en-US" altLang="ko-KR" sz="1500" dirty="0"/>
              <a:t>, </a:t>
            </a:r>
            <a:r>
              <a:rPr lang="ko-KR" altLang="en-US" sz="1500" dirty="0"/>
              <a:t>컨텐츠 시장 등에서도 </a:t>
            </a:r>
            <a:r>
              <a:rPr lang="ko-KR" altLang="en-US" sz="1500" b="1" dirty="0">
                <a:solidFill>
                  <a:srgbClr val="0F429D"/>
                </a:solidFill>
              </a:rPr>
              <a:t>적지 않은 양의 소비를 </a:t>
            </a:r>
            <a:r>
              <a:rPr lang="ko-KR" altLang="en-US" sz="1500" dirty="0"/>
              <a:t>하는 흐름을 보이고 있음</a:t>
            </a:r>
            <a:r>
              <a:rPr lang="en-US" altLang="ko-KR" sz="15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62976" y="4986493"/>
            <a:ext cx="6630270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ko-KR" altLang="en-US" sz="1500" dirty="0"/>
              <a:t>우리는 이것에 주목하여</a:t>
            </a:r>
            <a:r>
              <a:rPr lang="en-US" altLang="ko-KR" sz="1500" dirty="0"/>
              <a:t>, </a:t>
            </a:r>
            <a:r>
              <a:rPr lang="ko-KR" altLang="en-US" sz="1500" dirty="0"/>
              <a:t>액티브 시니어를 비롯한 </a:t>
            </a:r>
            <a:r>
              <a:rPr lang="ko-KR" altLang="en-US" sz="1500" b="1" dirty="0">
                <a:solidFill>
                  <a:srgbClr val="0F429D"/>
                </a:solidFill>
              </a:rPr>
              <a:t>중 장년 소비자의 </a:t>
            </a:r>
            <a:r>
              <a:rPr lang="ko-KR" altLang="en-US" sz="1500" dirty="0"/>
              <a:t>취향에 </a:t>
            </a:r>
            <a:endParaRPr lang="en-US" altLang="ko-KR" sz="1500" dirty="0"/>
          </a:p>
          <a:p>
            <a:pPr>
              <a:lnSpc>
                <a:spcPct val="160000"/>
              </a:lnSpc>
            </a:pPr>
            <a:r>
              <a:rPr lang="ko-KR" altLang="en-US" sz="1500" dirty="0"/>
              <a:t>맞는 서비스를 분석하고</a:t>
            </a:r>
            <a:r>
              <a:rPr lang="en-US" altLang="ko-KR" sz="1500" dirty="0"/>
              <a:t> </a:t>
            </a:r>
            <a:r>
              <a:rPr lang="en-US" altLang="ko-KR" sz="1500" b="1" dirty="0">
                <a:solidFill>
                  <a:srgbClr val="0F429D"/>
                </a:solidFill>
              </a:rPr>
              <a:t>L pay</a:t>
            </a:r>
            <a:r>
              <a:rPr lang="ko-KR" altLang="en-US" sz="1500" b="1" dirty="0">
                <a:solidFill>
                  <a:srgbClr val="0F429D"/>
                </a:solidFill>
              </a:rPr>
              <a:t>와</a:t>
            </a:r>
            <a:r>
              <a:rPr lang="en-US" altLang="ko-KR" sz="1500" b="1" dirty="0">
                <a:solidFill>
                  <a:srgbClr val="0F429D"/>
                </a:solidFill>
              </a:rPr>
              <a:t> L point </a:t>
            </a:r>
            <a:r>
              <a:rPr lang="ko-KR" altLang="en-US" sz="1500" b="1" dirty="0">
                <a:solidFill>
                  <a:srgbClr val="0F429D"/>
                </a:solidFill>
              </a:rPr>
              <a:t>사용 장려 </a:t>
            </a:r>
            <a:r>
              <a:rPr lang="ko-KR" altLang="en-US" sz="1500" dirty="0"/>
              <a:t>에 이를 활용하려고 함</a:t>
            </a:r>
            <a:r>
              <a:rPr lang="en-US" altLang="ko-KR" sz="1500" dirty="0"/>
              <a:t>.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655294" y="6513233"/>
            <a:ext cx="4389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* </a:t>
            </a:r>
            <a:r>
              <a:rPr lang="ko-KR" altLang="en-US" sz="1100" dirty="0">
                <a:solidFill>
                  <a:schemeClr val="accent4">
                    <a:lumMod val="50000"/>
                  </a:schemeClr>
                </a:solidFill>
              </a:rPr>
              <a:t>액티브 시니어로부터 태동하는 새로운 문화</a:t>
            </a: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accent4">
                    <a:lumMod val="50000"/>
                  </a:schemeClr>
                </a:solidFill>
              </a:rPr>
              <a:t>소비 생활</a:t>
            </a: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accent4">
                    <a:lumMod val="50000"/>
                  </a:schemeClr>
                </a:solidFill>
              </a:rPr>
              <a:t>포항공대신문 </a:t>
            </a: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(2021)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7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02876" y="1818074"/>
            <a:ext cx="6749548" cy="3154710"/>
            <a:chOff x="2557734" y="1716474"/>
            <a:chExt cx="6749548" cy="31547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BC9C59-1297-5115-75B5-E32CA3564C1A}"/>
                </a:ext>
              </a:extLst>
            </p:cNvPr>
            <p:cNvSpPr txBox="1"/>
            <p:nvPr/>
          </p:nvSpPr>
          <p:spPr>
            <a:xfrm>
              <a:off x="4210060" y="2736246"/>
              <a:ext cx="50972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accent2"/>
                  </a:solidFill>
                </a:rPr>
                <a:t>분석 내용 및 결과 </a:t>
              </a:r>
              <a:endParaRPr lang="en-US" altLang="ko-KR" sz="4000" b="1" dirty="0">
                <a:solidFill>
                  <a:schemeClr val="accent2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055ACD-9322-772C-AA47-5BDF0B060178}"/>
                </a:ext>
              </a:extLst>
            </p:cNvPr>
            <p:cNvSpPr txBox="1"/>
            <p:nvPr/>
          </p:nvSpPr>
          <p:spPr>
            <a:xfrm>
              <a:off x="2557734" y="1716474"/>
              <a:ext cx="171553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9900" b="1" dirty="0">
                  <a:solidFill>
                    <a:schemeClr val="accent2"/>
                  </a:solidFill>
                </a:rPr>
                <a:t>2</a:t>
              </a:r>
              <a:endParaRPr lang="ko-KR" altLang="en-US" sz="19900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32349" y="3444132"/>
              <a:ext cx="396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사용한 데이터와 모델 소개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분석 결과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29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35187" y="458871"/>
            <a:ext cx="4522295" cy="584775"/>
            <a:chOff x="1059087" y="390291"/>
            <a:chExt cx="4522295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0AEFE6-BAE3-9F4E-EBF3-0EAF402A7C78}"/>
                </a:ext>
              </a:extLst>
            </p:cNvPr>
            <p:cNvSpPr txBox="1"/>
            <p:nvPr/>
          </p:nvSpPr>
          <p:spPr>
            <a:xfrm>
              <a:off x="1059087" y="390291"/>
              <a:ext cx="72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4BC162-255E-9FA6-AEB9-706E2D6447B4}"/>
                </a:ext>
              </a:extLst>
            </p:cNvPr>
            <p:cNvSpPr txBox="1"/>
            <p:nvPr/>
          </p:nvSpPr>
          <p:spPr>
            <a:xfrm>
              <a:off x="1756296" y="470058"/>
              <a:ext cx="3825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분석 및 결론 도출 과정</a:t>
              </a: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46" y="2130989"/>
            <a:ext cx="4388519" cy="2925679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704089" y="1814383"/>
            <a:ext cx="5696978" cy="4697452"/>
            <a:chOff x="-237143" y="1401872"/>
            <a:chExt cx="5696978" cy="4697452"/>
          </a:xfrm>
        </p:grpSpPr>
        <p:sp>
          <p:nvSpPr>
            <p:cNvPr id="3" name="직사각형 2"/>
            <p:cNvSpPr/>
            <p:nvPr/>
          </p:nvSpPr>
          <p:spPr>
            <a:xfrm>
              <a:off x="1294861" y="2188008"/>
              <a:ext cx="20522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212121"/>
                  </a:solidFill>
                  <a:latin typeface="Roboto"/>
                </a:rPr>
                <a:t>데이터 합병</a:t>
              </a:r>
              <a:endParaRPr lang="en-US" altLang="ko-KR" sz="1600" b="0" i="0" dirty="0">
                <a:solidFill>
                  <a:srgbClr val="212121"/>
                </a:solidFill>
                <a:effectLst/>
                <a:latin typeface="Roboto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-237143" y="1401872"/>
              <a:ext cx="5696978" cy="4697452"/>
              <a:chOff x="-237143" y="1401872"/>
              <a:chExt cx="5696978" cy="4697452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-237143" y="1401872"/>
                <a:ext cx="653401" cy="4611701"/>
                <a:chOff x="-388364" y="1524525"/>
                <a:chExt cx="653401" cy="4705522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-388364" y="3102929"/>
                  <a:ext cx="653398" cy="3127118"/>
                  <a:chOff x="-388364" y="2458959"/>
                  <a:chExt cx="653398" cy="3895660"/>
                </a:xfrm>
              </p:grpSpPr>
              <p:grpSp>
                <p:nvGrpSpPr>
                  <p:cNvPr id="47" name="그룹 46"/>
                  <p:cNvGrpSpPr/>
                  <p:nvPr/>
                </p:nvGrpSpPr>
                <p:grpSpPr>
                  <a:xfrm rot="5400000">
                    <a:off x="-1046307" y="5083217"/>
                    <a:ext cx="1929345" cy="613459"/>
                    <a:chOff x="6281083" y="4848898"/>
                    <a:chExt cx="8022067" cy="1399873"/>
                  </a:xfrm>
                </p:grpSpPr>
                <p:sp>
                  <p:nvSpPr>
                    <p:cNvPr id="51" name="갈매기형 수장 5">
                      <a:extLst>
                        <a:ext uri="{FF2B5EF4-FFF2-40B4-BE49-F238E27FC236}">
                          <a16:creationId xmlns:a16="http://schemas.microsoft.com/office/drawing/2014/main" id="{C4437E8F-8800-EE3C-10C6-DED2A81C0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9320" y="4848902"/>
                      <a:ext cx="3933830" cy="1399869"/>
                    </a:xfrm>
                    <a:prstGeom prst="chevron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2" name="갈매기형 수장 4">
                      <a:extLst>
                        <a:ext uri="{FF2B5EF4-FFF2-40B4-BE49-F238E27FC236}">
                          <a16:creationId xmlns:a16="http://schemas.microsoft.com/office/drawing/2014/main" id="{BDB8D948-0050-79BA-CBAD-8991FC591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1083" y="4848898"/>
                      <a:ext cx="3933829" cy="1399871"/>
                    </a:xfrm>
                    <a:prstGeom prst="chevron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48" name="그룹 47"/>
                  <p:cNvGrpSpPr/>
                  <p:nvPr/>
                </p:nvGrpSpPr>
                <p:grpSpPr>
                  <a:xfrm rot="5400000">
                    <a:off x="-1023887" y="3117341"/>
                    <a:ext cx="1947304" cy="630539"/>
                    <a:chOff x="5351379" y="4791748"/>
                    <a:chExt cx="8096735" cy="1438847"/>
                  </a:xfrm>
                </p:grpSpPr>
                <p:sp>
                  <p:nvSpPr>
                    <p:cNvPr id="49" name="갈매기형 수장 5">
                      <a:extLst>
                        <a:ext uri="{FF2B5EF4-FFF2-40B4-BE49-F238E27FC236}">
                          <a16:creationId xmlns:a16="http://schemas.microsoft.com/office/drawing/2014/main" id="{C4437E8F-8800-EE3C-10C6-DED2A81C0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4287" y="4830726"/>
                      <a:ext cx="3933827" cy="1399869"/>
                    </a:xfrm>
                    <a:prstGeom prst="chevron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" name="갈매기형 수장 4">
                      <a:extLst>
                        <a:ext uri="{FF2B5EF4-FFF2-40B4-BE49-F238E27FC236}">
                          <a16:creationId xmlns:a16="http://schemas.microsoft.com/office/drawing/2014/main" id="{BDB8D948-0050-79BA-CBAD-8991FC591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1379" y="4791748"/>
                      <a:ext cx="3933826" cy="1399867"/>
                    </a:xfrm>
                    <a:prstGeom prst="chevron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45" name="갈매기형 수장 4">
                  <a:extLst>
                    <a:ext uri="{FF2B5EF4-FFF2-40B4-BE49-F238E27FC236}">
                      <a16:creationId xmlns:a16="http://schemas.microsoft.com/office/drawing/2014/main" id="{BDB8D948-0050-79BA-CBAD-8991FC591B64}"/>
                    </a:ext>
                  </a:extLst>
                </p:cNvPr>
                <p:cNvSpPr/>
                <p:nvPr/>
              </p:nvSpPr>
              <p:spPr>
                <a:xfrm rot="5400000">
                  <a:off x="-421420" y="2386726"/>
                  <a:ext cx="759455" cy="613458"/>
                </a:xfrm>
                <a:prstGeom prst="chevron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갈매기형 수장 4">
                  <a:extLst>
                    <a:ext uri="{FF2B5EF4-FFF2-40B4-BE49-F238E27FC236}">
                      <a16:creationId xmlns:a16="http://schemas.microsoft.com/office/drawing/2014/main" id="{BDB8D948-0050-79BA-CBAD-8991FC591B64}"/>
                    </a:ext>
                  </a:extLst>
                </p:cNvPr>
                <p:cNvSpPr/>
                <p:nvPr/>
              </p:nvSpPr>
              <p:spPr>
                <a:xfrm rot="5400000">
                  <a:off x="-421420" y="1597524"/>
                  <a:ext cx="759455" cy="613458"/>
                </a:xfrm>
                <a:prstGeom prst="chevr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" name="직사각형 1"/>
              <p:cNvSpPr/>
              <p:nvPr/>
            </p:nvSpPr>
            <p:spPr>
              <a:xfrm>
                <a:off x="1294861" y="1467020"/>
                <a:ext cx="21499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>
                    <a:solidFill>
                      <a:srgbClr val="212121"/>
                    </a:solidFill>
                    <a:latin typeface="Roboto"/>
                  </a:rPr>
                  <a:t>데이터 불러오기</a:t>
                </a:r>
                <a:endParaRPr lang="ko-KR" altLang="en-US" sz="2400" b="0" i="0" dirty="0">
                  <a:solidFill>
                    <a:srgbClr val="212121"/>
                  </a:solidFill>
                  <a:effectLst/>
                  <a:latin typeface="Roboto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287815" y="2900992"/>
                <a:ext cx="3603872" cy="609447"/>
                <a:chOff x="1287816" y="2796457"/>
                <a:chExt cx="3603872" cy="609447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1287816" y="2796457"/>
                  <a:ext cx="223623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2400" dirty="0">
                      <a:solidFill>
                        <a:srgbClr val="212121"/>
                      </a:solidFill>
                      <a:latin typeface="Roboto"/>
                    </a:rPr>
                    <a:t>데이터 전처리</a:t>
                  </a:r>
                  <a:endParaRPr lang="ko-KR" altLang="en-US" sz="2400" b="0" i="0" dirty="0">
                    <a:solidFill>
                      <a:srgbClr val="212121"/>
                    </a:solidFill>
                    <a:effectLst/>
                    <a:latin typeface="Roboto"/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1287816" y="3128905"/>
                  <a:ext cx="360387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1">
                          <a:lumMod val="65000"/>
                        </a:schemeClr>
                      </a:solidFill>
                      <a:latin typeface="Roboto"/>
                    </a:rPr>
                    <a:t>상품 </a:t>
                  </a:r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  <a:latin typeface="Roboto"/>
                    </a:rPr>
                    <a:t>대분류</a:t>
                  </a:r>
                  <a:r>
                    <a:rPr lang="ko-KR" altLang="en-US" sz="1200" dirty="0">
                      <a:solidFill>
                        <a:schemeClr val="bg1">
                          <a:lumMod val="65000"/>
                        </a:schemeClr>
                      </a:solidFill>
                      <a:latin typeface="Roboto"/>
                    </a:rPr>
                    <a:t> 데이터 전처리 및 데이터 클래스 </a:t>
                  </a:r>
                  <a:r>
                    <a:rPr lang="ko-KR" altLang="en-US" sz="1200" dirty="0" err="1">
                      <a:solidFill>
                        <a:schemeClr val="bg1">
                          <a:lumMod val="65000"/>
                        </a:schemeClr>
                      </a:solidFill>
                      <a:latin typeface="Roboto"/>
                    </a:rPr>
                    <a:t>딕셔너리화</a:t>
                  </a:r>
                  <a:endParaRPr lang="ko-KR" altLang="en-US" sz="1200" dirty="0">
                    <a:solidFill>
                      <a:schemeClr val="bg1">
                        <a:lumMod val="65000"/>
                      </a:schemeClr>
                    </a:solidFill>
                    <a:latin typeface="Roboto"/>
                  </a:endParaRPr>
                </a:p>
              </p:txBody>
            </p:sp>
          </p:grpSp>
          <p:sp>
            <p:nvSpPr>
              <p:cNvPr id="10" name="직사각형 9"/>
              <p:cNvSpPr/>
              <p:nvPr/>
            </p:nvSpPr>
            <p:spPr>
              <a:xfrm>
                <a:off x="1294861" y="4495731"/>
                <a:ext cx="16177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>
                    <a:solidFill>
                      <a:srgbClr val="212121"/>
                    </a:solidFill>
                    <a:latin typeface="Roboto"/>
                  </a:rPr>
                  <a:t>데이터 분리</a:t>
                </a:r>
                <a:endParaRPr lang="ko-KR" altLang="en-US" sz="2400" b="0" i="0" dirty="0">
                  <a:solidFill>
                    <a:srgbClr val="212121"/>
                  </a:solidFill>
                  <a:effectLst/>
                  <a:latin typeface="Roboto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287815" y="5263346"/>
                <a:ext cx="16177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>
                    <a:solidFill>
                      <a:srgbClr val="212121"/>
                    </a:solidFill>
                    <a:latin typeface="Roboto"/>
                  </a:rPr>
                  <a:t>모델링 진행</a:t>
                </a:r>
                <a:endParaRPr lang="ko-KR" altLang="en-US" sz="2400" b="0" i="0" dirty="0">
                  <a:solidFill>
                    <a:srgbClr val="212121"/>
                  </a:solidFill>
                  <a:effectLst/>
                  <a:latin typeface="Roboto"/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287815" y="3698273"/>
                <a:ext cx="3154198" cy="607811"/>
                <a:chOff x="1294861" y="3567549"/>
                <a:chExt cx="3154198" cy="60781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1295632" y="3567549"/>
                  <a:ext cx="31534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2400" dirty="0">
                      <a:solidFill>
                        <a:srgbClr val="212121"/>
                      </a:solidFill>
                      <a:latin typeface="Roboto"/>
                    </a:rPr>
                    <a:t>데이터 불균형 문제 해결</a:t>
                  </a:r>
                  <a:endParaRPr lang="ko-KR" altLang="en-US" sz="2400" b="0" i="0" dirty="0">
                    <a:solidFill>
                      <a:srgbClr val="212121"/>
                    </a:solidFill>
                    <a:effectLst/>
                    <a:latin typeface="Roboto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294861" y="3898361"/>
                  <a:ext cx="18020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1">
                          <a:lumMod val="65000"/>
                        </a:schemeClr>
                      </a:solidFill>
                      <a:latin typeface="Roboto"/>
                    </a:rPr>
                    <a:t>종속변수 데이터 균형 확인</a:t>
                  </a: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1318958" y="2525125"/>
                <a:ext cx="414087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LPOINT_BIG_COMP_01_DEMO + LPOINT_BIG_COMP_02_PDDE 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294861" y="5637659"/>
                <a:ext cx="24064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latin typeface="Roboto"/>
                  </a:rPr>
                  <a:t>모델 생성 및 학습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latin typeface="Roboto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latin typeface="Roboto"/>
                  </a:rPr>
                  <a:t>검증 단계를 거침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Roboto"/>
                </a:endParaRPr>
              </a:p>
              <a:p>
                <a:r>
                  <a:rPr lang="en-US" altLang="ko-KR" sz="1100" dirty="0" err="1">
                    <a:solidFill>
                      <a:schemeClr val="bg1">
                        <a:lumMod val="65000"/>
                      </a:schemeClr>
                    </a:solidFill>
                  </a:rPr>
                  <a:t>RandomForestClassifier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Roboto"/>
                  </a:rPr>
                  <a:t>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latin typeface="Roboto"/>
                  </a:rPr>
                  <a:t>사용</a:t>
                </a:r>
                <a:endParaRPr lang="en-US" altLang="ko-KR" dirty="0"/>
              </a:p>
            </p:txBody>
          </p:sp>
        </p:grpSp>
      </p:grpSp>
      <p:sp>
        <p:nvSpPr>
          <p:cNvPr id="30" name="직사각형 29"/>
          <p:cNvSpPr/>
          <p:nvPr/>
        </p:nvSpPr>
        <p:spPr>
          <a:xfrm>
            <a:off x="1032396" y="1080070"/>
            <a:ext cx="82559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/>
              <a:t>데이터 분석을 위해 합병 및 </a:t>
            </a:r>
            <a:r>
              <a:rPr lang="ko-KR" altLang="en-US" sz="1500" dirty="0" err="1"/>
              <a:t>전처리를</a:t>
            </a:r>
            <a:r>
              <a:rPr lang="ko-KR" altLang="en-US" sz="1500" dirty="0"/>
              <a:t> 하는 과정을 거치고</a:t>
            </a:r>
            <a:r>
              <a:rPr lang="en-US" altLang="ko-KR" sz="1500" dirty="0"/>
              <a:t>, </a:t>
            </a:r>
            <a:r>
              <a:rPr lang="ko-KR" altLang="en-US" sz="1500" dirty="0"/>
              <a:t>모델을 생성하여 학습 및 검증 단계를 거침</a:t>
            </a:r>
            <a:endParaRPr lang="en-US" altLang="ko-KR" sz="1500" dirty="0"/>
          </a:p>
          <a:p>
            <a:r>
              <a:rPr lang="ko-KR" altLang="en-US" sz="1500" dirty="0"/>
              <a:t>이번 분석에서는 </a:t>
            </a:r>
            <a:r>
              <a:rPr lang="en-US" altLang="ko-KR" sz="1500" b="1" dirty="0" err="1">
                <a:solidFill>
                  <a:srgbClr val="0F429D"/>
                </a:solidFill>
              </a:rPr>
              <a:t>RandomForestClassifier</a:t>
            </a:r>
            <a:r>
              <a:rPr lang="ko-KR" altLang="en-US" sz="1500" dirty="0"/>
              <a:t>를 사용하였음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622301" y="4872002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RandomForestClassifier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78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타원 89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7412966" y="3277089"/>
            <a:ext cx="3083088" cy="3083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35187" y="458871"/>
            <a:ext cx="2040847" cy="584775"/>
            <a:chOff x="1059087" y="390291"/>
            <a:chExt cx="2040847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0AEFE6-BAE3-9F4E-EBF3-0EAF402A7C78}"/>
                </a:ext>
              </a:extLst>
            </p:cNvPr>
            <p:cNvSpPr txBox="1"/>
            <p:nvPr/>
          </p:nvSpPr>
          <p:spPr>
            <a:xfrm>
              <a:off x="1059087" y="390291"/>
              <a:ext cx="72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4BC162-255E-9FA6-AEB9-706E2D6447B4}"/>
                </a:ext>
              </a:extLst>
            </p:cNvPr>
            <p:cNvSpPr txBox="1"/>
            <p:nvPr/>
          </p:nvSpPr>
          <p:spPr>
            <a:xfrm>
              <a:off x="1756296" y="470058"/>
              <a:ext cx="1343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모델 설명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032396" y="1080070"/>
            <a:ext cx="82559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/>
              <a:t>현재 롯데 </a:t>
            </a:r>
            <a:r>
              <a:rPr lang="ko-KR" altLang="en-US" sz="1500" dirty="0" err="1"/>
              <a:t>멤버스를</a:t>
            </a:r>
            <a:r>
              <a:rPr lang="ko-KR" altLang="en-US" sz="1500" dirty="0"/>
              <a:t> 이용하는 구매자들의 치중된 비율을 해결하고자</a:t>
            </a:r>
            <a:r>
              <a:rPr lang="en-US" altLang="ko-KR" sz="1500" dirty="0"/>
              <a:t> </a:t>
            </a:r>
            <a:r>
              <a:rPr lang="ko-KR" altLang="en-US" sz="1500" dirty="0"/>
              <a:t>하는 방법으로 다음과 같음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472405" y="1587245"/>
            <a:ext cx="8585995" cy="1145347"/>
            <a:chOff x="1582408" y="1579086"/>
            <a:chExt cx="8585995" cy="1145347"/>
          </a:xfrm>
        </p:grpSpPr>
        <p:sp>
          <p:nvSpPr>
            <p:cNvPr id="34" name="직사각형 33"/>
            <p:cNvSpPr/>
            <p:nvPr/>
          </p:nvSpPr>
          <p:spPr>
            <a:xfrm>
              <a:off x="1582409" y="1579086"/>
              <a:ext cx="825598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구매 품목으로 </a:t>
              </a:r>
              <a:r>
                <a:rPr lang="ko-KR" altLang="en-US" sz="1500" b="1" dirty="0" err="1">
                  <a:solidFill>
                    <a:srgbClr val="0F429D"/>
                  </a:solidFill>
                </a:rPr>
                <a:t>온오프라인</a:t>
              </a:r>
              <a:r>
                <a:rPr lang="en-US" altLang="ko-KR" sz="1500" b="1" dirty="0">
                  <a:solidFill>
                    <a:srgbClr val="0F429D"/>
                  </a:solidFill>
                </a:rPr>
                <a:t>, </a:t>
              </a:r>
              <a:r>
                <a:rPr lang="ko-KR" altLang="en-US" sz="1500" b="1" dirty="0">
                  <a:solidFill>
                    <a:srgbClr val="0F429D"/>
                  </a:solidFill>
                </a:rPr>
                <a:t>휴일 여부</a:t>
              </a:r>
              <a:r>
                <a:rPr lang="en-US" altLang="ko-KR" sz="1500" b="1" dirty="0">
                  <a:solidFill>
                    <a:srgbClr val="0F429D"/>
                  </a:solidFill>
                </a:rPr>
                <a:t>, </a:t>
              </a:r>
              <a:r>
                <a:rPr lang="ko-KR" altLang="en-US" sz="1500" b="1" dirty="0" err="1">
                  <a:solidFill>
                    <a:srgbClr val="0F429D"/>
                  </a:solidFill>
                </a:rPr>
                <a:t>소비품목</a:t>
              </a:r>
              <a:r>
                <a:rPr lang="en-US" altLang="ko-KR" sz="1500" b="1" dirty="0">
                  <a:solidFill>
                    <a:srgbClr val="0F429D"/>
                  </a:solidFill>
                </a:rPr>
                <a:t>, </a:t>
              </a:r>
              <a:r>
                <a:rPr lang="ko-KR" altLang="en-US" sz="1500" b="1" dirty="0">
                  <a:solidFill>
                    <a:srgbClr val="0F429D"/>
                  </a:solidFill>
                </a:rPr>
                <a:t>금액</a:t>
              </a:r>
              <a:r>
                <a:rPr lang="en-US" altLang="ko-KR" sz="1500" b="1" dirty="0">
                  <a:solidFill>
                    <a:srgbClr val="0F429D"/>
                  </a:solidFill>
                </a:rPr>
                <a:t>, </a:t>
              </a:r>
              <a:r>
                <a:rPr lang="ko-KR" altLang="en-US" sz="1500" b="1" dirty="0">
                  <a:solidFill>
                    <a:srgbClr val="0F429D"/>
                  </a:solidFill>
                </a:rPr>
                <a:t>지역 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의 변수를 독립 변수로 지정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82409" y="1998336"/>
              <a:ext cx="825598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이를 통해 모델을 만들어 학습시킴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582408" y="2401268"/>
              <a:ext cx="858599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만들어진 모델을 통해 휴일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지역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 err="1">
                  <a:solidFill>
                    <a:schemeClr val="bg1">
                      <a:lumMod val="50000"/>
                    </a:schemeClr>
                  </a:solidFill>
                </a:rPr>
                <a:t>온오프라인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 구매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금액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품목이 </a:t>
              </a:r>
              <a:r>
                <a:rPr lang="ko-KR" altLang="en-US" sz="1500" b="1" dirty="0">
                  <a:solidFill>
                    <a:srgbClr val="0F429D"/>
                  </a:solidFill>
                </a:rPr>
                <a:t>시니어 연령층이 소비할 만한 것인지를 예측</a:t>
              </a:r>
              <a:r>
                <a:rPr lang="ko-KR" altLang="en-US" sz="1500" dirty="0">
                  <a:solidFill>
                    <a:schemeClr val="bg1">
                      <a:lumMod val="50000"/>
                    </a:schemeClr>
                  </a:solidFill>
                </a:rPr>
                <a:t>함</a:t>
              </a:r>
            </a:p>
          </p:txBody>
        </p:sp>
      </p:grpSp>
      <p:cxnSp>
        <p:nvCxnSpPr>
          <p:cNvPr id="12" name="직선 연결선 11"/>
          <p:cNvCxnSpPr/>
          <p:nvPr/>
        </p:nvCxnSpPr>
        <p:spPr>
          <a:xfrm flipH="1">
            <a:off x="1333786" y="1658030"/>
            <a:ext cx="6875" cy="1003777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1553852" y="3434724"/>
            <a:ext cx="2723045" cy="2726065"/>
            <a:chOff x="1419244" y="2642592"/>
            <a:chExt cx="3497173" cy="3501052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EFDF1AE-F40D-B8F1-8C66-168601E677D0}"/>
                </a:ext>
              </a:extLst>
            </p:cNvPr>
            <p:cNvCxnSpPr/>
            <p:nvPr/>
          </p:nvCxnSpPr>
          <p:spPr>
            <a:xfrm>
              <a:off x="3155416" y="3539272"/>
              <a:ext cx="12039" cy="1049239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FD22BB3-E842-4560-62CF-12501000EE1D}"/>
                </a:ext>
              </a:extLst>
            </p:cNvPr>
            <p:cNvCxnSpPr/>
            <p:nvPr/>
          </p:nvCxnSpPr>
          <p:spPr>
            <a:xfrm flipH="1" flipV="1">
              <a:off x="2213811" y="4276367"/>
              <a:ext cx="941606" cy="317022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52CB706-7AA5-6244-3A1D-4CC314141D67}"/>
                </a:ext>
              </a:extLst>
            </p:cNvPr>
            <p:cNvCxnSpPr/>
            <p:nvPr/>
          </p:nvCxnSpPr>
          <p:spPr>
            <a:xfrm flipV="1">
              <a:off x="3186839" y="4276367"/>
              <a:ext cx="890147" cy="31702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DAF5488-8220-CE7A-4226-2AAA618ABF2E}"/>
                </a:ext>
              </a:extLst>
            </p:cNvPr>
            <p:cNvSpPr/>
            <p:nvPr/>
          </p:nvSpPr>
          <p:spPr>
            <a:xfrm>
              <a:off x="2736451" y="2642592"/>
              <a:ext cx="895461" cy="895462"/>
            </a:xfrm>
            <a:prstGeom prst="ellipse">
              <a:avLst/>
            </a:prstGeom>
            <a:solidFill>
              <a:srgbClr val="93D6FF">
                <a:alpha val="6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DAF5488-8220-CE7A-4226-2AAA618ABF2E}"/>
                </a:ext>
              </a:extLst>
            </p:cNvPr>
            <p:cNvSpPr/>
            <p:nvPr/>
          </p:nvSpPr>
          <p:spPr>
            <a:xfrm>
              <a:off x="1419244" y="3631748"/>
              <a:ext cx="896741" cy="8967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DAF5488-8220-CE7A-4226-2AAA618ABF2E}"/>
                </a:ext>
              </a:extLst>
            </p:cNvPr>
            <p:cNvSpPr/>
            <p:nvPr/>
          </p:nvSpPr>
          <p:spPr>
            <a:xfrm>
              <a:off x="1774781" y="5265584"/>
              <a:ext cx="878060" cy="878060"/>
            </a:xfrm>
            <a:prstGeom prst="ellipse">
              <a:avLst/>
            </a:prstGeom>
            <a:solidFill>
              <a:srgbClr val="84ACF3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DAF5488-8220-CE7A-4226-2AAA618ABF2E}"/>
                </a:ext>
              </a:extLst>
            </p:cNvPr>
            <p:cNvSpPr/>
            <p:nvPr/>
          </p:nvSpPr>
          <p:spPr>
            <a:xfrm>
              <a:off x="4076985" y="3689056"/>
              <a:ext cx="839432" cy="839433"/>
            </a:xfrm>
            <a:prstGeom prst="ellipse">
              <a:avLst/>
            </a:prstGeom>
            <a:solidFill>
              <a:srgbClr val="4682ED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DAF5488-8220-CE7A-4226-2AAA618ABF2E}"/>
                </a:ext>
              </a:extLst>
            </p:cNvPr>
            <p:cNvSpPr/>
            <p:nvPr/>
          </p:nvSpPr>
          <p:spPr>
            <a:xfrm>
              <a:off x="3631912" y="5250297"/>
              <a:ext cx="875139" cy="875141"/>
            </a:xfrm>
            <a:prstGeom prst="ellipse">
              <a:avLst/>
            </a:prstGeom>
            <a:solidFill>
              <a:srgbClr val="0B3176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52CB706-7AA5-6244-3A1D-4CC314141D67}"/>
                </a:ext>
              </a:extLst>
            </p:cNvPr>
            <p:cNvCxnSpPr/>
            <p:nvPr/>
          </p:nvCxnSpPr>
          <p:spPr>
            <a:xfrm>
              <a:off x="3186839" y="4615068"/>
              <a:ext cx="583492" cy="7420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52CB706-7AA5-6244-3A1D-4CC314141D67}"/>
                </a:ext>
              </a:extLst>
            </p:cNvPr>
            <p:cNvCxnSpPr>
              <a:endCxn id="64" idx="7"/>
            </p:cNvCxnSpPr>
            <p:nvPr/>
          </p:nvCxnSpPr>
          <p:spPr>
            <a:xfrm flipH="1">
              <a:off x="2524251" y="4590949"/>
              <a:ext cx="631163" cy="80322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2398755" y="3557085"/>
            <a:ext cx="1032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온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오프라인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여부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472405" y="4387517"/>
            <a:ext cx="861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휴일 여부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3700660" y="4422464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/>
              <a:t>품목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1902972" y="5665053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금액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3368010" y="5652013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지역</a:t>
            </a:r>
            <a:endParaRPr lang="ko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141C7BC-860D-0760-DAEA-656B70559FB6}"/>
              </a:ext>
            </a:extLst>
          </p:cNvPr>
          <p:cNvCxnSpPr/>
          <p:nvPr/>
        </p:nvCxnSpPr>
        <p:spPr>
          <a:xfrm>
            <a:off x="4874776" y="4830271"/>
            <a:ext cx="20144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7914726" y="4495467"/>
            <a:ext cx="2124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0F429D"/>
                </a:solidFill>
              </a:rPr>
              <a:t>시니어 연령층의 </a:t>
            </a:r>
            <a:endParaRPr lang="en-US" altLang="ko-KR" b="1" dirty="0">
              <a:solidFill>
                <a:srgbClr val="0F429D"/>
              </a:solidFill>
            </a:endParaRPr>
          </a:p>
          <a:p>
            <a:pPr algn="ctr"/>
            <a:r>
              <a:rPr lang="ko-KR" altLang="en-US" b="1" dirty="0">
                <a:solidFill>
                  <a:srgbClr val="0F429D"/>
                </a:solidFill>
              </a:rPr>
              <a:t>소비 패턴인지를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10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63602" y="1818074"/>
            <a:ext cx="6644042" cy="3154710"/>
            <a:chOff x="2518460" y="1716474"/>
            <a:chExt cx="6644042" cy="31547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BC9C59-1297-5115-75B5-E32CA3564C1A}"/>
                </a:ext>
              </a:extLst>
            </p:cNvPr>
            <p:cNvSpPr txBox="1"/>
            <p:nvPr/>
          </p:nvSpPr>
          <p:spPr>
            <a:xfrm>
              <a:off x="4065280" y="2667666"/>
              <a:ext cx="50972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accent2"/>
                  </a:solidFill>
                </a:rPr>
                <a:t>마케팅으로의 활용</a:t>
              </a:r>
              <a:endParaRPr lang="en-US" altLang="ko-KR" sz="4000" b="1" dirty="0">
                <a:solidFill>
                  <a:schemeClr val="accent2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055ACD-9322-772C-AA47-5BDF0B060178}"/>
                </a:ext>
              </a:extLst>
            </p:cNvPr>
            <p:cNvSpPr txBox="1"/>
            <p:nvPr/>
          </p:nvSpPr>
          <p:spPr>
            <a:xfrm>
              <a:off x="2518460" y="1716474"/>
              <a:ext cx="1794082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9900" b="1" dirty="0">
                  <a:solidFill>
                    <a:schemeClr val="accent2"/>
                  </a:solidFill>
                </a:rPr>
                <a:t>3</a:t>
              </a:r>
              <a:endParaRPr lang="ko-KR" altLang="en-US" sz="19900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57641" y="3459372"/>
              <a:ext cx="351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분석 결과를 바탕으로 한 마케팅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05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897</Words>
  <Application>Microsoft Office PowerPoint</Application>
  <PresentationFormat>와이드스크린</PresentationFormat>
  <Paragraphs>145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Pretendard</vt:lpstr>
      <vt:lpstr>Pretendard ExtraBold</vt:lpstr>
      <vt:lpstr>Arial</vt:lpstr>
      <vt:lpstr>Open Sans Light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조경민</cp:lastModifiedBy>
  <cp:revision>75</cp:revision>
  <dcterms:created xsi:type="dcterms:W3CDTF">2022-07-11T04:17:28Z</dcterms:created>
  <dcterms:modified xsi:type="dcterms:W3CDTF">2022-08-12T14:45:44Z</dcterms:modified>
</cp:coreProperties>
</file>