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50" r:id="rId2"/>
    <p:sldId id="649" r:id="rId3"/>
    <p:sldId id="645" r:id="rId4"/>
    <p:sldId id="665" r:id="rId5"/>
    <p:sldId id="652" r:id="rId6"/>
    <p:sldId id="682" r:id="rId7"/>
    <p:sldId id="676" r:id="rId8"/>
    <p:sldId id="681" r:id="rId9"/>
    <p:sldId id="685" r:id="rId10"/>
    <p:sldId id="6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A20000"/>
    <a:srgbClr val="E7B791"/>
    <a:srgbClr val="FF7C80"/>
    <a:srgbClr val="905C4E"/>
    <a:srgbClr val="D8C59A"/>
    <a:srgbClr val="D00000"/>
    <a:srgbClr val="E3D5B7"/>
    <a:srgbClr val="B0DED5"/>
    <a:srgbClr val="E08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981" y="45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647463" y="1622152"/>
            <a:ext cx="5662092" cy="3447919"/>
            <a:chOff x="3413846" y="1283774"/>
            <a:chExt cx="5662092" cy="4136303"/>
          </a:xfrm>
        </p:grpSpPr>
        <p:grpSp>
          <p:nvGrpSpPr>
            <p:cNvPr id="2" name="그룹 1"/>
            <p:cNvGrpSpPr/>
            <p:nvPr/>
          </p:nvGrpSpPr>
          <p:grpSpPr>
            <a:xfrm>
              <a:off x="3413846" y="1283774"/>
              <a:ext cx="5645109" cy="4136303"/>
              <a:chOff x="3153148" y="780356"/>
              <a:chExt cx="5551907" cy="5137421"/>
            </a:xfrm>
          </p:grpSpPr>
          <p:sp>
            <p:nvSpPr>
              <p:cNvPr id="33" name="타원 32"/>
              <p:cNvSpPr/>
              <p:nvPr/>
            </p:nvSpPr>
            <p:spPr>
              <a:xfrm rot="120000" flipH="1">
                <a:off x="3169851" y="4945782"/>
                <a:ext cx="5535204" cy="9719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>
              <a:xfrm flipV="1">
                <a:off x="3153148" y="780356"/>
                <a:ext cx="5549900" cy="4929743"/>
              </a:xfrm>
              <a:custGeom>
                <a:avLst/>
                <a:gdLst>
                  <a:gd name="connsiteX0" fmla="*/ 0 w 9258300"/>
                  <a:gd name="connsiteY0" fmla="*/ 0 h 4876800"/>
                  <a:gd name="connsiteX1" fmla="*/ 9258300 w 9258300"/>
                  <a:gd name="connsiteY1" fmla="*/ 0 h 4876800"/>
                  <a:gd name="connsiteX2" fmla="*/ 9258300 w 9258300"/>
                  <a:gd name="connsiteY2" fmla="*/ 4876800 h 4876800"/>
                  <a:gd name="connsiteX3" fmla="*/ 0 w 9258300"/>
                  <a:gd name="connsiteY3" fmla="*/ 4876800 h 4876800"/>
                  <a:gd name="connsiteX4" fmla="*/ 0 w 9258300"/>
                  <a:gd name="connsiteY4" fmla="*/ 0 h 4876800"/>
                  <a:gd name="connsiteX0" fmla="*/ 0 w 9258300"/>
                  <a:gd name="connsiteY0" fmla="*/ 169333 h 5046133"/>
                  <a:gd name="connsiteX1" fmla="*/ 9258300 w 9258300"/>
                  <a:gd name="connsiteY1" fmla="*/ 169333 h 5046133"/>
                  <a:gd name="connsiteX2" fmla="*/ 9258300 w 9258300"/>
                  <a:gd name="connsiteY2" fmla="*/ 5046133 h 5046133"/>
                  <a:gd name="connsiteX3" fmla="*/ 0 w 9258300"/>
                  <a:gd name="connsiteY3" fmla="*/ 5046133 h 5046133"/>
                  <a:gd name="connsiteX4" fmla="*/ 0 w 9258300"/>
                  <a:gd name="connsiteY4" fmla="*/ 169333 h 5046133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89781 h 4966581"/>
                  <a:gd name="connsiteX1" fmla="*/ 9258300 w 9258300"/>
                  <a:gd name="connsiteY1" fmla="*/ 89781 h 4966581"/>
                  <a:gd name="connsiteX2" fmla="*/ 9258300 w 9258300"/>
                  <a:gd name="connsiteY2" fmla="*/ 4966581 h 4966581"/>
                  <a:gd name="connsiteX3" fmla="*/ 0 w 9258300"/>
                  <a:gd name="connsiteY3" fmla="*/ 4966581 h 4966581"/>
                  <a:gd name="connsiteX4" fmla="*/ 0 w 9258300"/>
                  <a:gd name="connsiteY4" fmla="*/ 89781 h 4966581"/>
                  <a:gd name="connsiteX0" fmla="*/ 0 w 9258300"/>
                  <a:gd name="connsiteY0" fmla="*/ 89781 h 5174894"/>
                  <a:gd name="connsiteX1" fmla="*/ 9258300 w 9258300"/>
                  <a:gd name="connsiteY1" fmla="*/ 89781 h 5174894"/>
                  <a:gd name="connsiteX2" fmla="*/ 9258300 w 9258300"/>
                  <a:gd name="connsiteY2" fmla="*/ 4966581 h 5174894"/>
                  <a:gd name="connsiteX3" fmla="*/ 0 w 9258300"/>
                  <a:gd name="connsiteY3" fmla="*/ 4966581 h 5174894"/>
                  <a:gd name="connsiteX4" fmla="*/ 0 w 9258300"/>
                  <a:gd name="connsiteY4" fmla="*/ 89781 h 517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58300" h="5174894">
                    <a:moveTo>
                      <a:pt x="0" y="89781"/>
                    </a:moveTo>
                    <a:cubicBezTo>
                      <a:pt x="4686300" y="-291219"/>
                      <a:pt x="8540765" y="702332"/>
                      <a:pt x="9258300" y="89781"/>
                    </a:cubicBezTo>
                    <a:lnTo>
                      <a:pt x="9258300" y="4966581"/>
                    </a:lnTo>
                    <a:cubicBezTo>
                      <a:pt x="9223048" y="5561381"/>
                      <a:pt x="4864100" y="4661781"/>
                      <a:pt x="0" y="4966581"/>
                    </a:cubicBezTo>
                    <a:lnTo>
                      <a:pt x="0" y="8978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직사각형 2"/>
            <p:cNvSpPr/>
            <p:nvPr/>
          </p:nvSpPr>
          <p:spPr>
            <a:xfrm flipV="1">
              <a:off x="3432870" y="1283774"/>
              <a:ext cx="5643068" cy="3969095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89781 h 4966581"/>
                <a:gd name="connsiteX1" fmla="*/ 9258300 w 9258300"/>
                <a:gd name="connsiteY1" fmla="*/ 89781 h 4966581"/>
                <a:gd name="connsiteX2" fmla="*/ 9258300 w 9258300"/>
                <a:gd name="connsiteY2" fmla="*/ 4966581 h 4966581"/>
                <a:gd name="connsiteX3" fmla="*/ 0 w 9258300"/>
                <a:gd name="connsiteY3" fmla="*/ 4966581 h 4966581"/>
                <a:gd name="connsiteX4" fmla="*/ 0 w 9258300"/>
                <a:gd name="connsiteY4" fmla="*/ 89781 h 4966581"/>
                <a:gd name="connsiteX0" fmla="*/ 0 w 9258300"/>
                <a:gd name="connsiteY0" fmla="*/ 89781 h 5174894"/>
                <a:gd name="connsiteX1" fmla="*/ 9258300 w 9258300"/>
                <a:gd name="connsiteY1" fmla="*/ 89781 h 5174894"/>
                <a:gd name="connsiteX2" fmla="*/ 9258300 w 9258300"/>
                <a:gd name="connsiteY2" fmla="*/ 4966581 h 5174894"/>
                <a:gd name="connsiteX3" fmla="*/ 0 w 9258300"/>
                <a:gd name="connsiteY3" fmla="*/ 4966581 h 5174894"/>
                <a:gd name="connsiteX4" fmla="*/ 0 w 9258300"/>
                <a:gd name="connsiteY4" fmla="*/ 89781 h 517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74894">
                  <a:moveTo>
                    <a:pt x="0" y="89781"/>
                  </a:moveTo>
                  <a:cubicBezTo>
                    <a:pt x="4686300" y="-291219"/>
                    <a:pt x="8540765" y="702332"/>
                    <a:pt x="9258300" y="89781"/>
                  </a:cubicBezTo>
                  <a:lnTo>
                    <a:pt x="9258300" y="4966581"/>
                  </a:lnTo>
                  <a:cubicBezTo>
                    <a:pt x="9223048" y="5561381"/>
                    <a:pt x="4864100" y="4661781"/>
                    <a:pt x="0" y="4966581"/>
                  </a:cubicBezTo>
                  <a:lnTo>
                    <a:pt x="0" y="89781"/>
                  </a:lnTo>
                  <a:close/>
                </a:path>
              </a:pathLst>
            </a:custGeom>
            <a:blipFill dpi="0" rotWithShape="1">
              <a:blip r:embed="rId2">
                <a:alphaModFix amt="1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747985" y="1113971"/>
            <a:ext cx="603286" cy="4662682"/>
            <a:chOff x="2991757" y="1084942"/>
            <a:chExt cx="603286" cy="4662682"/>
          </a:xfrm>
        </p:grpSpPr>
        <p:sp>
          <p:nvSpPr>
            <p:cNvPr id="17" name="직사각형 5"/>
            <p:cNvSpPr/>
            <p:nvPr/>
          </p:nvSpPr>
          <p:spPr>
            <a:xfrm>
              <a:off x="2991757" y="1084942"/>
              <a:ext cx="603286" cy="4662682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75780">
                  <a:schemeClr val="bg1"/>
                </a:gs>
                <a:gs pos="9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69900" dist="292100" sx="86000" sy="86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rot="5400000">
              <a:off x="1139347" y="3405396"/>
              <a:ext cx="4426414" cy="0"/>
            </a:xfrm>
            <a:prstGeom prst="line">
              <a:avLst/>
            </a:prstGeom>
            <a:ln w="38100" cap="rnd">
              <a:solidFill>
                <a:schemeClr val="tx2">
                  <a:lumMod val="75000"/>
                </a:schemeClr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-669266" y="2340688"/>
            <a:ext cx="5174763" cy="162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i="1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</a:p>
          <a:p>
            <a:pPr algn="r">
              <a:lnSpc>
                <a:spcPct val="150000"/>
              </a:lnSpc>
            </a:pPr>
            <a:r>
              <a:rPr lang="en-US" altLang="ko-KR" sz="3200" b="1" i="1" dirty="0" err="1">
                <a:solidFill>
                  <a:schemeClr val="tx2">
                    <a:lumMod val="75000"/>
                  </a:schemeClr>
                </a:solidFill>
              </a:rPr>
              <a:t>algoITso</a:t>
            </a:r>
            <a:endParaRPr lang="en-US" altLang="ko-KR" sz="3200" b="1" i="1" dirty="0">
              <a:solidFill>
                <a:schemeClr val="tx2">
                  <a:lumMod val="7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졸작미팅 발표 자료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55469" y="2460195"/>
            <a:ext cx="3387380" cy="1903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LG </a:t>
            </a:r>
            <a:r>
              <a:rPr lang="ko-KR" altLang="en-US" sz="2000" dirty="0">
                <a:solidFill>
                  <a:schemeClr val="bg1"/>
                </a:solidFill>
              </a:rPr>
              <a:t>뷰티 케어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광운대학교 컴퓨터공학과 </a:t>
            </a:r>
            <a:r>
              <a:rPr lang="en-US" altLang="ko-KR" sz="1200" dirty="0">
                <a:solidFill>
                  <a:schemeClr val="bg1"/>
                </a:solidFill>
              </a:rPr>
              <a:t>2015722065 </a:t>
            </a:r>
            <a:r>
              <a:rPr lang="ko-KR" altLang="en-US" sz="1200" dirty="0">
                <a:solidFill>
                  <a:schemeClr val="bg1"/>
                </a:solidFill>
              </a:rPr>
              <a:t>최진호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광운대학교 컴퓨터공학과 </a:t>
            </a:r>
            <a:r>
              <a:rPr lang="en-US" altLang="ko-KR" sz="1200" dirty="0">
                <a:solidFill>
                  <a:schemeClr val="bg1"/>
                </a:solidFill>
              </a:rPr>
              <a:t>2015722010 </a:t>
            </a:r>
            <a:r>
              <a:rPr lang="ko-KR" altLang="en-US" sz="1200" dirty="0" err="1">
                <a:solidFill>
                  <a:schemeClr val="bg1"/>
                </a:solidFill>
              </a:rPr>
              <a:t>최현구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광운대학교 컴퓨터공학과 </a:t>
            </a:r>
            <a:r>
              <a:rPr lang="en-US" altLang="ko-KR" sz="1200" dirty="0">
                <a:solidFill>
                  <a:schemeClr val="bg1"/>
                </a:solidFill>
              </a:rPr>
              <a:t>2015722001 </a:t>
            </a:r>
            <a:r>
              <a:rPr lang="ko-KR" altLang="en-US" sz="1200" dirty="0">
                <a:solidFill>
                  <a:schemeClr val="bg1"/>
                </a:solidFill>
              </a:rPr>
              <a:t>주재훈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광운대학교 컴퓨터공학과 </a:t>
            </a:r>
            <a:r>
              <a:rPr lang="en-US" altLang="ko-KR" sz="1200" dirty="0">
                <a:solidFill>
                  <a:schemeClr val="bg1"/>
                </a:solidFill>
              </a:rPr>
              <a:t>2015722099 </a:t>
            </a:r>
            <a:r>
              <a:rPr lang="ko-KR" altLang="en-US" sz="1200" dirty="0">
                <a:solidFill>
                  <a:schemeClr val="bg1"/>
                </a:solidFill>
              </a:rPr>
              <a:t>박동현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217957" y="2593387"/>
            <a:ext cx="833319" cy="833319"/>
            <a:chOff x="8011884" y="2025300"/>
            <a:chExt cx="833319" cy="833319"/>
          </a:xfrm>
        </p:grpSpPr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8220034" y="2230937"/>
              <a:ext cx="450061" cy="399023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011884" y="2025300"/>
              <a:ext cx="833319" cy="83331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203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8077" y="179977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9507" y="2768512"/>
            <a:ext cx="5230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감사합니다</a:t>
            </a:r>
            <a:r>
              <a:rPr lang="en-US" altLang="ko-KR" sz="6000" b="1" dirty="0"/>
              <a:t>!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59754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771071" y="217861"/>
            <a:ext cx="10721738" cy="6231734"/>
            <a:chOff x="771071" y="268661"/>
            <a:chExt cx="10721738" cy="5556690"/>
          </a:xfrm>
        </p:grpSpPr>
        <p:sp>
          <p:nvSpPr>
            <p:cNvPr id="25" name="타원 24"/>
            <p:cNvSpPr/>
            <p:nvPr/>
          </p:nvSpPr>
          <p:spPr>
            <a:xfrm>
              <a:off x="1087577" y="4568051"/>
              <a:ext cx="9945102" cy="1257300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76400" y="268661"/>
              <a:ext cx="9258300" cy="5157244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17260">
                  <a:moveTo>
                    <a:pt x="0" y="240460"/>
                  </a:moveTo>
                  <a:cubicBezTo>
                    <a:pt x="4686300" y="-140540"/>
                    <a:pt x="6210300" y="-13540"/>
                    <a:pt x="9258300" y="240460"/>
                  </a:cubicBezTo>
                  <a:lnTo>
                    <a:pt x="9258300" y="5117260"/>
                  </a:lnTo>
                  <a:cubicBezTo>
                    <a:pt x="6108700" y="4952160"/>
                    <a:pt x="4864100" y="4812460"/>
                    <a:pt x="0" y="5117260"/>
                  </a:cubicBezTo>
                  <a:lnTo>
                    <a:pt x="0" y="24046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2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AutoNum type="arabicPeriod"/>
              </a:pPr>
              <a:r>
                <a:rPr lang="en-US" altLang="ko-KR" sz="3000" b="1" dirty="0">
                  <a:solidFill>
                    <a:schemeClr val="tx1"/>
                  </a:solidFill>
                </a:rPr>
                <a:t>Introduction</a:t>
              </a:r>
            </a:p>
            <a:p>
              <a:pPr marL="342900" indent="-342900" algn="ctr">
                <a:buAutoNum type="arabicPeriod"/>
              </a:pPr>
              <a:endParaRPr lang="en-US" altLang="ko-KR" sz="3000" b="1" dirty="0">
                <a:solidFill>
                  <a:schemeClr val="tx1"/>
                </a:solidFill>
              </a:endParaRPr>
            </a:p>
            <a:p>
              <a:pPr marL="342900" indent="-342900" algn="ctr">
                <a:buAutoNum type="arabicPeriod"/>
              </a:pPr>
              <a:r>
                <a:rPr lang="en-US" altLang="ko-KR" sz="3000" b="1" dirty="0">
                  <a:solidFill>
                    <a:schemeClr val="tx1"/>
                  </a:solidFill>
                </a:rPr>
                <a:t>Overall design structure</a:t>
              </a:r>
            </a:p>
            <a:p>
              <a:pPr marL="342900" indent="-342900" algn="ctr">
                <a:buAutoNum type="arabicPeriod"/>
              </a:pPr>
              <a:endParaRPr lang="en-US" altLang="ko-KR" sz="3000" b="1" dirty="0">
                <a:solidFill>
                  <a:schemeClr val="tx1"/>
                </a:solidFill>
              </a:endParaRPr>
            </a:p>
            <a:p>
              <a:pPr marL="342900" indent="-342900" algn="ctr">
                <a:buAutoNum type="arabicPeriod"/>
              </a:pPr>
              <a:r>
                <a:rPr lang="en-US" altLang="ko-KR" sz="3000" b="1" dirty="0">
                  <a:solidFill>
                    <a:schemeClr val="tx1"/>
                  </a:solidFill>
                </a:rPr>
                <a:t>Detailed</a:t>
              </a:r>
              <a:r>
                <a:rPr lang="ko-KR" altLang="en-US" sz="3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3000" b="1" dirty="0">
                  <a:solidFill>
                    <a:schemeClr val="tx1"/>
                  </a:solidFill>
                </a:rPr>
                <a:t>Description</a:t>
              </a:r>
            </a:p>
            <a:p>
              <a:pPr algn="ctr"/>
              <a:endParaRPr lang="en-US" altLang="ko-KR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71071" y="390458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15" name="타원 14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17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그룹 19"/>
            <p:cNvGrpSpPr/>
            <p:nvPr/>
          </p:nvGrpSpPr>
          <p:grpSpPr>
            <a:xfrm flipH="1">
              <a:off x="10547149" y="367036"/>
              <a:ext cx="945660" cy="5121342"/>
              <a:chOff x="694871" y="921478"/>
              <a:chExt cx="945660" cy="4464816"/>
            </a:xfrm>
            <a:effectLst/>
          </p:grpSpPr>
          <p:sp>
            <p:nvSpPr>
              <p:cNvPr id="21" name="타원 20"/>
              <p:cNvSpPr/>
              <p:nvPr/>
            </p:nvSpPr>
            <p:spPr>
              <a:xfrm rot="21259363">
                <a:off x="700344" y="5154153"/>
                <a:ext cx="940187" cy="2321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4871" y="921478"/>
                <a:ext cx="943429" cy="4456671"/>
                <a:chOff x="758371" y="446259"/>
                <a:chExt cx="943429" cy="2862318"/>
              </a:xfrm>
            </p:grpSpPr>
            <p:sp>
              <p:nvSpPr>
                <p:cNvPr id="23" name="직사각형 5"/>
                <p:cNvSpPr/>
                <p:nvPr/>
              </p:nvSpPr>
              <p:spPr>
                <a:xfrm>
                  <a:off x="758371" y="468125"/>
                  <a:ext cx="943429" cy="2797589"/>
                </a:xfrm>
                <a:custGeom>
                  <a:avLst/>
                  <a:gdLst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0 h 4288153"/>
                    <a:gd name="connsiteX1" fmla="*/ 943429 w 943429"/>
                    <a:gd name="connsiteY1" fmla="*/ 0 h 4288153"/>
                    <a:gd name="connsiteX2" fmla="*/ 943429 w 943429"/>
                    <a:gd name="connsiteY2" fmla="*/ 4288153 h 4288153"/>
                    <a:gd name="connsiteX3" fmla="*/ 0 w 943429"/>
                    <a:gd name="connsiteY3" fmla="*/ 4288153 h 4288153"/>
                    <a:gd name="connsiteX4" fmla="*/ 0 w 943429"/>
                    <a:gd name="connsiteY4" fmla="*/ 0 h 4288153"/>
                    <a:gd name="connsiteX0" fmla="*/ 0 w 943429"/>
                    <a:gd name="connsiteY0" fmla="*/ 67733 h 4355886"/>
                    <a:gd name="connsiteX1" fmla="*/ 943429 w 943429"/>
                    <a:gd name="connsiteY1" fmla="*/ 67733 h 4355886"/>
                    <a:gd name="connsiteX2" fmla="*/ 943429 w 943429"/>
                    <a:gd name="connsiteY2" fmla="*/ 4355886 h 4355886"/>
                    <a:gd name="connsiteX3" fmla="*/ 0 w 943429"/>
                    <a:gd name="connsiteY3" fmla="*/ 4355886 h 4355886"/>
                    <a:gd name="connsiteX4" fmla="*/ 0 w 943429"/>
                    <a:gd name="connsiteY4" fmla="*/ 67733 h 435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429" h="4355886">
                      <a:moveTo>
                        <a:pt x="0" y="67733"/>
                      </a:moveTo>
                      <a:cubicBezTo>
                        <a:pt x="285901" y="-84667"/>
                        <a:pt x="628953" y="67733"/>
                        <a:pt x="943429" y="67733"/>
                      </a:cubicBezTo>
                      <a:lnTo>
                        <a:pt x="943429" y="4355886"/>
                      </a:lnTo>
                      <a:cubicBezTo>
                        <a:pt x="628953" y="4355886"/>
                        <a:pt x="263676" y="4235236"/>
                        <a:pt x="0" y="4355886"/>
                      </a:cubicBezTo>
                      <a:lnTo>
                        <a:pt x="0" y="677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85000"/>
                      </a:schemeClr>
                    </a:gs>
                    <a:gs pos="88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5400000">
                  <a:off x="147262" y="1877418"/>
                  <a:ext cx="2862318" cy="0"/>
                </a:xfrm>
                <a:prstGeom prst="line">
                  <a:avLst/>
                </a:prstGeom>
                <a:ln w="38100" cap="rnd">
                  <a:solidFill>
                    <a:srgbClr val="FF3300"/>
                  </a:solidFill>
                  <a:prstDash val="dash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직사각형 25"/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8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tx2"/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27314" y="232228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>
                  <a:solidFill>
                    <a:schemeClr val="tx1"/>
                  </a:solidFill>
                </a:rPr>
                <a:t>핸드폰의 사진을 통해서 </a:t>
              </a:r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500" b="1" dirty="0">
                  <a:solidFill>
                    <a:schemeClr val="tx1"/>
                  </a:solidFill>
                </a:rPr>
                <a:t>피부의 트러블 위치를 통한 건강 상태 및 </a:t>
              </a:r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500" b="1" dirty="0">
                  <a:solidFill>
                    <a:schemeClr val="tx1"/>
                  </a:solidFill>
                </a:rPr>
                <a:t>주름</a:t>
              </a:r>
              <a:r>
                <a:rPr lang="en-US" altLang="ko-KR" sz="25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2500" b="1" dirty="0">
                  <a:solidFill>
                    <a:schemeClr val="tx1"/>
                  </a:solidFill>
                </a:rPr>
                <a:t>모공을 집에서 간단하게</a:t>
              </a:r>
              <a:endParaRPr lang="en-US" altLang="ko-KR" sz="25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500" b="1" dirty="0">
                  <a:solidFill>
                    <a:schemeClr val="tx1"/>
                  </a:solidFill>
                </a:rPr>
                <a:t>확인할 수 있는 미용 케어 어플을 만든다</a:t>
              </a:r>
              <a:r>
                <a:rPr lang="en-US" altLang="ko-KR" sz="2500" b="1" dirty="0">
                  <a:solidFill>
                    <a:schemeClr val="tx1"/>
                  </a:solidFill>
                </a:rPr>
                <a:t>.</a:t>
              </a:r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182" y="594203"/>
            <a:ext cx="523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2800" b="1" dirty="0"/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032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27314" y="199764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5809" y="605532"/>
            <a:ext cx="5230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 </a:t>
            </a:r>
            <a:r>
              <a:rPr lang="en-US" altLang="ko-KR" sz="3000" b="1" dirty="0"/>
              <a:t>2. Overall Design Structure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2725BB-1922-4339-BA91-F5DCC4341CBE}"/>
              </a:ext>
            </a:extLst>
          </p:cNvPr>
          <p:cNvSpPr/>
          <p:nvPr/>
        </p:nvSpPr>
        <p:spPr>
          <a:xfrm>
            <a:off x="4865338" y="4589729"/>
            <a:ext cx="2111828" cy="88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Android Studio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2077AD-1481-4EB7-A894-9E6E1BA47D8D}"/>
              </a:ext>
            </a:extLst>
          </p:cNvPr>
          <p:cNvSpPr/>
          <p:nvPr/>
        </p:nvSpPr>
        <p:spPr>
          <a:xfrm>
            <a:off x="4865338" y="3073403"/>
            <a:ext cx="2111828" cy="1044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node.js</a:t>
            </a:r>
            <a:r>
              <a:rPr lang="ko-KR" altLang="en-US" dirty="0"/>
              <a:t>를 통한</a:t>
            </a:r>
            <a:endParaRPr lang="en-US" altLang="ko-KR" dirty="0"/>
          </a:p>
          <a:p>
            <a:pPr algn="ctr"/>
            <a:r>
              <a:rPr lang="ko-KR" altLang="en-US" dirty="0"/>
              <a:t>데이터 통신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555F66-F234-4CA5-AF4D-F7BDD89117DA}"/>
              </a:ext>
            </a:extLst>
          </p:cNvPr>
          <p:cNvSpPr/>
          <p:nvPr/>
        </p:nvSpPr>
        <p:spPr>
          <a:xfrm>
            <a:off x="3176089" y="1672587"/>
            <a:ext cx="2018102" cy="81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Python-Shell, </a:t>
            </a:r>
            <a:r>
              <a:rPr lang="en-US" altLang="ko-KR" sz="1500" dirty="0" err="1"/>
              <a:t>Dlib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opencv</a:t>
            </a:r>
            <a:r>
              <a:rPr lang="ko-KR" altLang="en-US" sz="1500" dirty="0"/>
              <a:t>를 통한</a:t>
            </a:r>
            <a:endParaRPr lang="en-US" altLang="ko-KR" sz="1500" dirty="0"/>
          </a:p>
          <a:p>
            <a:pPr algn="ctr"/>
            <a:r>
              <a:rPr lang="ko-KR" altLang="en-US" sz="1500" dirty="0"/>
              <a:t> 이미지 처리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E1DDE-5789-4159-B2D3-4655205D3461}"/>
              </a:ext>
            </a:extLst>
          </p:cNvPr>
          <p:cNvSpPr/>
          <p:nvPr/>
        </p:nvSpPr>
        <p:spPr>
          <a:xfrm>
            <a:off x="6648314" y="1672587"/>
            <a:ext cx="1756641" cy="81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Mysql</a:t>
            </a:r>
            <a:r>
              <a:rPr lang="ko-KR" altLang="en-US" sz="1500" dirty="0"/>
              <a:t>을 사용한</a:t>
            </a:r>
            <a:endParaRPr lang="en-US" altLang="ko-KR" sz="1500" dirty="0"/>
          </a:p>
          <a:p>
            <a:pPr algn="ctr"/>
            <a:r>
              <a:rPr lang="ko-KR" altLang="en-US" sz="1500" dirty="0"/>
              <a:t>데이터 저장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68E529A-5372-4246-A434-60509D0049F3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194191" y="2078982"/>
            <a:ext cx="145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747C693-BCED-471B-9E33-22F5DE5AF419}"/>
              </a:ext>
            </a:extLst>
          </p:cNvPr>
          <p:cNvCxnSpPr>
            <a:endCxn id="16" idx="0"/>
          </p:cNvCxnSpPr>
          <p:nvPr/>
        </p:nvCxnSpPr>
        <p:spPr>
          <a:xfrm>
            <a:off x="5921252" y="2079180"/>
            <a:ext cx="0" cy="99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827629E-F645-49FC-8202-A1641818F481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>
            <a:off x="5921252" y="4117612"/>
            <a:ext cx="0" cy="47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91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27314" y="232228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72293" y="1954622"/>
            <a:ext cx="88538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건강 상태에 따라 발생하는 피부 트러블의 위치가 다른 점을 이용하여 간단하게 안 좋은 부분을 체크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얼굴 </a:t>
            </a:r>
            <a:r>
              <a:rPr lang="ko-KR" altLang="en-US" sz="2000" dirty="0" err="1"/>
              <a:t>민낯으로</a:t>
            </a:r>
            <a:r>
              <a:rPr lang="ko-KR" altLang="en-US" sz="2000" dirty="0"/>
              <a:t> 사진을 찍어 어플리케이션에 업로드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피부 트러블이 있는 곳을 체크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데이터베이스의 건강 상태 정보를 출력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88288-5C75-4B39-BD93-5B1137229E65}"/>
              </a:ext>
            </a:extLst>
          </p:cNvPr>
          <p:cNvSpPr txBox="1"/>
          <p:nvPr/>
        </p:nvSpPr>
        <p:spPr>
          <a:xfrm>
            <a:off x="1117600" y="602324"/>
            <a:ext cx="5230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 </a:t>
            </a:r>
            <a:r>
              <a:rPr lang="en-US" altLang="ko-KR" sz="3000" b="1" dirty="0"/>
              <a:t>3. Detailed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390C3-9CA7-46AF-974B-794F595D5084}"/>
              </a:ext>
            </a:extLst>
          </p:cNvPr>
          <p:cNvSpPr txBox="1"/>
          <p:nvPr/>
        </p:nvSpPr>
        <p:spPr>
          <a:xfrm>
            <a:off x="1872293" y="1301916"/>
            <a:ext cx="508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- </a:t>
            </a:r>
            <a:r>
              <a:rPr lang="ko-KR" altLang="en-US" sz="2000" b="1" dirty="0"/>
              <a:t>피부 트러블 위치를 통한 건강 상태 체크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72905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27314" y="232228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6573" y="576489"/>
            <a:ext cx="45846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트러블 위치에 따른 원인</a:t>
            </a:r>
            <a:endParaRPr lang="en-US" altLang="ko-KR" sz="3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37131" y="1941737"/>
            <a:ext cx="55160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이마 </a:t>
            </a:r>
            <a:r>
              <a:rPr lang="en-US" altLang="ko-KR" sz="2000" dirty="0"/>
              <a:t>: </a:t>
            </a:r>
            <a:r>
              <a:rPr lang="ko-KR" altLang="en-US" sz="2000" dirty="0"/>
              <a:t>심장</a:t>
            </a:r>
            <a:r>
              <a:rPr lang="en-US" altLang="ko-KR" sz="2000" dirty="0"/>
              <a:t>, </a:t>
            </a:r>
            <a:r>
              <a:rPr lang="ko-KR" altLang="en-US" sz="2000" dirty="0"/>
              <a:t>소장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코</a:t>
            </a:r>
            <a:r>
              <a:rPr lang="en-US" altLang="ko-KR" sz="2000" dirty="0"/>
              <a:t>: </a:t>
            </a:r>
            <a:r>
              <a:rPr lang="ko-KR" altLang="en-US" sz="2000" dirty="0"/>
              <a:t>비장</a:t>
            </a:r>
            <a:r>
              <a:rPr lang="en-US" altLang="ko-KR" sz="2000" dirty="0"/>
              <a:t>, </a:t>
            </a:r>
            <a:r>
              <a:rPr lang="ko-KR" altLang="en-US" sz="2000" dirty="0"/>
              <a:t>위장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오른쪽 볼 </a:t>
            </a:r>
            <a:r>
              <a:rPr lang="en-US" altLang="ko-KR" sz="2000" dirty="0"/>
              <a:t>: </a:t>
            </a:r>
            <a:r>
              <a:rPr lang="ko-KR" altLang="en-US" sz="2000" dirty="0"/>
              <a:t>대장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왼쪽 볼 </a:t>
            </a:r>
            <a:r>
              <a:rPr lang="en-US" altLang="ko-KR" sz="2000" dirty="0"/>
              <a:t>: </a:t>
            </a:r>
            <a:r>
              <a:rPr lang="ko-KR" altLang="en-US" sz="2000" dirty="0"/>
              <a:t>간</a:t>
            </a:r>
            <a:r>
              <a:rPr lang="en-US" altLang="ko-KR" sz="2000" dirty="0"/>
              <a:t>, </a:t>
            </a:r>
            <a:r>
              <a:rPr lang="ko-KR" altLang="en-US" sz="2000" dirty="0"/>
              <a:t>담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턱 </a:t>
            </a:r>
            <a:r>
              <a:rPr lang="en-US" altLang="ko-KR" sz="2000" dirty="0"/>
              <a:t>: </a:t>
            </a:r>
            <a:r>
              <a:rPr lang="ko-KR" altLang="en-US" sz="2000" dirty="0"/>
              <a:t>자궁</a:t>
            </a:r>
            <a:r>
              <a:rPr lang="en-US" altLang="ko-KR" sz="2000" dirty="0"/>
              <a:t>, </a:t>
            </a:r>
            <a:r>
              <a:rPr lang="ko-KR" altLang="en-US" sz="2000" dirty="0"/>
              <a:t>방광</a:t>
            </a:r>
            <a:r>
              <a:rPr lang="en-US" altLang="ko-KR" sz="2000" dirty="0"/>
              <a:t>, </a:t>
            </a:r>
            <a:r>
              <a:rPr lang="ko-KR" altLang="en-US" sz="2000" dirty="0"/>
              <a:t>신장 등 아랫배 있는 장기에 속하는 곳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9C3803-32C6-4A40-B0F2-012A758BE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936" y="986970"/>
            <a:ext cx="3714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1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71711" y="235857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D3A5F1-BD88-4215-8F8A-04D97B39A9D9}"/>
              </a:ext>
            </a:extLst>
          </p:cNvPr>
          <p:cNvSpPr/>
          <p:nvPr/>
        </p:nvSpPr>
        <p:spPr>
          <a:xfrm>
            <a:off x="1946759" y="1631935"/>
            <a:ext cx="68808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모공 검출 알고리즘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주름 검출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반점 검출 알고리즘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B915BE-D4E9-4582-9C6A-1DE0A1DBA569}"/>
              </a:ext>
            </a:extLst>
          </p:cNvPr>
          <p:cNvSpPr txBox="1"/>
          <p:nvPr/>
        </p:nvSpPr>
        <p:spPr>
          <a:xfrm>
            <a:off x="1117600" y="602324"/>
            <a:ext cx="5230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 </a:t>
            </a:r>
            <a:r>
              <a:rPr lang="en-US" altLang="ko-KR" sz="3000" b="1" dirty="0"/>
              <a:t>3. Detailed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0D128-870F-4E4B-A1EE-309408C5C3FE}"/>
              </a:ext>
            </a:extLst>
          </p:cNvPr>
          <p:cNvSpPr txBox="1"/>
          <p:nvPr/>
        </p:nvSpPr>
        <p:spPr>
          <a:xfrm>
            <a:off x="1815140" y="1166015"/>
            <a:ext cx="497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- </a:t>
            </a:r>
            <a:r>
              <a:rPr lang="ko-KR" altLang="en-US" sz="2000" b="1" dirty="0"/>
              <a:t>피부 주름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모공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반점을 통한 상태 변화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73287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76620" y="235857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AAD64A-E308-4E9B-AF8B-8CB56A09022B}"/>
              </a:ext>
            </a:extLst>
          </p:cNvPr>
          <p:cNvSpPr/>
          <p:nvPr/>
        </p:nvSpPr>
        <p:spPr>
          <a:xfrm>
            <a:off x="1815140" y="1716953"/>
            <a:ext cx="74536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원본 이미지에서 </a:t>
            </a:r>
            <a:r>
              <a:rPr lang="en-US" altLang="ko-KR" dirty="0"/>
              <a:t>L space </a:t>
            </a:r>
            <a:r>
              <a:rPr lang="ko-KR" altLang="en-US" dirty="0"/>
              <a:t>추출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Bilateral filtering</a:t>
            </a:r>
            <a:r>
              <a:rPr lang="ko-KR" altLang="en-US" dirty="0"/>
              <a:t>을 통한 잡음 제거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명암 대비를 위한 </a:t>
            </a:r>
            <a:r>
              <a:rPr lang="en-US" altLang="ko-KR" dirty="0"/>
              <a:t>Differentiated equalization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반점 영역을 찾기 위한 </a:t>
            </a:r>
            <a:r>
              <a:rPr lang="en-US" altLang="ko-KR" dirty="0"/>
              <a:t>Adaptive threshold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Track bar</a:t>
            </a:r>
            <a:r>
              <a:rPr lang="ko-KR" altLang="en-US" dirty="0"/>
              <a:t>를 통한 </a:t>
            </a:r>
            <a:r>
              <a:rPr lang="en-US" altLang="ko-KR" dirty="0"/>
              <a:t>parameter </a:t>
            </a:r>
            <a:r>
              <a:rPr lang="ko-KR" altLang="en-US" dirty="0"/>
              <a:t>변경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K-mean clustering </a:t>
            </a:r>
            <a:r>
              <a:rPr lang="ko-KR" altLang="en-US" dirty="0"/>
              <a:t>알고리즘으로 </a:t>
            </a:r>
            <a:r>
              <a:rPr lang="en-US" altLang="ko-KR" dirty="0"/>
              <a:t>K</a:t>
            </a:r>
            <a:r>
              <a:rPr lang="ko-KR" altLang="en-US" dirty="0"/>
              <a:t>값에 따른 검출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09944-A287-4DEB-AE1B-0B45E4DCB5D1}"/>
              </a:ext>
            </a:extLst>
          </p:cNvPr>
          <p:cNvSpPr txBox="1"/>
          <p:nvPr/>
        </p:nvSpPr>
        <p:spPr>
          <a:xfrm>
            <a:off x="1117600" y="602324"/>
            <a:ext cx="5230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 </a:t>
            </a:r>
            <a:r>
              <a:rPr lang="en-US" altLang="ko-KR" sz="3000" b="1" dirty="0"/>
              <a:t>3. Detailed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Description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DA6308-3B39-4715-B193-1B0418DE4DEF}"/>
              </a:ext>
            </a:extLst>
          </p:cNvPr>
          <p:cNvSpPr txBox="1"/>
          <p:nvPr/>
        </p:nvSpPr>
        <p:spPr>
          <a:xfrm>
            <a:off x="1117600" y="1231825"/>
            <a:ext cx="438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- </a:t>
            </a:r>
            <a:r>
              <a:rPr lang="ko-KR" altLang="en-US" sz="2000" b="1" dirty="0"/>
              <a:t>피부 반점 검출 알고리즘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55050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71711" y="235857"/>
            <a:ext cx="10943772" cy="6386285"/>
            <a:chOff x="1436914" y="232228"/>
            <a:chExt cx="10334172" cy="638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436914" y="232228"/>
              <a:ext cx="10334172" cy="6386285"/>
            </a:xfrm>
            <a:prstGeom prst="roundRect">
              <a:avLst>
                <a:gd name="adj" fmla="val 2349"/>
              </a:avLst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53029" y="355601"/>
              <a:ext cx="10087428" cy="6146799"/>
            </a:xfrm>
            <a:prstGeom prst="roundRect">
              <a:avLst>
                <a:gd name="adj" fmla="val 2349"/>
              </a:avLst>
            </a:prstGeom>
            <a:noFill/>
            <a:ln w="31750" cap="rnd">
              <a:solidFill>
                <a:srgbClr val="905C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 rot="21259363">
            <a:off x="179644" y="5077953"/>
            <a:ext cx="940187" cy="232141"/>
          </a:xfrm>
          <a:prstGeom prst="ellipse">
            <a:avLst/>
          </a:prstGeom>
          <a:gradFill flip="none" rotWithShape="1">
            <a:gsLst>
              <a:gs pos="0">
                <a:srgbClr val="A20000">
                  <a:shade val="30000"/>
                  <a:satMod val="115000"/>
                </a:srgbClr>
              </a:gs>
              <a:gs pos="50000">
                <a:srgbClr val="A20000">
                  <a:shade val="67500"/>
                  <a:satMod val="115000"/>
                </a:srgbClr>
              </a:gs>
              <a:gs pos="100000">
                <a:srgbClr val="A2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4171" y="879323"/>
            <a:ext cx="943429" cy="4355886"/>
            <a:chOff x="783771" y="468125"/>
            <a:chExt cx="943429" cy="2797589"/>
          </a:xfrm>
        </p:grpSpPr>
        <p:sp>
          <p:nvSpPr>
            <p:cNvPr id="6" name="직사각형 5"/>
            <p:cNvSpPr/>
            <p:nvPr/>
          </p:nvSpPr>
          <p:spPr>
            <a:xfrm>
              <a:off x="783771" y="468125"/>
              <a:ext cx="943429" cy="2797589"/>
            </a:xfrm>
            <a:custGeom>
              <a:avLst/>
              <a:gdLst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0 h 4288153"/>
                <a:gd name="connsiteX1" fmla="*/ 943429 w 943429"/>
                <a:gd name="connsiteY1" fmla="*/ 0 h 4288153"/>
                <a:gd name="connsiteX2" fmla="*/ 943429 w 943429"/>
                <a:gd name="connsiteY2" fmla="*/ 4288153 h 4288153"/>
                <a:gd name="connsiteX3" fmla="*/ 0 w 943429"/>
                <a:gd name="connsiteY3" fmla="*/ 4288153 h 4288153"/>
                <a:gd name="connsiteX4" fmla="*/ 0 w 943429"/>
                <a:gd name="connsiteY4" fmla="*/ 0 h 4288153"/>
                <a:gd name="connsiteX0" fmla="*/ 0 w 943429"/>
                <a:gd name="connsiteY0" fmla="*/ 67733 h 4355886"/>
                <a:gd name="connsiteX1" fmla="*/ 943429 w 943429"/>
                <a:gd name="connsiteY1" fmla="*/ 67733 h 4355886"/>
                <a:gd name="connsiteX2" fmla="*/ 943429 w 943429"/>
                <a:gd name="connsiteY2" fmla="*/ 4355886 h 4355886"/>
                <a:gd name="connsiteX3" fmla="*/ 0 w 943429"/>
                <a:gd name="connsiteY3" fmla="*/ 4355886 h 4355886"/>
                <a:gd name="connsiteX4" fmla="*/ 0 w 943429"/>
                <a:gd name="connsiteY4" fmla="*/ 67733 h 43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429" h="4355886">
                  <a:moveTo>
                    <a:pt x="0" y="67733"/>
                  </a:moveTo>
                  <a:cubicBezTo>
                    <a:pt x="285901" y="-84667"/>
                    <a:pt x="628953" y="67733"/>
                    <a:pt x="943429" y="67733"/>
                  </a:cubicBezTo>
                  <a:lnTo>
                    <a:pt x="943429" y="4355886"/>
                  </a:lnTo>
                  <a:cubicBezTo>
                    <a:pt x="628953" y="4355886"/>
                    <a:pt x="263676" y="4235236"/>
                    <a:pt x="0" y="4355886"/>
                  </a:cubicBezTo>
                  <a:lnTo>
                    <a:pt x="0" y="6773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00000">
                    <a:lumMod val="78000"/>
                  </a:srgbClr>
                </a:gs>
                <a:gs pos="26000">
                  <a:srgbClr val="C00000">
                    <a:shade val="30000"/>
                    <a:satMod val="115000"/>
                  </a:srgbClr>
                </a:gs>
                <a:gs pos="84000">
                  <a:srgbClr val="A20000">
                    <a:lumMod val="98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215900" dist="292100" dir="60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5400000">
              <a:off x="275029" y="1859370"/>
              <a:ext cx="2556000" cy="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/>
          <p:cNvSpPr/>
          <p:nvPr/>
        </p:nvSpPr>
        <p:spPr>
          <a:xfrm rot="16200000">
            <a:off x="-1719375" y="2639796"/>
            <a:ext cx="436911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bg1"/>
                </a:solidFill>
              </a:rPr>
              <a:t>POWER POINT </a:t>
            </a:r>
            <a:r>
              <a:rPr lang="en-US" altLang="ko-KR" sz="2400" b="1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AAD64A-E308-4E9B-AF8B-8CB56A09022B}"/>
              </a:ext>
            </a:extLst>
          </p:cNvPr>
          <p:cNvSpPr/>
          <p:nvPr/>
        </p:nvSpPr>
        <p:spPr>
          <a:xfrm>
            <a:off x="1815140" y="1716953"/>
            <a:ext cx="74536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원본 이미지에서 </a:t>
            </a:r>
            <a:r>
              <a:rPr lang="en-US" altLang="ko-KR" dirty="0"/>
              <a:t>B space(Blue space) </a:t>
            </a:r>
            <a:r>
              <a:rPr lang="ko-KR" altLang="en-US" dirty="0"/>
              <a:t>추출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Bilateral filtering</a:t>
            </a:r>
            <a:r>
              <a:rPr lang="ko-KR" altLang="en-US" dirty="0"/>
              <a:t>을 통한 잡음 제거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명암 대비 영상을 얻기 위한 </a:t>
            </a:r>
            <a:r>
              <a:rPr lang="en-US" altLang="ko-KR" dirty="0"/>
              <a:t>Histogram equalization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주름 의심 영역을 찾기 위한 </a:t>
            </a:r>
            <a:r>
              <a:rPr lang="en-US" altLang="ko-KR" dirty="0"/>
              <a:t>Adaptive threshold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주름아 아닌 부분을 제외시키기 위한 </a:t>
            </a:r>
            <a:r>
              <a:rPr lang="en-US" altLang="ko-KR" dirty="0"/>
              <a:t>Hough line transform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영역의 경계를 표시하기 위한 </a:t>
            </a:r>
            <a:r>
              <a:rPr lang="en-US" altLang="ko-KR" dirty="0"/>
              <a:t>Canny edge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09944-A287-4DEB-AE1B-0B45E4DCB5D1}"/>
              </a:ext>
            </a:extLst>
          </p:cNvPr>
          <p:cNvSpPr txBox="1"/>
          <p:nvPr/>
        </p:nvSpPr>
        <p:spPr>
          <a:xfrm>
            <a:off x="1117600" y="602324"/>
            <a:ext cx="5230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 </a:t>
            </a:r>
            <a:r>
              <a:rPr lang="en-US" altLang="ko-KR" sz="3000" b="1" dirty="0"/>
              <a:t>3. Detailed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Description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DA6308-3B39-4715-B193-1B0418DE4DEF}"/>
              </a:ext>
            </a:extLst>
          </p:cNvPr>
          <p:cNvSpPr txBox="1"/>
          <p:nvPr/>
        </p:nvSpPr>
        <p:spPr>
          <a:xfrm>
            <a:off x="1117600" y="1231825"/>
            <a:ext cx="438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- </a:t>
            </a:r>
            <a:r>
              <a:rPr lang="ko-KR" altLang="en-US" sz="2000" b="1" dirty="0"/>
              <a:t>피부 주름 검출 알고리즘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15659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4352</TotalTime>
  <Words>332</Words>
  <Application>Microsoft Office PowerPoint</Application>
  <PresentationFormat>와이드스크린</PresentationFormat>
  <Paragraphs>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박동현</cp:lastModifiedBy>
  <cp:revision>680</cp:revision>
  <dcterms:created xsi:type="dcterms:W3CDTF">2018-08-02T07:05:36Z</dcterms:created>
  <dcterms:modified xsi:type="dcterms:W3CDTF">2020-02-15T07:03:43Z</dcterms:modified>
</cp:coreProperties>
</file>