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50" r:id="rId2"/>
    <p:sldId id="649" r:id="rId3"/>
    <p:sldId id="645" r:id="rId4"/>
    <p:sldId id="693" r:id="rId5"/>
    <p:sldId id="694" r:id="rId6"/>
    <p:sldId id="695" r:id="rId7"/>
    <p:sldId id="696" r:id="rId8"/>
    <p:sldId id="702" r:id="rId9"/>
    <p:sldId id="699" r:id="rId10"/>
    <p:sldId id="701" r:id="rId11"/>
    <p:sldId id="700" r:id="rId12"/>
    <p:sldId id="697" r:id="rId13"/>
    <p:sldId id="69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00FF9B"/>
    <a:srgbClr val="403A34"/>
    <a:srgbClr val="910001"/>
    <a:srgbClr val="FF3300"/>
    <a:srgbClr val="A20000"/>
    <a:srgbClr val="E7B791"/>
    <a:srgbClr val="FF7C80"/>
    <a:srgbClr val="905C4E"/>
    <a:srgbClr val="D8C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94660"/>
  </p:normalViewPr>
  <p:slideViewPr>
    <p:cSldViewPr snapToGrid="0">
      <p:cViewPr>
        <p:scale>
          <a:sx n="113" d="100"/>
          <a:sy n="113" d="100"/>
        </p:scale>
        <p:origin x="552" y="10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2020. 4. 17.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47463" y="1622152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-669266" y="2340688"/>
            <a:ext cx="5174763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i="1" dirty="0">
                <a:solidFill>
                  <a:schemeClr val="tx2">
                    <a:lumMod val="75000"/>
                  </a:schemeClr>
                </a:solidFill>
              </a:rPr>
              <a:t>광운대학교 컴퓨터정보공학부</a:t>
            </a: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3200" b="1" i="1" dirty="0" err="1">
                <a:solidFill>
                  <a:schemeClr val="tx2">
                    <a:lumMod val="75000"/>
                  </a:schemeClr>
                </a:solidFill>
              </a:rPr>
              <a:t>algoITso</a:t>
            </a:r>
            <a:endParaRPr lang="en-US" altLang="ko-KR" sz="32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졸업작품 미팅 발표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55469" y="2460195"/>
            <a:ext cx="3387380" cy="1903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LG </a:t>
            </a:r>
            <a:r>
              <a:rPr lang="ko-KR" altLang="en-US" sz="2000" b="1" dirty="0" err="1">
                <a:solidFill>
                  <a:schemeClr val="bg1"/>
                </a:solidFill>
              </a:rPr>
              <a:t>뷰티</a:t>
            </a:r>
            <a:r>
              <a:rPr lang="ko-KR" altLang="en-US" sz="2000" b="1" dirty="0">
                <a:solidFill>
                  <a:schemeClr val="bg1"/>
                </a:solidFill>
              </a:rPr>
              <a:t> 케어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2015722001 </a:t>
            </a:r>
            <a:r>
              <a:rPr lang="ko-KR" altLang="en-US" sz="1200" dirty="0" err="1">
                <a:solidFill>
                  <a:schemeClr val="bg1"/>
                </a:solidFill>
              </a:rPr>
              <a:t>주재훈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2015722099 </a:t>
            </a:r>
            <a:r>
              <a:rPr lang="ko-KR" altLang="en-US" sz="1200" dirty="0">
                <a:solidFill>
                  <a:schemeClr val="bg1"/>
                </a:solidFill>
              </a:rPr>
              <a:t>박동현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2015722065 </a:t>
            </a:r>
            <a:r>
              <a:rPr lang="ko-KR" altLang="en-US" sz="1200" dirty="0">
                <a:solidFill>
                  <a:schemeClr val="bg1"/>
                </a:solidFill>
              </a:rPr>
              <a:t>최진호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2015722010 </a:t>
            </a:r>
            <a:r>
              <a:rPr lang="ko-KR" altLang="en-US" sz="1200" dirty="0" err="1">
                <a:solidFill>
                  <a:schemeClr val="bg1"/>
                </a:solidFill>
              </a:rPr>
              <a:t>최현구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7957" y="2593387"/>
            <a:ext cx="833319" cy="833319"/>
            <a:chOff x="8011884" y="2025300"/>
            <a:chExt cx="833319" cy="833319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220034" y="2230937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011884" y="2025300"/>
              <a:ext cx="833319" cy="83331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4.</a:t>
            </a:r>
            <a:r>
              <a:rPr lang="ko-KR" altLang="en-US" sz="2800" b="1" dirty="0"/>
              <a:t> 검증방법 계획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5D630-5E0D-414E-97C8-B67F194B6133}"/>
              </a:ext>
            </a:extLst>
          </p:cNvPr>
          <p:cNvSpPr txBox="1"/>
          <p:nvPr/>
        </p:nvSpPr>
        <p:spPr>
          <a:xfrm>
            <a:off x="1640186" y="1595226"/>
            <a:ext cx="9302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4-1. </a:t>
            </a:r>
            <a:r>
              <a:rPr kumimoji="1" lang="ko-KR" altLang="en-US" b="1" dirty="0"/>
              <a:t>인위적으로 만든 샘플이미지를 이용해서 정확도 파악</a:t>
            </a:r>
          </a:p>
          <a:p>
            <a:r>
              <a:rPr kumimoji="1" lang="ko-KR" altLang="en-US" dirty="0"/>
              <a:t>   약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개에서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단위의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을 나누어</a:t>
            </a:r>
            <a:endParaRPr kumimoji="1" lang="en-US" altLang="ko-KR" dirty="0"/>
          </a:p>
          <a:p>
            <a:r>
              <a:rPr kumimoji="1" lang="ko-KR" altLang="en-US" dirty="0"/>
              <a:t>   각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별 정확도를 측정</a:t>
            </a:r>
            <a:br>
              <a:rPr kumimoji="1" lang="en-US" altLang="ko-KR" dirty="0"/>
            </a:br>
            <a:r>
              <a:rPr kumimoji="1" lang="en-US" altLang="ko-KR" dirty="0"/>
              <a:t>   E.G. </a:t>
            </a:r>
            <a:r>
              <a:rPr kumimoji="1" lang="ko-KR" altLang="en-US" dirty="0"/>
              <a:t>반점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개짜리 샘플이미지를 만들고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어플리케이션이 반점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개를 찾아내는지 여부</a:t>
            </a:r>
            <a:br>
              <a:rPr kumimoji="1" lang="en-US" altLang="ko-KR" dirty="0"/>
            </a:br>
            <a:br>
              <a:rPr kumimoji="1" lang="en-US" altLang="ko-KR" dirty="0"/>
            </a:b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6A1A147-9169-4E43-BEDD-511D6F18B461}"/>
              </a:ext>
            </a:extLst>
          </p:cNvPr>
          <p:cNvSpPr/>
          <p:nvPr/>
        </p:nvSpPr>
        <p:spPr>
          <a:xfrm>
            <a:off x="4746978" y="3031866"/>
            <a:ext cx="2698044" cy="692978"/>
          </a:xfrm>
          <a:prstGeom prst="downArrow">
            <a:avLst>
              <a:gd name="adj1" fmla="val 30753"/>
              <a:gd name="adj2" fmla="val 59774"/>
            </a:avLst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84FD9D-CC70-5C45-BDBC-894BA847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14" y="3975192"/>
            <a:ext cx="5267073" cy="1352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9E0B04-E80C-8F4A-994A-DFE71A94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51" y="3975192"/>
            <a:ext cx="3989339" cy="136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C84341-D598-7048-84E0-B556BAF6E4CD}"/>
              </a:ext>
            </a:extLst>
          </p:cNvPr>
          <p:cNvSpPr txBox="1"/>
          <p:nvPr/>
        </p:nvSpPr>
        <p:spPr>
          <a:xfrm>
            <a:off x="1782151" y="5464701"/>
            <a:ext cx="916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모공만 </a:t>
            </a:r>
            <a:r>
              <a:rPr kumimoji="1" lang="en-US" altLang="ko-KR" dirty="0" err="1"/>
              <a:t>Labaling</a:t>
            </a:r>
            <a:r>
              <a:rPr kumimoji="1" lang="ko-KR" altLang="en-US" dirty="0"/>
              <a:t>하는 것까지 확인됨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정확도 향상을 위한 적정 </a:t>
            </a:r>
            <a:r>
              <a:rPr kumimoji="1" lang="ko-KR" altLang="en-US" dirty="0" err="1"/>
              <a:t>촬영거리</a:t>
            </a:r>
            <a:r>
              <a:rPr kumimoji="1" lang="ko-KR" altLang="en-US" dirty="0"/>
              <a:t> 고안 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50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5.</a:t>
            </a:r>
            <a:r>
              <a:rPr lang="ko-KR" altLang="en-US" sz="2800" b="1" dirty="0"/>
              <a:t> 현재 개발 상태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5D630-5E0D-414E-97C8-B67F194B6133}"/>
              </a:ext>
            </a:extLst>
          </p:cNvPr>
          <p:cNvSpPr txBox="1"/>
          <p:nvPr/>
        </p:nvSpPr>
        <p:spPr>
          <a:xfrm>
            <a:off x="1640186" y="1958009"/>
            <a:ext cx="9302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모공</a:t>
            </a:r>
            <a:br>
              <a:rPr kumimoji="1" lang="en-US" altLang="ko-KR" b="1" dirty="0"/>
            </a:br>
            <a:r>
              <a:rPr kumimoji="1" lang="en-US" altLang="ko-KR" b="1" dirty="0"/>
              <a:t>5-1.</a:t>
            </a:r>
            <a:r>
              <a:rPr kumimoji="1" lang="ko-KR" altLang="en-US" b="1" dirty="0"/>
              <a:t> 피부 이미지에 대한 </a:t>
            </a:r>
            <a:r>
              <a:rPr kumimoji="1" lang="en-US" altLang="ko-KR" b="1" dirty="0"/>
              <a:t>Grayscale </a:t>
            </a:r>
            <a:r>
              <a:rPr kumimoji="1" lang="ko-KR" altLang="en-US" b="1" dirty="0"/>
              <a:t>적용 </a:t>
            </a:r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성공</a:t>
            </a:r>
            <a:endParaRPr kumimoji="1" lang="en-US" altLang="ko-KR" b="1" dirty="0">
              <a:sym typeface="Wingdings" pitchFamily="2" charset="2"/>
            </a:endParaRPr>
          </a:p>
          <a:p>
            <a:r>
              <a:rPr kumimoji="1" lang="en-US" altLang="ko-KR" b="1" dirty="0">
                <a:sym typeface="Wingdings" pitchFamily="2" charset="2"/>
              </a:rPr>
              <a:t>5-2. Grayscale </a:t>
            </a:r>
            <a:r>
              <a:rPr kumimoji="1" lang="ko-KR" altLang="en-US" b="1" dirty="0">
                <a:sym typeface="Wingdings" pitchFamily="2" charset="2"/>
              </a:rPr>
              <a:t>적용된 이미지에 대한 </a:t>
            </a:r>
            <a:r>
              <a:rPr kumimoji="1" lang="en-US" altLang="ko-KR" b="1" dirty="0">
                <a:sym typeface="Wingdings" pitchFamily="2" charset="2"/>
              </a:rPr>
              <a:t>Nosie</a:t>
            </a:r>
            <a:r>
              <a:rPr kumimoji="1" lang="ko-KR" altLang="en-US" b="1" dirty="0">
                <a:sym typeface="Wingdings" pitchFamily="2" charset="2"/>
              </a:rPr>
              <a:t> 제거 </a:t>
            </a:r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성공</a:t>
            </a:r>
            <a:endParaRPr kumimoji="1" lang="en-US" altLang="ko-KR" b="1" dirty="0">
              <a:sym typeface="Wingdings" pitchFamily="2" charset="2"/>
            </a:endParaRPr>
          </a:p>
          <a:p>
            <a:r>
              <a:rPr kumimoji="1" lang="en-US" altLang="ko-KR" b="1" dirty="0">
                <a:sym typeface="Wingdings" pitchFamily="2" charset="2"/>
              </a:rPr>
              <a:t>5-3. Noise</a:t>
            </a:r>
            <a:r>
              <a:rPr kumimoji="1" lang="ko-KR" altLang="en-US" b="1" dirty="0">
                <a:sym typeface="Wingdings" pitchFamily="2" charset="2"/>
              </a:rPr>
              <a:t> 제거된 이미지에 대한 </a:t>
            </a:r>
            <a:r>
              <a:rPr kumimoji="1" lang="en-US" altLang="ko-KR" b="1" dirty="0">
                <a:sym typeface="Wingdings" pitchFamily="2" charset="2"/>
              </a:rPr>
              <a:t>Median Blur </a:t>
            </a:r>
            <a:r>
              <a:rPr kumimoji="1" lang="ko-KR" altLang="en-US" b="1" dirty="0">
                <a:sym typeface="Wingdings" pitchFamily="2" charset="2"/>
              </a:rPr>
              <a:t>적용 </a:t>
            </a:r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실패</a:t>
            </a:r>
            <a:br>
              <a:rPr kumimoji="1" lang="en-US" altLang="ko-KR" b="1" dirty="0">
                <a:sym typeface="Wingdings" pitchFamily="2" charset="2"/>
              </a:rPr>
            </a:br>
            <a:r>
              <a:rPr kumimoji="1" lang="en-US" altLang="ko-KR" b="1" dirty="0">
                <a:sym typeface="Wingdings" pitchFamily="2" charset="2"/>
              </a:rPr>
              <a:t>5-4.</a:t>
            </a:r>
            <a:r>
              <a:rPr kumimoji="1" lang="ko-KR" altLang="en-US" b="1" dirty="0">
                <a:sym typeface="Wingdings" pitchFamily="2" charset="2"/>
              </a:rPr>
              <a:t> 그 후 단계 </a:t>
            </a:r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대략적인 성공</a:t>
            </a:r>
            <a:br>
              <a:rPr kumimoji="1" lang="en-US" altLang="ko-KR" b="1" dirty="0">
                <a:sym typeface="Wingdings" pitchFamily="2" charset="2"/>
              </a:rPr>
            </a:br>
            <a:br>
              <a:rPr kumimoji="1" lang="en-US" altLang="ko-KR" b="1" dirty="0">
                <a:sym typeface="Wingdings" pitchFamily="2" charset="2"/>
              </a:rPr>
            </a:br>
            <a:r>
              <a:rPr kumimoji="1" lang="ko-KR" altLang="en-US" b="1" dirty="0">
                <a:sym typeface="Wingdings" pitchFamily="2" charset="2"/>
              </a:rPr>
              <a:t>주름</a:t>
            </a:r>
            <a:br>
              <a:rPr kumimoji="1" lang="en-US" altLang="ko-KR" b="1" dirty="0">
                <a:sym typeface="Wingdings" pitchFamily="2" charset="2"/>
              </a:rPr>
            </a:br>
            <a:r>
              <a:rPr kumimoji="1" lang="en-US" altLang="ko-KR" b="1" dirty="0">
                <a:sym typeface="Wingdings" pitchFamily="2" charset="2"/>
              </a:rPr>
              <a:t>prototype</a:t>
            </a:r>
            <a:r>
              <a:rPr kumimoji="1" lang="ko-KR" altLang="en-US" b="1" dirty="0">
                <a:sym typeface="Wingdings" pitchFamily="2" charset="2"/>
              </a:rPr>
              <a:t>만 완성된 상태</a:t>
            </a:r>
            <a:r>
              <a:rPr kumimoji="1" lang="en-US" altLang="ko-KR" b="1" dirty="0">
                <a:sym typeface="Wingdings" pitchFamily="2" charset="2"/>
              </a:rPr>
              <a:t>.</a:t>
            </a:r>
            <a:br>
              <a:rPr kumimoji="1" lang="en-US" altLang="ko-KR" b="1" dirty="0">
                <a:sym typeface="Wingdings" pitchFamily="2" charset="2"/>
              </a:rPr>
            </a:br>
            <a:r>
              <a:rPr kumimoji="1" lang="ko-KR" altLang="en-US" b="1" dirty="0">
                <a:sym typeface="Wingdings" pitchFamily="2" charset="2"/>
              </a:rPr>
              <a:t>모공 완성 이후 진행 예정</a:t>
            </a:r>
            <a:r>
              <a:rPr kumimoji="1" lang="en-US" altLang="ko-KR" b="1" dirty="0">
                <a:sym typeface="Wingdings" pitchFamily="2" charset="2"/>
              </a:rPr>
              <a:t>.</a:t>
            </a:r>
            <a:br>
              <a:rPr kumimoji="1" lang="en-US" altLang="ko-KR" b="1" dirty="0">
                <a:sym typeface="Wingdings" pitchFamily="2" charset="2"/>
              </a:rPr>
            </a:b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R" b="1" dirty="0">
              <a:sym typeface="Wingdings" pitchFamily="2" charset="2"/>
            </a:endParaRP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984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2E3E7-69D1-3548-B8A4-E18C846B285B}"/>
              </a:ext>
            </a:extLst>
          </p:cNvPr>
          <p:cNvSpPr txBox="1"/>
          <p:nvPr/>
        </p:nvSpPr>
        <p:spPr>
          <a:xfrm>
            <a:off x="3589507" y="2768512"/>
            <a:ext cx="5230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감사합니다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031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자료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3082F-91FA-0748-87A0-2DE2AB3F16C0}"/>
              </a:ext>
            </a:extLst>
          </p:cNvPr>
          <p:cNvSpPr/>
          <p:nvPr/>
        </p:nvSpPr>
        <p:spPr>
          <a:xfrm>
            <a:off x="4865338" y="4589729"/>
            <a:ext cx="2111828" cy="88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2A26D2-0BB4-B546-A5FE-235B07AF76D6}"/>
              </a:ext>
            </a:extLst>
          </p:cNvPr>
          <p:cNvSpPr/>
          <p:nvPr/>
        </p:nvSpPr>
        <p:spPr>
          <a:xfrm>
            <a:off x="4865338" y="3073403"/>
            <a:ext cx="2111828" cy="104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r>
              <a:rPr lang="ko-KR" altLang="en-US" dirty="0"/>
              <a:t>를 통한</a:t>
            </a:r>
            <a:endParaRPr lang="en-US" altLang="ko-KR" dirty="0"/>
          </a:p>
          <a:p>
            <a:pPr algn="ctr"/>
            <a:r>
              <a:rPr lang="ko-KR" altLang="en-US" dirty="0"/>
              <a:t>데이터 통신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88B978-EDF3-DC41-ADBE-5C7C6B1E6E6F}"/>
              </a:ext>
            </a:extLst>
          </p:cNvPr>
          <p:cNvSpPr/>
          <p:nvPr/>
        </p:nvSpPr>
        <p:spPr>
          <a:xfrm>
            <a:off x="3176089" y="1672587"/>
            <a:ext cx="2018102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Python-Shell, </a:t>
            </a:r>
            <a:r>
              <a:rPr lang="en-US" altLang="ko-KR" sz="1500" dirty="0" err="1"/>
              <a:t>Dlib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통한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 이미지 처리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7744A4-0B1C-EE47-94A1-2C04DA3DFE8B}"/>
              </a:ext>
            </a:extLst>
          </p:cNvPr>
          <p:cNvSpPr/>
          <p:nvPr/>
        </p:nvSpPr>
        <p:spPr>
          <a:xfrm>
            <a:off x="6648314" y="1672587"/>
            <a:ext cx="1756641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Mysql</a:t>
            </a:r>
            <a:r>
              <a:rPr lang="ko-KR" altLang="en-US" sz="1500" dirty="0"/>
              <a:t>을 사용한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데이터 저장</a:t>
            </a:r>
          </a:p>
        </p:txBody>
      </p:sp>
      <p:cxnSp>
        <p:nvCxnSpPr>
          <p:cNvPr id="32" name="직선 연결선 12">
            <a:extLst>
              <a:ext uri="{FF2B5EF4-FFF2-40B4-BE49-F238E27FC236}">
                <a16:creationId xmlns:a16="http://schemas.microsoft.com/office/drawing/2014/main" id="{08B1444F-2F9D-484C-B03A-827F17E53D9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194191" y="2078982"/>
            <a:ext cx="145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23">
            <a:extLst>
              <a:ext uri="{FF2B5EF4-FFF2-40B4-BE49-F238E27FC236}">
                <a16:creationId xmlns:a16="http://schemas.microsoft.com/office/drawing/2014/main" id="{74BFD2DC-B507-A444-B537-35C8EB9545A9}"/>
              </a:ext>
            </a:extLst>
          </p:cNvPr>
          <p:cNvCxnSpPr>
            <a:endCxn id="29" idx="0"/>
          </p:cNvCxnSpPr>
          <p:nvPr/>
        </p:nvCxnSpPr>
        <p:spPr>
          <a:xfrm>
            <a:off x="5921252" y="2079180"/>
            <a:ext cx="0" cy="99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25">
            <a:extLst>
              <a:ext uri="{FF2B5EF4-FFF2-40B4-BE49-F238E27FC236}">
                <a16:creationId xmlns:a16="http://schemas.microsoft.com/office/drawing/2014/main" id="{81FBDFE1-D417-E74D-ADA8-CDC047EE951E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921252" y="4117612"/>
            <a:ext cx="0" cy="47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DA4136-F063-8548-BBAC-42527764861F}"/>
              </a:ext>
            </a:extLst>
          </p:cNvPr>
          <p:cNvSpPr txBox="1"/>
          <p:nvPr/>
        </p:nvSpPr>
        <p:spPr>
          <a:xfrm>
            <a:off x="4523961" y="1420472"/>
            <a:ext cx="64107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b="1" dirty="0"/>
              <a:t>프로젝트 개요</a:t>
            </a:r>
            <a:endParaRPr lang="en-US" altLang="ko-KR" sz="3000" b="1" dirty="0"/>
          </a:p>
          <a:p>
            <a:pPr marL="342900" indent="-342900">
              <a:buAutoNum type="arabicPeriod"/>
            </a:pPr>
            <a:endParaRPr lang="en-US" altLang="ko-KR" sz="3000" b="1" dirty="0"/>
          </a:p>
          <a:p>
            <a:pPr marL="342900" indent="-342900">
              <a:buAutoNum type="arabicPeriod"/>
            </a:pPr>
            <a:r>
              <a:rPr lang="ko-KR" altLang="en-US" sz="3000" b="1" dirty="0"/>
              <a:t> 상세 컨셉 검토</a:t>
            </a:r>
            <a:endParaRPr lang="en-US" altLang="ko-KR" sz="3000" b="1" dirty="0"/>
          </a:p>
          <a:p>
            <a:pPr marL="342900" indent="-342900">
              <a:buAutoNum type="arabicPeriod"/>
            </a:pPr>
            <a:endParaRPr lang="en-US" altLang="ko-KR" sz="3000" b="1" dirty="0"/>
          </a:p>
          <a:p>
            <a:pPr marL="342900" indent="-342900">
              <a:buAutoNum type="arabicPeriod"/>
            </a:pPr>
            <a:r>
              <a:rPr lang="ko-KR" altLang="en-US" sz="3000" b="1" dirty="0"/>
              <a:t> 알고리즘 검토</a:t>
            </a:r>
            <a:endParaRPr lang="en-US" altLang="ko-KR" sz="3000" b="1" dirty="0"/>
          </a:p>
          <a:p>
            <a:pPr marL="342900" indent="-342900">
              <a:buAutoNum type="arabicPeriod"/>
            </a:pPr>
            <a:endParaRPr lang="en-US" altLang="ko-KR" sz="3000" b="1" dirty="0"/>
          </a:p>
          <a:p>
            <a:pPr marL="342900" indent="-342900">
              <a:buAutoNum type="arabicPeriod"/>
            </a:pPr>
            <a:r>
              <a:rPr lang="ko-KR" altLang="en-US" sz="3000" b="1" dirty="0"/>
              <a:t> 작성 코드</a:t>
            </a:r>
            <a:endParaRPr lang="en-US" altLang="ko-KR" sz="3000" b="1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프로젝트 개요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1042DBB-5068-574B-9034-7242571B9DE2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스마트폰 사진 촬영을 이용한 </a:t>
            </a:r>
            <a:r>
              <a:rPr lang="ko-KR" altLang="en-US" b="1" dirty="0">
                <a:solidFill>
                  <a:srgbClr val="910001"/>
                </a:solidFill>
              </a:rPr>
              <a:t>피부 트러블 위치</a:t>
            </a:r>
            <a:r>
              <a:rPr lang="ko-KR" altLang="en-US" b="1" dirty="0"/>
              <a:t>와 </a:t>
            </a:r>
            <a:r>
              <a:rPr lang="ko-KR" altLang="en-US" b="1" dirty="0">
                <a:solidFill>
                  <a:srgbClr val="910001"/>
                </a:solidFill>
              </a:rPr>
              <a:t>주름</a:t>
            </a:r>
            <a:r>
              <a:rPr lang="ko-KR" altLang="en-US" b="1" dirty="0"/>
              <a:t> 및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910001"/>
                </a:solidFill>
              </a:rPr>
              <a:t>모공 관리</a:t>
            </a:r>
            <a:r>
              <a:rPr lang="ko-KR" altLang="en-US" b="1" dirty="0"/>
              <a:t> 미용 케어 어플리케이션 개발</a:t>
            </a:r>
          </a:p>
        </p:txBody>
      </p:sp>
      <p:pic>
        <p:nvPicPr>
          <p:cNvPr id="15" name="Picture 4" descr="C:\Users\hipt3\Desktop\rgererga.png">
            <a:extLst>
              <a:ext uri="{FF2B5EF4-FFF2-40B4-BE49-F238E27FC236}">
                <a16:creationId xmlns:a16="http://schemas.microsoft.com/office/drawing/2014/main" id="{6FA5658F-2583-5540-A90A-1072D9A4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86260" y="3057266"/>
            <a:ext cx="374022" cy="1334748"/>
          </a:xfrm>
          <a:prstGeom prst="rect">
            <a:avLst/>
          </a:prstGeom>
          <a:noFill/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069711-1177-2347-A854-159AB68C55DA}"/>
              </a:ext>
            </a:extLst>
          </p:cNvPr>
          <p:cNvGrpSpPr/>
          <p:nvPr/>
        </p:nvGrpSpPr>
        <p:grpSpPr>
          <a:xfrm>
            <a:off x="6509805" y="1868778"/>
            <a:ext cx="4231497" cy="3609757"/>
            <a:chOff x="4658460" y="1723675"/>
            <a:chExt cx="4231497" cy="4650127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E93236C1-4A3E-A944-965C-445917EA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046" y="1792195"/>
              <a:ext cx="4212760" cy="4581607"/>
            </a:xfrm>
            <a:prstGeom prst="roundRect">
              <a:avLst>
                <a:gd name="adj" fmla="val 3157"/>
              </a:avLst>
            </a:prstGeom>
            <a:noFill/>
            <a:ln w="19050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28732A49-41C0-9642-8136-D87563D88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460" y="1723675"/>
              <a:ext cx="4231497" cy="293615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285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</a:pP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TO-BE</a:t>
              </a:r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E1187AD0-0484-6D4A-9F8A-C9113C3A998C}"/>
                </a:ext>
              </a:extLst>
            </p:cNvPr>
            <p:cNvSpPr txBox="1">
              <a:spLocks/>
            </p:cNvSpPr>
            <p:nvPr/>
          </p:nvSpPr>
          <p:spPr>
            <a:xfrm>
              <a:off x="4882739" y="2366019"/>
              <a:ext cx="3869821" cy="32775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771650" indent="-40005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+mj-lt"/>
                <a:buAutoNum type="romanUcPeriod"/>
                <a:defRPr sz="1800" kern="1200" spc="-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28850" indent="-40005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+mj-lt"/>
                <a:buAutoNum type="romanUcPeriod"/>
                <a:defRPr sz="1800" kern="1200" spc="-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6213" indent="-176213">
                <a:buAutoNum type="arabicPeriod"/>
              </a:pPr>
              <a:r>
                <a:rPr lang="ko-KR" altLang="en-US" sz="1200" b="1" dirty="0">
                  <a:latin typeface="+mj-ea"/>
                </a:rPr>
                <a:t>객관적 피부 트러블 판단 가능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사용자 데이터를 이용한 객관적 비교 자료 형성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사용자 본인의 피부 트러블에 대한 </a:t>
              </a:r>
              <a:r>
                <a:rPr lang="ko-KR" altLang="en-US" sz="1200" dirty="0" err="1">
                  <a:latin typeface="+mj-ea"/>
                </a:rPr>
                <a:t>자체진단</a:t>
              </a:r>
              <a:r>
                <a:rPr lang="ko-KR" altLang="en-US" sz="1200" dirty="0">
                  <a:latin typeface="+mj-ea"/>
                </a:rPr>
                <a:t> 도움</a:t>
              </a: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r>
                <a:rPr lang="ko-KR" altLang="en-US" sz="1200" b="1" dirty="0">
                  <a:latin typeface="+mj-ea"/>
                </a:rPr>
                <a:t>피부 트러블 위치에 따른 건강 상태 체크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트러블 위치에 따른 건강 상태 자료 없이 체크 가능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피부 트러블 </a:t>
              </a:r>
              <a:r>
                <a:rPr lang="ko-KR" altLang="en-US" sz="1200" dirty="0" err="1">
                  <a:latin typeface="+mj-ea"/>
                </a:rPr>
                <a:t>자체진단을</a:t>
              </a:r>
              <a:r>
                <a:rPr lang="ko-KR" altLang="en-US" sz="1200" dirty="0">
                  <a:latin typeface="+mj-ea"/>
                </a:rPr>
                <a:t> 통한 정확한 비교 가능</a:t>
              </a: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r>
                <a:rPr lang="en-US" altLang="ko-KR" sz="1200" b="1" dirty="0">
                  <a:latin typeface="+mj-ea"/>
                </a:rPr>
                <a:t>LG</a:t>
              </a:r>
              <a:r>
                <a:rPr lang="ko-KR" altLang="en-US" sz="1200" b="1" dirty="0">
                  <a:latin typeface="+mj-ea"/>
                </a:rPr>
                <a:t> </a:t>
              </a:r>
              <a:r>
                <a:rPr lang="ko-KR" altLang="en-US" sz="1200" b="1" dirty="0" err="1">
                  <a:latin typeface="+mj-ea"/>
                </a:rPr>
                <a:t>프라엘</a:t>
              </a:r>
              <a:r>
                <a:rPr lang="ko-KR" altLang="en-US" sz="1200" b="1" dirty="0">
                  <a:latin typeface="+mj-ea"/>
                </a:rPr>
                <a:t> 제품 사용 전</a:t>
              </a:r>
              <a:r>
                <a:rPr lang="en-US" altLang="ko-KR" sz="1200" b="1" dirty="0">
                  <a:latin typeface="+mj-ea"/>
                </a:rPr>
                <a:t>/</a:t>
              </a:r>
              <a:r>
                <a:rPr lang="ko-KR" altLang="en-US" sz="1200" b="1" dirty="0">
                  <a:latin typeface="+mj-ea"/>
                </a:rPr>
                <a:t>후 비교</a:t>
              </a:r>
              <a:br>
                <a:rPr lang="en-US" altLang="ko-KR" sz="1200" b="1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눈에 띄지 않는 잔주름에 관한 개선 확인 가능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눈에 띄지 않는 모공에 대한 개선 확인 가능</a:t>
              </a:r>
              <a:endParaRPr lang="en-US" altLang="ko-KR" sz="1200" dirty="0">
                <a:latin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9BBADB-F980-3E47-9D7A-9257C37A234C}"/>
              </a:ext>
            </a:extLst>
          </p:cNvPr>
          <p:cNvGrpSpPr/>
          <p:nvPr/>
        </p:nvGrpSpPr>
        <p:grpSpPr>
          <a:xfrm>
            <a:off x="2091589" y="1868778"/>
            <a:ext cx="3718981" cy="3609758"/>
            <a:chOff x="240244" y="1723675"/>
            <a:chExt cx="3718981" cy="4650128"/>
          </a:xfrm>
        </p:grpSpPr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4D0A52A8-7D04-1C43-9031-3BC6DAC0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61" y="1792194"/>
              <a:ext cx="3702514" cy="4581609"/>
            </a:xfrm>
            <a:prstGeom prst="roundRect">
              <a:avLst>
                <a:gd name="adj" fmla="val 3157"/>
              </a:avLst>
            </a:prstGeom>
            <a:noFill/>
            <a:ln w="19050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A65AE4A3-CBB4-834C-8360-C1071FF2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44" y="1723675"/>
              <a:ext cx="3718981" cy="29361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</a:pPr>
              <a:r>
                <a:rPr lang="en-US" altLang="ko-KR" sz="1300" b="1" dirty="0">
                  <a:solidFill>
                    <a:schemeClr val="bg1"/>
                  </a:solidFill>
                  <a:latin typeface="+mj-ea"/>
                  <a:ea typeface="+mj-ea"/>
                </a:rPr>
                <a:t>AS-IS</a:t>
              </a:r>
              <a:endParaRPr kumimoji="0" lang="en-US" altLang="ko-KR" sz="1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7B706C75-9709-B743-9680-B731E96D2DF7}"/>
                </a:ext>
              </a:extLst>
            </p:cNvPr>
            <p:cNvSpPr txBox="1">
              <a:spLocks/>
            </p:cNvSpPr>
            <p:nvPr/>
          </p:nvSpPr>
          <p:spPr>
            <a:xfrm>
              <a:off x="423435" y="2366019"/>
              <a:ext cx="3337100" cy="398057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 indent="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Tx/>
                <a:buNone/>
                <a:defRPr sz="1800" b="0" kern="1200" spc="-100" baseline="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771650" indent="-40005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+mj-lt"/>
                <a:buAutoNum type="romanUcPeriod"/>
                <a:defRPr sz="1800" kern="1200" spc="-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28850" indent="-40005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Font typeface="+mj-lt"/>
                <a:buAutoNum type="romanUcPeriod"/>
                <a:defRPr sz="1800" kern="1200" spc="-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6213" indent="-176213">
                <a:buAutoNum type="arabicPeriod"/>
              </a:pPr>
              <a:r>
                <a:rPr lang="ko-KR" altLang="en-US" sz="1200" b="1" dirty="0">
                  <a:latin typeface="+mj-ea"/>
                </a:rPr>
                <a:t>객관적 피부 트러블 판단 어려움</a:t>
              </a:r>
              <a:br>
                <a:rPr lang="en-US" altLang="ko-KR" sz="1200" b="1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객관적 자료를 통한 비교 불가능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본인의 피부 트러블에 대한 </a:t>
              </a:r>
              <a:r>
                <a:rPr lang="ko-KR" altLang="en-US" sz="1200" dirty="0" err="1">
                  <a:latin typeface="+mj-ea"/>
                </a:rPr>
                <a:t>자체진단</a:t>
              </a:r>
              <a:r>
                <a:rPr lang="ko-KR" altLang="en-US" sz="1200" dirty="0">
                  <a:latin typeface="+mj-ea"/>
                </a:rPr>
                <a:t> 어려움</a:t>
              </a: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r>
                <a:rPr lang="ko-KR" altLang="en-US" sz="1200" b="1" dirty="0">
                  <a:latin typeface="+mj-ea"/>
                </a:rPr>
                <a:t>피부 트러블 위치에 따른 건강 상태 체크 불편</a:t>
              </a:r>
              <a:br>
                <a:rPr lang="en-US" altLang="ko-KR" sz="1200" b="1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트러블 위치에 따른 건강 상태 자료 준비 필수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피부 트러블 </a:t>
              </a:r>
              <a:r>
                <a:rPr lang="ko-KR" altLang="en-US" sz="1200" dirty="0" err="1">
                  <a:latin typeface="+mj-ea"/>
                </a:rPr>
                <a:t>자체진단</a:t>
              </a:r>
              <a:r>
                <a:rPr lang="ko-KR" altLang="en-US" sz="1200" dirty="0">
                  <a:latin typeface="+mj-ea"/>
                </a:rPr>
                <a:t> 어려움으로</a:t>
              </a:r>
              <a:br>
                <a:rPr lang="en-US" altLang="ko-KR" sz="1200" dirty="0">
                  <a:latin typeface="+mj-ea"/>
                </a:rPr>
              </a:br>
              <a:r>
                <a:rPr lang="ko-KR" altLang="en-US" sz="1200" dirty="0">
                  <a:latin typeface="+mj-ea"/>
                </a:rPr>
                <a:t>  건강 상태 체크 또한 불가능</a:t>
              </a: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r>
                <a:rPr lang="en-US" altLang="ko-KR" sz="1200" b="1" dirty="0">
                  <a:latin typeface="+mj-ea"/>
                </a:rPr>
                <a:t>LG</a:t>
              </a:r>
              <a:r>
                <a:rPr lang="ko-KR" altLang="en-US" sz="1200" b="1" dirty="0">
                  <a:latin typeface="+mj-ea"/>
                </a:rPr>
                <a:t> </a:t>
              </a:r>
              <a:r>
                <a:rPr lang="ko-KR" altLang="en-US" sz="1200" b="1" dirty="0" err="1">
                  <a:latin typeface="+mj-ea"/>
                </a:rPr>
                <a:t>프라엘</a:t>
              </a:r>
              <a:r>
                <a:rPr lang="ko-KR" altLang="en-US" sz="1200" b="1" dirty="0">
                  <a:latin typeface="+mj-ea"/>
                </a:rPr>
                <a:t> 제품 사용 전</a:t>
              </a:r>
              <a:r>
                <a:rPr lang="en-US" altLang="ko-KR" sz="1200" b="1" dirty="0">
                  <a:latin typeface="+mj-ea"/>
                </a:rPr>
                <a:t>/</a:t>
              </a:r>
              <a:r>
                <a:rPr lang="ko-KR" altLang="en-US" sz="1200" b="1" dirty="0">
                  <a:latin typeface="+mj-ea"/>
                </a:rPr>
                <a:t>후 비교 어려움</a:t>
              </a:r>
              <a:br>
                <a:rPr lang="en-US" altLang="ko-KR" sz="1200" b="1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객관적인 피부 트러블 판단 어려움</a:t>
              </a:r>
              <a:br>
                <a:rPr lang="en-US" altLang="ko-KR" sz="1200" dirty="0">
                  <a:latin typeface="+mj-ea"/>
                </a:rPr>
              </a:br>
              <a:r>
                <a:rPr lang="en-US" altLang="ko-KR" sz="1200" dirty="0">
                  <a:latin typeface="+mj-ea"/>
                </a:rPr>
                <a:t>-</a:t>
              </a:r>
              <a:r>
                <a:rPr lang="ko-KR" altLang="en-US" sz="1200" dirty="0">
                  <a:latin typeface="+mj-ea"/>
                </a:rPr>
                <a:t> 눈에 띄지 않는 주름</a:t>
              </a:r>
              <a:r>
                <a:rPr lang="en-US" altLang="ko-KR" sz="1200" dirty="0">
                  <a:latin typeface="+mj-ea"/>
                </a:rPr>
                <a:t>,</a:t>
              </a:r>
              <a:r>
                <a:rPr lang="ko-KR" altLang="en-US" sz="1200" dirty="0">
                  <a:latin typeface="+mj-ea"/>
                </a:rPr>
                <a:t> 모공 대한 개선 확인 어려움</a:t>
              </a:r>
              <a:endParaRPr lang="en-US" altLang="ko-KR" sz="1200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  <a:p>
              <a:pPr marL="176213" indent="-176213">
                <a:buAutoNum type="arabicPeriod"/>
              </a:pPr>
              <a:endParaRPr lang="en-US" altLang="ko-KR" sz="1200" b="1" dirty="0"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3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</a:t>
            </a:r>
            <a:r>
              <a:rPr lang="ko-KR" altLang="en-US" sz="2800" b="1" dirty="0"/>
              <a:t> 상세 컨셉 검토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0ACF4D3-5A20-FA40-9D9A-AA87BC075055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2-1.</a:t>
            </a:r>
            <a:r>
              <a:rPr lang="ko-KR" altLang="en-US" b="1" dirty="0"/>
              <a:t> 피부 트러블 위치에 따른 건강 상태 체크 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4A04F53-BB14-7C40-8EA7-35C40E668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6246"/>
              </p:ext>
            </p:extLst>
          </p:nvPr>
        </p:nvGraphicFramePr>
        <p:xfrm>
          <a:off x="7898054" y="2021888"/>
          <a:ext cx="3437350" cy="412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97">
                  <a:extLst>
                    <a:ext uri="{9D8B030D-6E8A-4147-A177-3AD203B41FA5}">
                      <a16:colId xmlns:a16="http://schemas.microsoft.com/office/drawing/2014/main" val="3459556142"/>
                    </a:ext>
                  </a:extLst>
                </a:gridCol>
              </a:tblGrid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피부 트러블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관련 장기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4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00362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방광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대장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소장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비장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86603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미간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전립선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36361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췌장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십이지장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자궁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음경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52086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생식기관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730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4792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방광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십이지장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23521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왼쪽 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44972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오른쪽 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48634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쓸개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신장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66676"/>
                  </a:ext>
                </a:extLst>
              </a:tr>
              <a:tr h="37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57557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C2D2BE-CB7B-7A4E-B774-B6BBA5ADE132}"/>
              </a:ext>
            </a:extLst>
          </p:cNvPr>
          <p:cNvCxnSpPr/>
          <p:nvPr/>
        </p:nvCxnSpPr>
        <p:spPr>
          <a:xfrm>
            <a:off x="2309842" y="2373495"/>
            <a:ext cx="3787995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20B6DBF0-3127-094D-B430-BD34D2BF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79" y="1971504"/>
            <a:ext cx="810530" cy="810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626EE-EE90-F04C-96ED-8ED911A5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37" y="2003279"/>
            <a:ext cx="810530" cy="810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EBD754-5C31-2D42-AE9E-5609CE4B0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77" y="1968230"/>
            <a:ext cx="810530" cy="8105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DDD952-937F-2C48-ABC2-97152D710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64" y="1968230"/>
            <a:ext cx="810530" cy="810530"/>
          </a:xfrm>
          <a:prstGeom prst="rect">
            <a:avLst/>
          </a:prstGeom>
        </p:spPr>
      </p:pic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A352576-6D51-1B45-B4F0-6A31C597E2A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09842" y="2778760"/>
            <a:ext cx="0" cy="111581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DB113C-1689-6946-8A21-6ED98D91E974}"/>
              </a:ext>
            </a:extLst>
          </p:cNvPr>
          <p:cNvSpPr txBox="1"/>
          <p:nvPr/>
        </p:nvSpPr>
        <p:spPr>
          <a:xfrm>
            <a:off x="1373154" y="3963011"/>
            <a:ext cx="21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셀프</a:t>
            </a:r>
            <a:r>
              <a:rPr kumimoji="1" lang="ko-KR" altLang="en-US" b="1" dirty="0"/>
              <a:t> 이미지 촬영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F6927-0DDC-634C-BE8D-3C2F4AC556E2}"/>
              </a:ext>
            </a:extLst>
          </p:cNvPr>
          <p:cNvSpPr txBox="1"/>
          <p:nvPr/>
        </p:nvSpPr>
        <p:spPr>
          <a:xfrm>
            <a:off x="2583928" y="5011158"/>
            <a:ext cx="21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어플리케이션 동작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A358B-965C-4541-92E4-189FB9022109}"/>
              </a:ext>
            </a:extLst>
          </p:cNvPr>
          <p:cNvSpPr txBox="1"/>
          <p:nvPr/>
        </p:nvSpPr>
        <p:spPr>
          <a:xfrm>
            <a:off x="4087557" y="3963011"/>
            <a:ext cx="21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피부 트러블 확인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CB64F-B271-C640-9295-A25814827F1D}"/>
              </a:ext>
            </a:extLst>
          </p:cNvPr>
          <p:cNvSpPr txBox="1"/>
          <p:nvPr/>
        </p:nvSpPr>
        <p:spPr>
          <a:xfrm>
            <a:off x="5265430" y="5009357"/>
            <a:ext cx="2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관련 건강 상태 체크</a:t>
            </a:r>
            <a:endParaRPr kumimoji="1" lang="ko-Kore-KR" altLang="en-US" b="1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E752F3D-7F3F-8642-83BF-5D583275893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54444" y="2782034"/>
            <a:ext cx="0" cy="2136584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12062B3-11F3-4C4D-B57E-CF857DE4EE7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039429" y="2778760"/>
            <a:ext cx="0" cy="111581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738E6C6-38B7-6C40-B91B-C293744D3433}"/>
              </a:ext>
            </a:extLst>
          </p:cNvPr>
          <p:cNvCxnSpPr>
            <a:cxnSpLocks/>
          </p:cNvCxnSpPr>
          <p:nvPr/>
        </p:nvCxnSpPr>
        <p:spPr>
          <a:xfrm>
            <a:off x="6381589" y="2676293"/>
            <a:ext cx="0" cy="224232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</a:t>
            </a:r>
            <a:r>
              <a:rPr lang="ko-KR" altLang="en-US" sz="2800" b="1" dirty="0"/>
              <a:t> 상세 컨셉 검토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0ACF4D3-5A20-FA40-9D9A-AA87BC075055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2-2.</a:t>
            </a:r>
            <a:r>
              <a:rPr lang="ko-KR" altLang="en-US" b="1" dirty="0"/>
              <a:t> 피부 모공</a:t>
            </a:r>
            <a:r>
              <a:rPr lang="en-US" altLang="ko-KR" b="1" dirty="0"/>
              <a:t>,</a:t>
            </a:r>
            <a:r>
              <a:rPr lang="ko-KR" altLang="en-US" b="1" dirty="0"/>
              <a:t> 주름 검출을 통한 상태변화 확인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C2D2BE-CB7B-7A4E-B774-B6BBA5ADE132}"/>
              </a:ext>
            </a:extLst>
          </p:cNvPr>
          <p:cNvCxnSpPr>
            <a:cxnSpLocks/>
          </p:cNvCxnSpPr>
          <p:nvPr/>
        </p:nvCxnSpPr>
        <p:spPr>
          <a:xfrm>
            <a:off x="2882227" y="2373495"/>
            <a:ext cx="7068334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0EBD754-5C31-2D42-AE9E-5609CE4B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62" y="1968230"/>
            <a:ext cx="810530" cy="810530"/>
          </a:xfrm>
          <a:prstGeom prst="rect">
            <a:avLst/>
          </a:prstGeom>
        </p:spPr>
      </p:pic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A352576-6D51-1B45-B4F0-6A31C597E2A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82227" y="2778760"/>
            <a:ext cx="0" cy="111581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DB113C-1689-6946-8A21-6ED98D91E974}"/>
              </a:ext>
            </a:extLst>
          </p:cNvPr>
          <p:cNvSpPr txBox="1"/>
          <p:nvPr/>
        </p:nvSpPr>
        <p:spPr>
          <a:xfrm>
            <a:off x="1849133" y="3963011"/>
            <a:ext cx="21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셀프</a:t>
            </a:r>
            <a:r>
              <a:rPr kumimoji="1" lang="ko-KR" altLang="en-US" b="1" dirty="0"/>
              <a:t> 이미지 촬영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F6927-0DDC-634C-BE8D-3C2F4AC556E2}"/>
              </a:ext>
            </a:extLst>
          </p:cNvPr>
          <p:cNvSpPr txBox="1"/>
          <p:nvPr/>
        </p:nvSpPr>
        <p:spPr>
          <a:xfrm>
            <a:off x="7312393" y="3898765"/>
            <a:ext cx="24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/>
              <a:t>클라우드상</a:t>
            </a:r>
            <a:r>
              <a:rPr kumimoji="1" lang="ko-KR" altLang="en-US" b="1" dirty="0"/>
              <a:t> 연산 진행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A358B-965C-4541-92E4-189FB9022109}"/>
              </a:ext>
            </a:extLst>
          </p:cNvPr>
          <p:cNvSpPr txBox="1"/>
          <p:nvPr/>
        </p:nvSpPr>
        <p:spPr>
          <a:xfrm>
            <a:off x="4505702" y="3963011"/>
            <a:ext cx="22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셀프</a:t>
            </a:r>
            <a:r>
              <a:rPr kumimoji="1" lang="ko-KR" altLang="en-US" b="1" dirty="0"/>
              <a:t> 이미지 재촬영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CB64F-B271-C640-9295-A25814827F1D}"/>
              </a:ext>
            </a:extLst>
          </p:cNvPr>
          <p:cNvSpPr txBox="1"/>
          <p:nvPr/>
        </p:nvSpPr>
        <p:spPr>
          <a:xfrm>
            <a:off x="5747635" y="4987054"/>
            <a:ext cx="2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이미지 </a:t>
            </a:r>
            <a:r>
              <a:rPr kumimoji="1" lang="ko-KR" altLang="en-US" b="1" dirty="0" err="1"/>
              <a:t>클라우드</a:t>
            </a:r>
            <a:r>
              <a:rPr kumimoji="1" lang="ko-KR" altLang="en-US" b="1" dirty="0"/>
              <a:t> 전송</a:t>
            </a:r>
            <a:endParaRPr kumimoji="1" lang="ko-Kore-KR" altLang="en-US" b="1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E752F3D-7F3F-8642-83BF-5D5832758936}"/>
              </a:ext>
            </a:extLst>
          </p:cNvPr>
          <p:cNvCxnSpPr>
            <a:cxnSpLocks/>
          </p:cNvCxnSpPr>
          <p:nvPr/>
        </p:nvCxnSpPr>
        <p:spPr>
          <a:xfrm>
            <a:off x="8536896" y="2728640"/>
            <a:ext cx="0" cy="116593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12062B3-11F3-4C4D-B57E-CF857DE4EE7D}"/>
              </a:ext>
            </a:extLst>
          </p:cNvPr>
          <p:cNvCxnSpPr>
            <a:cxnSpLocks/>
          </p:cNvCxnSpPr>
          <p:nvPr/>
        </p:nvCxnSpPr>
        <p:spPr>
          <a:xfrm>
            <a:off x="5611814" y="2778760"/>
            <a:ext cx="0" cy="111581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738E6C6-38B7-6C40-B91B-C293744D3433}"/>
              </a:ext>
            </a:extLst>
          </p:cNvPr>
          <p:cNvCxnSpPr>
            <a:cxnSpLocks/>
          </p:cNvCxnSpPr>
          <p:nvPr/>
        </p:nvCxnSpPr>
        <p:spPr>
          <a:xfrm>
            <a:off x="6953974" y="2676293"/>
            <a:ext cx="0" cy="224232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64E41AE5-FF50-CC47-A6A5-EC705240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77" y="1968230"/>
            <a:ext cx="810530" cy="810530"/>
          </a:xfrm>
          <a:prstGeom prst="rect">
            <a:avLst/>
          </a:prstGeom>
        </p:spPr>
      </p:pic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E1C6BAA9-72DD-9345-A08A-D446E0F43C26}"/>
              </a:ext>
            </a:extLst>
          </p:cNvPr>
          <p:cNvCxnSpPr>
            <a:cxnSpLocks/>
          </p:cNvCxnSpPr>
          <p:nvPr/>
        </p:nvCxnSpPr>
        <p:spPr>
          <a:xfrm>
            <a:off x="10196247" y="2408544"/>
            <a:ext cx="0" cy="2554773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C081D89-1F95-1E46-B85B-4E65F5BCA2F4}"/>
              </a:ext>
            </a:extLst>
          </p:cNvPr>
          <p:cNvCxnSpPr>
            <a:cxnSpLocks/>
          </p:cNvCxnSpPr>
          <p:nvPr/>
        </p:nvCxnSpPr>
        <p:spPr>
          <a:xfrm>
            <a:off x="4220905" y="2676293"/>
            <a:ext cx="0" cy="2242325"/>
          </a:xfrm>
          <a:prstGeom prst="line">
            <a:avLst/>
          </a:prstGeom>
          <a:ln w="25400">
            <a:solidFill>
              <a:srgbClr val="91000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93888-E590-3449-A99A-D6AF2E229DCC}"/>
              </a:ext>
            </a:extLst>
          </p:cNvPr>
          <p:cNvSpPr txBox="1"/>
          <p:nvPr/>
        </p:nvSpPr>
        <p:spPr>
          <a:xfrm>
            <a:off x="9125731" y="4985442"/>
            <a:ext cx="21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결과 반환</a:t>
            </a:r>
            <a:endParaRPr kumimoji="1" lang="ko-Kore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626EE-EE90-F04C-96ED-8ED911A5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231" y="2003279"/>
            <a:ext cx="810530" cy="8105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FD3593-65A3-3A43-B772-F6CB9A59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38" y="1864949"/>
            <a:ext cx="943430" cy="94343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4FB5D8-FB63-BC40-BF32-41AE67C3F3FE}"/>
              </a:ext>
            </a:extLst>
          </p:cNvPr>
          <p:cNvGrpSpPr/>
          <p:nvPr/>
        </p:nvGrpSpPr>
        <p:grpSpPr>
          <a:xfrm>
            <a:off x="3815640" y="1918110"/>
            <a:ext cx="810530" cy="810530"/>
            <a:chOff x="3496515" y="1959361"/>
            <a:chExt cx="810530" cy="81053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E5EFC6-0F1F-9246-8E49-61C51354DFF3}"/>
                </a:ext>
              </a:extLst>
            </p:cNvPr>
            <p:cNvSpPr/>
            <p:nvPr/>
          </p:nvSpPr>
          <p:spPr>
            <a:xfrm>
              <a:off x="3514185" y="1968230"/>
              <a:ext cx="790186" cy="765445"/>
            </a:xfrm>
            <a:prstGeom prst="ellipse">
              <a:avLst/>
            </a:prstGeom>
            <a:solidFill>
              <a:srgbClr val="40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7" name="그림 16" descr="그리기이(가) 표시된 사진&#10;&#10;자동 생성된 설명">
              <a:extLst>
                <a:ext uri="{FF2B5EF4-FFF2-40B4-BE49-F238E27FC236}">
                  <a16:creationId xmlns:a16="http://schemas.microsoft.com/office/drawing/2014/main" id="{A2A04DC6-DF45-614A-B469-E8E21413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515" y="1959361"/>
              <a:ext cx="810530" cy="810530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255BEC6B-FF0F-7943-BE7E-D9C86F3C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82" y="1968230"/>
            <a:ext cx="810530" cy="81053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275784-DB79-AE4A-8937-EBCE351DCD8C}"/>
              </a:ext>
            </a:extLst>
          </p:cNvPr>
          <p:cNvSpPr txBox="1"/>
          <p:nvPr/>
        </p:nvSpPr>
        <p:spPr>
          <a:xfrm>
            <a:off x="3016054" y="4987054"/>
            <a:ext cx="2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LG </a:t>
            </a:r>
            <a:r>
              <a:rPr kumimoji="1" lang="ko-KR" altLang="en-US" b="1" dirty="0" err="1"/>
              <a:t>프라엘</a:t>
            </a:r>
            <a:r>
              <a:rPr kumimoji="1" lang="ko-KR" altLang="en-US" b="1" dirty="0"/>
              <a:t> 제품 사용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14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3.</a:t>
            </a:r>
            <a:r>
              <a:rPr lang="ko-KR" altLang="en-US" sz="2800" b="1" dirty="0"/>
              <a:t> 알고리즘 검토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0ACF4D3-5A20-FA40-9D9A-AA87BC075055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3-1.</a:t>
            </a:r>
            <a:r>
              <a:rPr lang="ko-KR" altLang="en-US" b="1" dirty="0"/>
              <a:t> 모공 검출 알고리즘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AF00092-792C-C94F-A4C9-423DFCEB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32" y="2280192"/>
            <a:ext cx="1418793" cy="11514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320A7E-AFE2-AF4D-9FD9-9D4BCBB8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90" y="2306865"/>
            <a:ext cx="1429381" cy="110379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051D92E-6D6C-614F-A2BF-1AC24EFCD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179" y="2365078"/>
            <a:ext cx="1363206" cy="10693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D14F2F5-02FC-D943-9BAB-9D7558D10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142" y="4162406"/>
            <a:ext cx="1418793" cy="108262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D61DBD3-D021-8F4D-9012-302861561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6995" y="4162406"/>
            <a:ext cx="1439969" cy="1085271"/>
          </a:xfrm>
          <a:prstGeom prst="rect">
            <a:avLst/>
          </a:prstGeom>
        </p:spPr>
      </p:pic>
      <p:sp>
        <p:nvSpPr>
          <p:cNvPr id="95" name="AutoShape 6">
            <a:extLst>
              <a:ext uri="{FF2B5EF4-FFF2-40B4-BE49-F238E27FC236}">
                <a16:creationId xmlns:a16="http://schemas.microsoft.com/office/drawing/2014/main" id="{9BF379C8-C241-DE42-B343-865B22B1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822" y="1964473"/>
            <a:ext cx="3674372" cy="3526757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6" name="AutoShape 17">
            <a:extLst>
              <a:ext uri="{FF2B5EF4-FFF2-40B4-BE49-F238E27FC236}">
                <a16:creationId xmlns:a16="http://schemas.microsoft.com/office/drawing/2014/main" id="{3B8E5410-3C06-5D4C-A226-C2A406F0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86" y="1916501"/>
            <a:ext cx="3696282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07F0-7B5C-C34F-92FC-5D972298B586}"/>
              </a:ext>
            </a:extLst>
          </p:cNvPr>
          <p:cNvSpPr txBox="1"/>
          <p:nvPr/>
        </p:nvSpPr>
        <p:spPr>
          <a:xfrm>
            <a:off x="1819144" y="2356862"/>
            <a:ext cx="338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b="1" dirty="0"/>
              <a:t>원본 이미지 </a:t>
            </a:r>
            <a:r>
              <a:rPr lang="en-US" altLang="ko-KR" sz="1200" b="1" dirty="0"/>
              <a:t>grayscale </a:t>
            </a:r>
            <a:r>
              <a:rPr lang="ko-KR" altLang="en-US" sz="1200" b="1" dirty="0"/>
              <a:t>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차 </a:t>
            </a:r>
            <a:r>
              <a:rPr lang="en-US" altLang="ko-KR" sz="1200" dirty="0"/>
              <a:t>noise </a:t>
            </a:r>
            <a:r>
              <a:rPr lang="ko-KR" altLang="en-US" sz="1200" dirty="0"/>
              <a:t>제거를 위함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OpenCV</a:t>
            </a:r>
            <a:r>
              <a:rPr lang="ko-KR" altLang="en-US" sz="1200" dirty="0"/>
              <a:t>의 기본 노이즈 제거 기능 이용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Median filtering</a:t>
            </a:r>
            <a:r>
              <a:rPr lang="ko-KR" altLang="en-US" sz="1200" b="1" dirty="0"/>
              <a:t> 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 </a:t>
            </a:r>
            <a:r>
              <a:rPr lang="en-US" altLang="ko-KR" sz="1200" dirty="0"/>
              <a:t>noise</a:t>
            </a:r>
            <a:r>
              <a:rPr lang="ko-KR" altLang="en-US" sz="1200" dirty="0"/>
              <a:t> 제거를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Contrast stretching </a:t>
            </a:r>
            <a:r>
              <a:rPr lang="ko-KR" altLang="en-US" sz="1200" b="1" dirty="0"/>
              <a:t>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명암 대비를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특이점 추출을 위한 </a:t>
            </a:r>
            <a:r>
              <a:rPr lang="en-US" altLang="ko-KR" sz="1200" b="1" dirty="0"/>
              <a:t>Black-hat </a:t>
            </a:r>
            <a:r>
              <a:rPr lang="ko-KR" altLang="en-US" sz="1200" b="1" dirty="0"/>
              <a:t>연산 진행</a:t>
            </a:r>
            <a:endParaRPr lang="en-US" altLang="ko-KR" sz="1200" b="1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위치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경계 검출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Labeling</a:t>
            </a:r>
            <a:r>
              <a:rPr lang="ko-KR" altLang="en-US" sz="1200" dirty="0"/>
              <a:t>을 통한 모공 표시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검출 결과 확인</a:t>
            </a:r>
            <a:endParaRPr lang="en-US" altLang="ko-KR" sz="1200" b="1" dirty="0"/>
          </a:p>
          <a:p>
            <a:endParaRPr kumimoji="1" lang="ko-Kore-KR" altLang="en-US" sz="15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C4CEACA1-01D3-324D-B60A-B930EC2C6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744" y="4162406"/>
            <a:ext cx="1439969" cy="108527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6FAE4A0-79C7-2B49-8C0F-3E474112422B}"/>
              </a:ext>
            </a:extLst>
          </p:cNvPr>
          <p:cNvSpPr/>
          <p:nvPr/>
        </p:nvSpPr>
        <p:spPr>
          <a:xfrm>
            <a:off x="10595735" y="432213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F44A9FA-7DF6-D442-A21D-5599B1B4CA9E}"/>
              </a:ext>
            </a:extLst>
          </p:cNvPr>
          <p:cNvSpPr/>
          <p:nvPr/>
        </p:nvSpPr>
        <p:spPr>
          <a:xfrm>
            <a:off x="10666073" y="439617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9C9513E-0A91-F74E-B369-761C2ABAC39E}"/>
              </a:ext>
            </a:extLst>
          </p:cNvPr>
          <p:cNvSpPr/>
          <p:nvPr/>
        </p:nvSpPr>
        <p:spPr>
          <a:xfrm>
            <a:off x="10643861" y="4445504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2C78137-DB04-3040-9C74-0B0F75F64907}"/>
              </a:ext>
            </a:extLst>
          </p:cNvPr>
          <p:cNvSpPr/>
          <p:nvPr/>
        </p:nvSpPr>
        <p:spPr>
          <a:xfrm>
            <a:off x="9862788" y="426289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9146C8B-120D-F14F-9FCB-C89FBCFC55BE}"/>
              </a:ext>
            </a:extLst>
          </p:cNvPr>
          <p:cNvSpPr/>
          <p:nvPr/>
        </p:nvSpPr>
        <p:spPr>
          <a:xfrm>
            <a:off x="9933126" y="433693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2629537-5283-5343-800B-6E43D6FC6041}"/>
              </a:ext>
            </a:extLst>
          </p:cNvPr>
          <p:cNvSpPr/>
          <p:nvPr/>
        </p:nvSpPr>
        <p:spPr>
          <a:xfrm>
            <a:off x="9910914" y="438627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E81AE51-B94E-9E4D-93A1-2943786D28BF}"/>
              </a:ext>
            </a:extLst>
          </p:cNvPr>
          <p:cNvSpPr/>
          <p:nvPr/>
        </p:nvSpPr>
        <p:spPr>
          <a:xfrm rot="1143008">
            <a:off x="9947001" y="424809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CC980ED-07DC-4443-B97B-D9C66B47A9DE}"/>
              </a:ext>
            </a:extLst>
          </p:cNvPr>
          <p:cNvSpPr/>
          <p:nvPr/>
        </p:nvSpPr>
        <p:spPr>
          <a:xfrm rot="1143008">
            <a:off x="10017339" y="432213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B681F4-3908-5547-A47C-BE0C1F27D44C}"/>
              </a:ext>
            </a:extLst>
          </p:cNvPr>
          <p:cNvSpPr/>
          <p:nvPr/>
        </p:nvSpPr>
        <p:spPr>
          <a:xfrm rot="1143008">
            <a:off x="9995127" y="4371464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44FCDA0-F1A6-6A4B-B84C-2EC8D57D4987}"/>
              </a:ext>
            </a:extLst>
          </p:cNvPr>
          <p:cNvSpPr/>
          <p:nvPr/>
        </p:nvSpPr>
        <p:spPr>
          <a:xfrm rot="1143008">
            <a:off x="10298770" y="4465075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E02929C-5CBC-3E46-8070-167C0154E6B8}"/>
              </a:ext>
            </a:extLst>
          </p:cNvPr>
          <p:cNvSpPr/>
          <p:nvPr/>
        </p:nvSpPr>
        <p:spPr>
          <a:xfrm rot="1143008">
            <a:off x="10369108" y="4539115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A7AE0B2-FD45-874D-BEC7-8CDD2F3C61A0}"/>
              </a:ext>
            </a:extLst>
          </p:cNvPr>
          <p:cNvSpPr/>
          <p:nvPr/>
        </p:nvSpPr>
        <p:spPr>
          <a:xfrm rot="1143008">
            <a:off x="10346896" y="4588448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43A78C2-30C9-1940-8EA8-1836C85BBC45}"/>
              </a:ext>
            </a:extLst>
          </p:cNvPr>
          <p:cNvSpPr/>
          <p:nvPr/>
        </p:nvSpPr>
        <p:spPr>
          <a:xfrm rot="1143008">
            <a:off x="10376450" y="4426126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2968016-BE12-5E4E-95B8-81CB7E26BD93}"/>
              </a:ext>
            </a:extLst>
          </p:cNvPr>
          <p:cNvSpPr/>
          <p:nvPr/>
        </p:nvSpPr>
        <p:spPr>
          <a:xfrm rot="1143008">
            <a:off x="10446788" y="4500166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937FB32-7EB1-3246-9F19-1A788F087CCB}"/>
              </a:ext>
            </a:extLst>
          </p:cNvPr>
          <p:cNvSpPr/>
          <p:nvPr/>
        </p:nvSpPr>
        <p:spPr>
          <a:xfrm rot="1143008">
            <a:off x="10424576" y="454949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564BB62-5159-5749-842D-CBCB5EAEF9D9}"/>
              </a:ext>
            </a:extLst>
          </p:cNvPr>
          <p:cNvSpPr/>
          <p:nvPr/>
        </p:nvSpPr>
        <p:spPr>
          <a:xfrm rot="1143008">
            <a:off x="10443003" y="4376793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0213A64-CB69-4C4C-9BD5-A3A8FAD74769}"/>
              </a:ext>
            </a:extLst>
          </p:cNvPr>
          <p:cNvSpPr/>
          <p:nvPr/>
        </p:nvSpPr>
        <p:spPr>
          <a:xfrm rot="1143008">
            <a:off x="10513341" y="4450833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22D90A7-1647-7B46-B2D9-FB74C6DFB359}"/>
              </a:ext>
            </a:extLst>
          </p:cNvPr>
          <p:cNvSpPr/>
          <p:nvPr/>
        </p:nvSpPr>
        <p:spPr>
          <a:xfrm rot="1143008">
            <a:off x="10491129" y="4500166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52B06C-8648-E14F-971C-AFA8DDC26A51}"/>
              </a:ext>
            </a:extLst>
          </p:cNvPr>
          <p:cNvSpPr/>
          <p:nvPr/>
        </p:nvSpPr>
        <p:spPr>
          <a:xfrm>
            <a:off x="10716180" y="433693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865363-1453-A947-89C5-1C54A1A67254}"/>
              </a:ext>
            </a:extLst>
          </p:cNvPr>
          <p:cNvSpPr/>
          <p:nvPr/>
        </p:nvSpPr>
        <p:spPr>
          <a:xfrm>
            <a:off x="10786518" y="441097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C79230F-377C-D349-9F88-70F08F42F9C6}"/>
              </a:ext>
            </a:extLst>
          </p:cNvPr>
          <p:cNvSpPr/>
          <p:nvPr/>
        </p:nvSpPr>
        <p:spPr>
          <a:xfrm>
            <a:off x="10764306" y="446031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BFF1223-05FA-7C43-A142-E3A271965ED6}"/>
              </a:ext>
            </a:extLst>
          </p:cNvPr>
          <p:cNvSpPr/>
          <p:nvPr/>
        </p:nvSpPr>
        <p:spPr>
          <a:xfrm rot="1143008">
            <a:off x="10563448" y="439160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19379D3-C3C0-6847-9CF3-E39DDDDAC0ED}"/>
              </a:ext>
            </a:extLst>
          </p:cNvPr>
          <p:cNvSpPr/>
          <p:nvPr/>
        </p:nvSpPr>
        <p:spPr>
          <a:xfrm rot="1143008">
            <a:off x="10633786" y="446564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F13D27B-7C91-9C4A-833E-29459A748116}"/>
              </a:ext>
            </a:extLst>
          </p:cNvPr>
          <p:cNvSpPr/>
          <p:nvPr/>
        </p:nvSpPr>
        <p:spPr>
          <a:xfrm rot="1143008">
            <a:off x="10611574" y="4514974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C7EB575-0958-014C-B7D0-CF185B904BC2}"/>
              </a:ext>
            </a:extLst>
          </p:cNvPr>
          <p:cNvSpPr/>
          <p:nvPr/>
        </p:nvSpPr>
        <p:spPr>
          <a:xfrm>
            <a:off x="10595735" y="4561850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A5D5BD2-46CD-FE4B-8950-12F7B3B7299C}"/>
              </a:ext>
            </a:extLst>
          </p:cNvPr>
          <p:cNvSpPr/>
          <p:nvPr/>
        </p:nvSpPr>
        <p:spPr>
          <a:xfrm>
            <a:off x="10666073" y="4635890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D3FA5DF-A136-1242-8CA4-693CE49494F5}"/>
              </a:ext>
            </a:extLst>
          </p:cNvPr>
          <p:cNvSpPr/>
          <p:nvPr/>
        </p:nvSpPr>
        <p:spPr>
          <a:xfrm>
            <a:off x="10643861" y="4685223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E932DE-085A-2B44-9DC8-FDABE854284F}"/>
              </a:ext>
            </a:extLst>
          </p:cNvPr>
          <p:cNvSpPr/>
          <p:nvPr/>
        </p:nvSpPr>
        <p:spPr>
          <a:xfrm rot="1143008">
            <a:off x="10443003" y="461651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9466122-02D8-2D49-B6B9-E56CA2A9099D}"/>
              </a:ext>
            </a:extLst>
          </p:cNvPr>
          <p:cNvSpPr/>
          <p:nvPr/>
        </p:nvSpPr>
        <p:spPr>
          <a:xfrm rot="1143008">
            <a:off x="10513341" y="469055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85D21FB-25CE-BC4C-BACA-C29F3C8704A9}"/>
              </a:ext>
            </a:extLst>
          </p:cNvPr>
          <p:cNvSpPr/>
          <p:nvPr/>
        </p:nvSpPr>
        <p:spPr>
          <a:xfrm rot="1143008">
            <a:off x="10491129" y="4739885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FA4B205A-5860-3A48-990A-EECD416564AD}"/>
              </a:ext>
            </a:extLst>
          </p:cNvPr>
          <p:cNvSpPr/>
          <p:nvPr/>
        </p:nvSpPr>
        <p:spPr>
          <a:xfrm>
            <a:off x="10680253" y="4539656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8A953EF-7379-2C46-B357-E214D9DD434E}"/>
              </a:ext>
            </a:extLst>
          </p:cNvPr>
          <p:cNvSpPr/>
          <p:nvPr/>
        </p:nvSpPr>
        <p:spPr>
          <a:xfrm>
            <a:off x="10750591" y="4613696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EAE20D8-756C-DC40-8984-2E3DB7354620}"/>
              </a:ext>
            </a:extLst>
          </p:cNvPr>
          <p:cNvSpPr/>
          <p:nvPr/>
        </p:nvSpPr>
        <p:spPr>
          <a:xfrm>
            <a:off x="10728379" y="4663029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4BF2626-E601-1048-A3EB-BD57FBFE78B6}"/>
              </a:ext>
            </a:extLst>
          </p:cNvPr>
          <p:cNvSpPr/>
          <p:nvPr/>
        </p:nvSpPr>
        <p:spPr>
          <a:xfrm rot="1143008">
            <a:off x="10527521" y="4594318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11AF1AD-FA9D-FF42-8478-DAC4E9686F54}"/>
              </a:ext>
            </a:extLst>
          </p:cNvPr>
          <p:cNvSpPr/>
          <p:nvPr/>
        </p:nvSpPr>
        <p:spPr>
          <a:xfrm rot="1143008">
            <a:off x="10597859" y="4668358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8BA1AD2-53D6-6244-B4EA-91AA6A8AD093}"/>
              </a:ext>
            </a:extLst>
          </p:cNvPr>
          <p:cNvSpPr/>
          <p:nvPr/>
        </p:nvSpPr>
        <p:spPr>
          <a:xfrm rot="1143008">
            <a:off x="10575647" y="4717691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157FABE-E23A-574B-B58B-055D905E3848}"/>
              </a:ext>
            </a:extLst>
          </p:cNvPr>
          <p:cNvSpPr/>
          <p:nvPr/>
        </p:nvSpPr>
        <p:spPr>
          <a:xfrm>
            <a:off x="10670034" y="474577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517CA6-F6C3-4F41-8F71-E83072B7F79E}"/>
              </a:ext>
            </a:extLst>
          </p:cNvPr>
          <p:cNvSpPr/>
          <p:nvPr/>
        </p:nvSpPr>
        <p:spPr>
          <a:xfrm>
            <a:off x="10740372" y="4819812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C0FA4C6-7A55-8A49-B6F1-AAC4F1DA5303}"/>
              </a:ext>
            </a:extLst>
          </p:cNvPr>
          <p:cNvSpPr/>
          <p:nvPr/>
        </p:nvSpPr>
        <p:spPr>
          <a:xfrm>
            <a:off x="10718160" y="4869145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7542612-B001-6B4E-811E-85DF14A4819E}"/>
              </a:ext>
            </a:extLst>
          </p:cNvPr>
          <p:cNvSpPr/>
          <p:nvPr/>
        </p:nvSpPr>
        <p:spPr>
          <a:xfrm rot="1143008">
            <a:off x="10517302" y="4800434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47780F4-9621-A84B-9EFC-613B2E78A39D}"/>
              </a:ext>
            </a:extLst>
          </p:cNvPr>
          <p:cNvSpPr/>
          <p:nvPr/>
        </p:nvSpPr>
        <p:spPr>
          <a:xfrm rot="1143008">
            <a:off x="10587640" y="4874474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D7B25D-47D3-B34B-92D5-23F7F9B811A9}"/>
              </a:ext>
            </a:extLst>
          </p:cNvPr>
          <p:cNvSpPr/>
          <p:nvPr/>
        </p:nvSpPr>
        <p:spPr>
          <a:xfrm rot="1143008">
            <a:off x="10565428" y="4923807"/>
            <a:ext cx="48126" cy="48126"/>
          </a:xfrm>
          <a:prstGeom prst="ellipse">
            <a:avLst/>
          </a:prstGeom>
          <a:solidFill>
            <a:srgbClr val="00F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3743B7E-A122-4C4D-B7C9-1E41A0B633E7}"/>
              </a:ext>
            </a:extLst>
          </p:cNvPr>
          <p:cNvCxnSpPr>
            <a:cxnSpLocks/>
          </p:cNvCxnSpPr>
          <p:nvPr/>
        </p:nvCxnSpPr>
        <p:spPr>
          <a:xfrm>
            <a:off x="9161671" y="2842345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C6FE163-2595-CE4A-A2C2-EA15FB4122E7}"/>
              </a:ext>
            </a:extLst>
          </p:cNvPr>
          <p:cNvCxnSpPr>
            <a:cxnSpLocks/>
          </p:cNvCxnSpPr>
          <p:nvPr/>
        </p:nvCxnSpPr>
        <p:spPr>
          <a:xfrm>
            <a:off x="7333935" y="2842345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1318F2E-CE1A-964D-9994-472B69CD4258}"/>
              </a:ext>
            </a:extLst>
          </p:cNvPr>
          <p:cNvCxnSpPr>
            <a:cxnSpLocks/>
          </p:cNvCxnSpPr>
          <p:nvPr/>
        </p:nvCxnSpPr>
        <p:spPr>
          <a:xfrm>
            <a:off x="9161671" y="4661821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1E2FDDE-3B91-5B45-B711-7638083C8519}"/>
              </a:ext>
            </a:extLst>
          </p:cNvPr>
          <p:cNvCxnSpPr>
            <a:cxnSpLocks/>
          </p:cNvCxnSpPr>
          <p:nvPr/>
        </p:nvCxnSpPr>
        <p:spPr>
          <a:xfrm>
            <a:off x="7333935" y="4661821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F1437A9-8FA9-6C41-B06C-0729370B1DC7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6578434" y="3434467"/>
            <a:ext cx="3728348" cy="727939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utoShape 6">
            <a:extLst>
              <a:ext uri="{FF2B5EF4-FFF2-40B4-BE49-F238E27FC236}">
                <a16:creationId xmlns:a16="http://schemas.microsoft.com/office/drawing/2014/main" id="{5D254E1B-8648-0348-B2C7-79D2214B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64473"/>
            <a:ext cx="5642030" cy="3526755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45" name="AutoShape 17">
            <a:extLst>
              <a:ext uri="{FF2B5EF4-FFF2-40B4-BE49-F238E27FC236}">
                <a16:creationId xmlns:a16="http://schemas.microsoft.com/office/drawing/2014/main" id="{A4AE281E-F10D-7348-BBA5-C56C7466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16501"/>
            <a:ext cx="5642030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실제 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312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3.</a:t>
            </a:r>
            <a:r>
              <a:rPr lang="ko-KR" altLang="en-US" sz="2800" b="1" dirty="0"/>
              <a:t> 알고리즘 검토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0ACF4D3-5A20-FA40-9D9A-AA87BC075055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3-2.</a:t>
            </a:r>
            <a:r>
              <a:rPr lang="ko-KR" altLang="en-US" b="1" dirty="0"/>
              <a:t> 주름 검출 알고리즘</a:t>
            </a:r>
          </a:p>
        </p:txBody>
      </p:sp>
      <p:sp>
        <p:nvSpPr>
          <p:cNvPr id="95" name="AutoShape 6">
            <a:extLst>
              <a:ext uri="{FF2B5EF4-FFF2-40B4-BE49-F238E27FC236}">
                <a16:creationId xmlns:a16="http://schemas.microsoft.com/office/drawing/2014/main" id="{9BF379C8-C241-DE42-B343-865B22B1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822" y="1964473"/>
            <a:ext cx="3674372" cy="3526757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6" name="AutoShape 17">
            <a:extLst>
              <a:ext uri="{FF2B5EF4-FFF2-40B4-BE49-F238E27FC236}">
                <a16:creationId xmlns:a16="http://schemas.microsoft.com/office/drawing/2014/main" id="{3B8E5410-3C06-5D4C-A226-C2A406F0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86" y="1916501"/>
            <a:ext cx="3696282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07F0-7B5C-C34F-92FC-5D972298B586}"/>
              </a:ext>
            </a:extLst>
          </p:cNvPr>
          <p:cNvSpPr txBox="1"/>
          <p:nvPr/>
        </p:nvSpPr>
        <p:spPr>
          <a:xfrm>
            <a:off x="1819144" y="2356862"/>
            <a:ext cx="338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b="1" dirty="0"/>
              <a:t>원본 이미지 </a:t>
            </a:r>
            <a:r>
              <a:rPr lang="en-US" altLang="ko-KR" sz="1200" b="1" dirty="0"/>
              <a:t>B space(Blue space) </a:t>
            </a:r>
            <a:r>
              <a:rPr lang="ko-KR" altLang="en-US" sz="1200" b="1" dirty="0"/>
              <a:t>추출</a:t>
            </a:r>
            <a:endParaRPr lang="en-US" altLang="ko-KR" sz="1200" b="1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Bilateral filtering</a:t>
            </a:r>
            <a:r>
              <a:rPr lang="ko-KR" altLang="en-US" sz="1200" b="1" dirty="0"/>
              <a:t> 적용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Noise </a:t>
            </a:r>
            <a:r>
              <a:rPr lang="ko-KR" altLang="en-US" sz="1200" dirty="0"/>
              <a:t>제거를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Histogram equalization</a:t>
            </a:r>
            <a:r>
              <a:rPr lang="ko-KR" altLang="en-US" sz="1200" b="1" dirty="0"/>
              <a:t> 적용</a:t>
            </a:r>
            <a:br>
              <a:rPr lang="en-US" altLang="ko-KR" sz="1200" b="1" dirty="0"/>
            </a:br>
            <a:r>
              <a:rPr lang="en-US" altLang="ko-KR" sz="1200" b="1" dirty="0"/>
              <a:t>-</a:t>
            </a:r>
            <a:r>
              <a:rPr lang="ko-KR" altLang="en-US" sz="1200" b="1" dirty="0"/>
              <a:t> </a:t>
            </a:r>
            <a:r>
              <a:rPr lang="ko-KR" altLang="en-US" sz="1200" dirty="0"/>
              <a:t>명암 대비를 얻기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Adaptive threshold</a:t>
            </a:r>
            <a:r>
              <a:rPr lang="ko-KR" altLang="en-US" sz="1200" b="1" dirty="0"/>
              <a:t> 적용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주름 의심 영역 탐색을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Hough line transform 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주름이 아닌 부분 제외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Canny edge</a:t>
            </a:r>
            <a:r>
              <a:rPr lang="ko-KR" altLang="en-US" sz="1200" b="1" dirty="0"/>
              <a:t> 적용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영역의 경계 표시</a:t>
            </a:r>
            <a:endParaRPr lang="en-US" altLang="ko-KR" sz="1200" dirty="0"/>
          </a:p>
          <a:p>
            <a:endParaRPr kumimoji="1" lang="ko-Kore-KR" altLang="en-US" sz="15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3743B7E-A122-4C4D-B7C9-1E41A0B633E7}"/>
              </a:ext>
            </a:extLst>
          </p:cNvPr>
          <p:cNvCxnSpPr>
            <a:cxnSpLocks/>
          </p:cNvCxnSpPr>
          <p:nvPr/>
        </p:nvCxnSpPr>
        <p:spPr>
          <a:xfrm>
            <a:off x="9232167" y="2842345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C6FE163-2595-CE4A-A2C2-EA15FB4122E7}"/>
              </a:ext>
            </a:extLst>
          </p:cNvPr>
          <p:cNvCxnSpPr>
            <a:cxnSpLocks/>
          </p:cNvCxnSpPr>
          <p:nvPr/>
        </p:nvCxnSpPr>
        <p:spPr>
          <a:xfrm>
            <a:off x="7404431" y="2842345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1318F2E-CE1A-964D-9994-472B69CD4258}"/>
              </a:ext>
            </a:extLst>
          </p:cNvPr>
          <p:cNvCxnSpPr>
            <a:cxnSpLocks/>
          </p:cNvCxnSpPr>
          <p:nvPr/>
        </p:nvCxnSpPr>
        <p:spPr>
          <a:xfrm>
            <a:off x="9161671" y="4661821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1E2FDDE-3B91-5B45-B711-7638083C8519}"/>
              </a:ext>
            </a:extLst>
          </p:cNvPr>
          <p:cNvCxnSpPr>
            <a:cxnSpLocks/>
          </p:cNvCxnSpPr>
          <p:nvPr/>
        </p:nvCxnSpPr>
        <p:spPr>
          <a:xfrm>
            <a:off x="7333935" y="4661821"/>
            <a:ext cx="463508" cy="0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F1437A9-8FA9-6C41-B06C-0729370B1DC7}"/>
              </a:ext>
            </a:extLst>
          </p:cNvPr>
          <p:cNvCxnSpPr>
            <a:cxnSpLocks/>
          </p:cNvCxnSpPr>
          <p:nvPr/>
        </p:nvCxnSpPr>
        <p:spPr>
          <a:xfrm flipH="1">
            <a:off x="6578434" y="3434467"/>
            <a:ext cx="3728348" cy="727939"/>
          </a:xfrm>
          <a:prstGeom prst="straightConnector1">
            <a:avLst/>
          </a:prstGeom>
          <a:ln w="63500">
            <a:solidFill>
              <a:srgbClr val="910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utoShape 6">
            <a:extLst>
              <a:ext uri="{FF2B5EF4-FFF2-40B4-BE49-F238E27FC236}">
                <a16:creationId xmlns:a16="http://schemas.microsoft.com/office/drawing/2014/main" id="{5D254E1B-8648-0348-B2C7-79D2214B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64473"/>
            <a:ext cx="5642030" cy="3526755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45" name="AutoShape 17">
            <a:extLst>
              <a:ext uri="{FF2B5EF4-FFF2-40B4-BE49-F238E27FC236}">
                <a16:creationId xmlns:a16="http://schemas.microsoft.com/office/drawing/2014/main" id="{A4AE281E-F10D-7348-BBA5-C56C7466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16501"/>
            <a:ext cx="5642030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실제 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CE5C17E-8E6D-864D-A383-95834964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1" y="2473842"/>
            <a:ext cx="1144142" cy="76276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BF511E9-5DA6-6F4A-B6BF-BC9AD9F2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12" y="2471578"/>
            <a:ext cx="1139655" cy="76276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C1456C9-AC69-754D-A272-63182A72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478" y="2471578"/>
            <a:ext cx="1164756" cy="77043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73A6A66-E183-454F-8BB3-C3503CBDF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451" y="4329518"/>
            <a:ext cx="1159558" cy="78302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CF7ECA5-13F1-7A47-929A-022DD64F3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231" y="4324114"/>
            <a:ext cx="1180483" cy="78302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FA3F0B1-7394-B945-B346-C9125B61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9936" y="4284040"/>
            <a:ext cx="1201315" cy="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3.</a:t>
            </a:r>
            <a:r>
              <a:rPr lang="ko-KR" altLang="en-US" sz="2800" b="1" dirty="0"/>
              <a:t> 알고리즘 검토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0ACF4D3-5A20-FA40-9D9A-AA87BC075055}"/>
              </a:ext>
            </a:extLst>
          </p:cNvPr>
          <p:cNvSpPr txBox="1">
            <a:spLocks/>
          </p:cNvSpPr>
          <p:nvPr/>
        </p:nvSpPr>
        <p:spPr>
          <a:xfrm>
            <a:off x="1640186" y="1227341"/>
            <a:ext cx="97644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0" kern="1200" spc="-1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7716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850" indent="-400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+mj-lt"/>
              <a:buAutoNum type="romanUcPeriod"/>
              <a:defRPr sz="18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3-1.</a:t>
            </a:r>
            <a:r>
              <a:rPr lang="ko-KR" altLang="en-US" b="1" dirty="0"/>
              <a:t> 모공 검출 알고리즘</a:t>
            </a:r>
          </a:p>
        </p:txBody>
      </p:sp>
      <p:sp>
        <p:nvSpPr>
          <p:cNvPr id="95" name="AutoShape 6">
            <a:extLst>
              <a:ext uri="{FF2B5EF4-FFF2-40B4-BE49-F238E27FC236}">
                <a16:creationId xmlns:a16="http://schemas.microsoft.com/office/drawing/2014/main" id="{9BF379C8-C241-DE42-B343-865B22B1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822" y="1964473"/>
            <a:ext cx="3674372" cy="4039541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96" name="AutoShape 17">
            <a:extLst>
              <a:ext uri="{FF2B5EF4-FFF2-40B4-BE49-F238E27FC236}">
                <a16:creationId xmlns:a16="http://schemas.microsoft.com/office/drawing/2014/main" id="{3B8E5410-3C06-5D4C-A226-C2A406F0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86" y="1916501"/>
            <a:ext cx="3696282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예상 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07F0-7B5C-C34F-92FC-5D972298B586}"/>
              </a:ext>
            </a:extLst>
          </p:cNvPr>
          <p:cNvSpPr txBox="1"/>
          <p:nvPr/>
        </p:nvSpPr>
        <p:spPr>
          <a:xfrm>
            <a:off x="1819144" y="2356862"/>
            <a:ext cx="338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b="1" dirty="0"/>
              <a:t>원본 이미지 </a:t>
            </a:r>
            <a:r>
              <a:rPr lang="en-US" altLang="ko-KR" sz="1200" b="1" dirty="0"/>
              <a:t>grayscale </a:t>
            </a:r>
            <a:r>
              <a:rPr lang="ko-KR" altLang="en-US" sz="1200" b="1" dirty="0"/>
              <a:t>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차 </a:t>
            </a:r>
            <a:r>
              <a:rPr lang="en-US" altLang="ko-KR" sz="1200" dirty="0"/>
              <a:t>noise </a:t>
            </a:r>
            <a:r>
              <a:rPr lang="ko-KR" altLang="en-US" sz="1200" dirty="0"/>
              <a:t>제거를 위함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OpenCV</a:t>
            </a:r>
            <a:r>
              <a:rPr lang="ko-KR" altLang="en-US" sz="1200" dirty="0"/>
              <a:t>의 기본 노이즈 제거 기능 이용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Median Blur</a:t>
            </a:r>
            <a:r>
              <a:rPr lang="ko-KR" altLang="en-US" sz="1200" b="1" dirty="0"/>
              <a:t> 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 </a:t>
            </a:r>
            <a:r>
              <a:rPr lang="en-US" altLang="ko-KR" sz="1200" dirty="0"/>
              <a:t>noise(</a:t>
            </a:r>
            <a:r>
              <a:rPr lang="ko-KR" altLang="en-US" sz="1200" dirty="0"/>
              <a:t>털</a:t>
            </a:r>
            <a:r>
              <a:rPr lang="en-US" altLang="ko-KR" sz="1200" dirty="0"/>
              <a:t>)</a:t>
            </a:r>
            <a:r>
              <a:rPr lang="ko-KR" altLang="en-US" sz="1200" dirty="0"/>
              <a:t> 제거를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Contrast stretching </a:t>
            </a:r>
            <a:r>
              <a:rPr lang="ko-KR" altLang="en-US" sz="1200" b="1" dirty="0"/>
              <a:t>적용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명암 대비를 위함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특이점 추출을 위한 </a:t>
            </a:r>
            <a:r>
              <a:rPr lang="en-US" altLang="ko-KR" sz="1200" b="1" dirty="0"/>
              <a:t>Black-hat </a:t>
            </a:r>
            <a:r>
              <a:rPr lang="ko-KR" altLang="en-US" sz="1200" b="1" dirty="0"/>
              <a:t>연산 진행</a:t>
            </a:r>
            <a:endParaRPr lang="en-US" altLang="ko-KR" sz="1200" b="1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위치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경계 검출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Labeling</a:t>
            </a:r>
            <a:r>
              <a:rPr lang="ko-KR" altLang="en-US" sz="1200" dirty="0"/>
              <a:t>을 통한 모공 표시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검출 결과 확인</a:t>
            </a:r>
            <a:endParaRPr lang="en-US" altLang="ko-KR" sz="1200" b="1" dirty="0"/>
          </a:p>
          <a:p>
            <a:endParaRPr kumimoji="1" lang="ko-Kore-KR" altLang="en-US" sz="1500" dirty="0"/>
          </a:p>
        </p:txBody>
      </p:sp>
      <p:sp>
        <p:nvSpPr>
          <p:cNvPr id="144" name="AutoShape 6">
            <a:extLst>
              <a:ext uri="{FF2B5EF4-FFF2-40B4-BE49-F238E27FC236}">
                <a16:creationId xmlns:a16="http://schemas.microsoft.com/office/drawing/2014/main" id="{5D254E1B-8648-0348-B2C7-79D2214B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64473"/>
            <a:ext cx="5642030" cy="4039541"/>
          </a:xfrm>
          <a:prstGeom prst="roundRect">
            <a:avLst>
              <a:gd name="adj" fmla="val 3157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45" name="AutoShape 17">
            <a:extLst>
              <a:ext uri="{FF2B5EF4-FFF2-40B4-BE49-F238E27FC236}">
                <a16:creationId xmlns:a16="http://schemas.microsoft.com/office/drawing/2014/main" id="{A4AE281E-F10D-7348-BBA5-C56C7466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47" y="1916501"/>
            <a:ext cx="5642030" cy="29361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실제 모공 검출 과정</a:t>
            </a:r>
            <a:endParaRPr lang="en-US" altLang="ko-KR" sz="1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ED347D-C862-694C-85C4-2F239DE7A34E}"/>
              </a:ext>
            </a:extLst>
          </p:cNvPr>
          <p:cNvSpPr txBox="1"/>
          <p:nvPr/>
        </p:nvSpPr>
        <p:spPr>
          <a:xfrm>
            <a:off x="5860415" y="2356862"/>
            <a:ext cx="51544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b="1" dirty="0" err="1"/>
              <a:t>원본이미지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BGR to Lab</a:t>
            </a:r>
            <a:r>
              <a:rPr lang="ko-KR" altLang="en-US" sz="1200" b="1" dirty="0" err="1"/>
              <a:t>를</a:t>
            </a:r>
            <a:r>
              <a:rPr lang="ko-KR" altLang="en-US" sz="1200" b="1" dirty="0"/>
              <a:t> 통해 변환 후</a:t>
            </a:r>
            <a:br>
              <a:rPr lang="en-US" altLang="ko-KR" sz="1200" b="1" dirty="0"/>
            </a:br>
            <a:r>
              <a:rPr lang="en-US" altLang="ko-KR" sz="1200" b="1" dirty="0"/>
              <a:t>L</a:t>
            </a:r>
            <a:r>
              <a:rPr lang="ko-KR" altLang="en-US" sz="1200" b="1" dirty="0"/>
              <a:t> 값만을 추출하여 사용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직접 구현한</a:t>
            </a:r>
            <a:r>
              <a:rPr lang="en-US" altLang="ko-KR" sz="1200" b="1" dirty="0"/>
              <a:t> n*m Median Blur </a:t>
            </a:r>
            <a:r>
              <a:rPr lang="ko-KR" altLang="en-US" sz="1200" b="1" dirty="0"/>
              <a:t>적용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모공의 미세한 털 제거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b="1" dirty="0"/>
              <a:t>Contrast stretching </a:t>
            </a:r>
            <a:r>
              <a:rPr lang="ko-KR" altLang="en-US" sz="1200" b="1" dirty="0"/>
              <a:t>적용 취소</a:t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에서 진행된 </a:t>
            </a:r>
            <a:r>
              <a:rPr lang="en-US" altLang="ko-KR" sz="1200" dirty="0"/>
              <a:t>Median Blur</a:t>
            </a:r>
            <a:r>
              <a:rPr lang="ko-KR" altLang="en-US" sz="1200" dirty="0"/>
              <a:t> 과정에서 정확도가 손상된 이미지</a:t>
            </a:r>
            <a:br>
              <a:rPr lang="en-US" altLang="ko-KR" sz="1200" dirty="0"/>
            </a:br>
            <a:r>
              <a:rPr lang="ko-KR" altLang="en-US" sz="1200" dirty="0"/>
              <a:t>  복원을 위해 </a:t>
            </a:r>
            <a:r>
              <a:rPr lang="en-US" altLang="ko-KR" sz="1200" dirty="0"/>
              <a:t>Contrast stretching</a:t>
            </a:r>
            <a:r>
              <a:rPr lang="ko-KR" altLang="en-US" sz="1200" dirty="0"/>
              <a:t> 적용을 고안했으나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Contrast stretching</a:t>
            </a:r>
            <a:r>
              <a:rPr lang="ko-KR" altLang="en-US" sz="1200" dirty="0"/>
              <a:t>을 통해 명암 값 분포 히스토그램을 펼칠 경우</a:t>
            </a:r>
            <a:br>
              <a:rPr lang="en-US" altLang="ko-KR" sz="1200" dirty="0"/>
            </a:br>
            <a:r>
              <a:rPr lang="ko-KR" altLang="en-US" sz="1200" dirty="0"/>
              <a:t>  이미지 정확도가 추가적으로 손상되는 모습을 확인함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특이점 추출을 위한 </a:t>
            </a:r>
            <a:r>
              <a:rPr lang="en-US" altLang="ko-KR" sz="1200" b="1" dirty="0"/>
              <a:t>Black-hat </a:t>
            </a:r>
            <a:r>
              <a:rPr lang="ko-KR" altLang="en-US" sz="1200" b="1" dirty="0"/>
              <a:t>연산 진행</a:t>
            </a:r>
            <a:endParaRPr lang="en-US" altLang="ko-KR" sz="1200" b="1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위치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경계 검출</a:t>
            </a:r>
            <a:br>
              <a:rPr lang="en-US" altLang="ko-KR" sz="1200" b="1" dirty="0"/>
            </a:b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Labeling</a:t>
            </a:r>
            <a:r>
              <a:rPr lang="ko-KR" altLang="en-US" sz="1200" dirty="0"/>
              <a:t>을 통한 모공 표시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검출 결과 확인 진행 중</a:t>
            </a:r>
            <a:endParaRPr lang="en-US" altLang="ko-KR" sz="1200" b="1" dirty="0"/>
          </a:p>
          <a:p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8980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5055B2-695E-E949-83EF-F3AC94A5370A}"/>
              </a:ext>
            </a:extLst>
          </p:cNvPr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AB1C49D-78D3-E341-B167-82A0DFA12292}"/>
                </a:ext>
              </a:extLst>
            </p:cNvPr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6CC0EE-8B19-FE4F-967A-5CAE192EFEB2}"/>
                </a:ext>
              </a:extLst>
            </p:cNvPr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0974" y="635885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4.</a:t>
            </a:r>
            <a:r>
              <a:rPr lang="ko-KR" altLang="en-US" sz="2800" b="1" dirty="0"/>
              <a:t> 검증방법 계획</a:t>
            </a:r>
            <a:endParaRPr lang="en-US" altLang="ko-KR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206F8-E61D-ED43-BB7B-EB7BF9823E6B}"/>
              </a:ext>
            </a:extLst>
          </p:cNvPr>
          <p:cNvSpPr/>
          <p:nvPr/>
        </p:nvSpPr>
        <p:spPr>
          <a:xfrm rot="16200000">
            <a:off x="-1545227" y="2491277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err="1">
                <a:solidFill>
                  <a:schemeClr val="bg1"/>
                </a:solidFill>
              </a:rPr>
              <a:t>algoITso</a:t>
            </a:r>
            <a:r>
              <a:rPr lang="en-US" altLang="ko-KR" sz="2400" b="1" i="1" dirty="0">
                <a:solidFill>
                  <a:schemeClr val="bg1"/>
                </a:solidFill>
              </a:rPr>
              <a:t> – LG </a:t>
            </a:r>
            <a:r>
              <a:rPr lang="en-US" altLang="ko-KR" sz="2400" b="1" i="1" dirty="0" err="1">
                <a:solidFill>
                  <a:schemeClr val="bg1"/>
                </a:solidFill>
              </a:rPr>
              <a:t>BeautyCare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5D630-5E0D-414E-97C8-B67F194B6133}"/>
              </a:ext>
            </a:extLst>
          </p:cNvPr>
          <p:cNvSpPr txBox="1"/>
          <p:nvPr/>
        </p:nvSpPr>
        <p:spPr>
          <a:xfrm>
            <a:off x="1640186" y="1958009"/>
            <a:ext cx="93027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4-1. </a:t>
            </a:r>
            <a:r>
              <a:rPr kumimoji="1" lang="ko-KR" altLang="en-US" b="1" dirty="0"/>
              <a:t>인위적으로 만든 샘플이미지를 이용해서 정확도 파악</a:t>
            </a:r>
          </a:p>
          <a:p>
            <a:r>
              <a:rPr kumimoji="1" lang="ko-KR" altLang="en-US" dirty="0"/>
              <a:t>   약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개에서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단위의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을 나누어</a:t>
            </a:r>
            <a:endParaRPr kumimoji="1" lang="en-US" altLang="ko-KR" dirty="0"/>
          </a:p>
          <a:p>
            <a:r>
              <a:rPr kumimoji="1" lang="ko-KR" altLang="en-US" dirty="0"/>
              <a:t>   각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별 정확도를 측정</a:t>
            </a:r>
            <a:br>
              <a:rPr kumimoji="1" lang="en-US" altLang="ko-KR" dirty="0"/>
            </a:br>
            <a:r>
              <a:rPr kumimoji="1" lang="en-US" altLang="ko-KR" dirty="0"/>
              <a:t>   E.G. </a:t>
            </a:r>
            <a:r>
              <a:rPr kumimoji="1" lang="ko-KR" altLang="en-US" dirty="0"/>
              <a:t>반점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개짜리 샘플이미지를 만들고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어플리케이션이 반점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개를 찾아내는지 여부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b="1" dirty="0"/>
              <a:t>4-2. </a:t>
            </a:r>
            <a:r>
              <a:rPr kumimoji="1" lang="ko-KR" altLang="en-US" b="1" dirty="0"/>
              <a:t>실제 환자 피부 이미지를 이용한 테스트 결과와 </a:t>
            </a:r>
            <a:r>
              <a:rPr kumimoji="1" lang="ko-KR" altLang="en-US" b="1" dirty="0" err="1"/>
              <a:t>임상전문의</a:t>
            </a:r>
            <a:r>
              <a:rPr kumimoji="1" lang="ko-KR" altLang="en-US" b="1" dirty="0"/>
              <a:t> 판독결과 비교</a:t>
            </a:r>
          </a:p>
          <a:p>
            <a:r>
              <a:rPr kumimoji="1" lang="ko-KR" altLang="en-US" dirty="0"/>
              <a:t>   동일한 </a:t>
            </a:r>
            <a:r>
              <a:rPr kumimoji="1" lang="ko-KR" altLang="en-US" dirty="0" err="1"/>
              <a:t>환자피부</a:t>
            </a:r>
            <a:r>
              <a:rPr kumimoji="1" lang="ko-KR" altLang="en-US" dirty="0"/>
              <a:t> 이미지를 임상전문의에게 판독 받은 후</a:t>
            </a:r>
            <a:br>
              <a:rPr kumimoji="1" lang="en-US" altLang="ko-KR" dirty="0"/>
            </a:br>
            <a:r>
              <a:rPr kumimoji="1" lang="ko-KR" altLang="en-US" dirty="0"/>
              <a:t>   어플리케이션 테스트 결과와 비교하여 정확도 측정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p.s. </a:t>
            </a:r>
            <a:r>
              <a:rPr kumimoji="1" lang="ko-KR" altLang="en-US" dirty="0"/>
              <a:t>임상전문의의 정확도는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명 이상의 </a:t>
            </a:r>
            <a:r>
              <a:rPr kumimoji="1" lang="ko-KR" altLang="en-US" dirty="0" err="1"/>
              <a:t>임상전문의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판독의뢰를</a:t>
            </a:r>
            <a:r>
              <a:rPr kumimoji="1" lang="ko-KR" altLang="en-US" dirty="0"/>
              <a:t> 통해 객관성 확보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27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925</Words>
  <Application>Microsoft Macintosh PowerPoint</Application>
  <PresentationFormat>와이드스크린</PresentationFormat>
  <Paragraphs>159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최현구</cp:lastModifiedBy>
  <cp:revision>717</cp:revision>
  <dcterms:created xsi:type="dcterms:W3CDTF">2018-08-02T07:05:36Z</dcterms:created>
  <dcterms:modified xsi:type="dcterms:W3CDTF">2020-04-17T03:53:33Z</dcterms:modified>
</cp:coreProperties>
</file>