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5" r:id="rId17"/>
    <p:sldId id="266" r:id="rId18"/>
  </p:sldIdLst>
  <p:sldSz cx="9144000" cy="6858000" type="screen4x3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E79"/>
    <a:srgbClr val="4471C4"/>
    <a:srgbClr val="EF534E"/>
    <a:srgbClr val="FF2F92"/>
    <a:srgbClr val="FF8AD8"/>
    <a:srgbClr val="63CFC9"/>
    <a:srgbClr val="50A5A1"/>
    <a:srgbClr val="FFEA00"/>
    <a:srgbClr val="4472C4"/>
    <a:srgbClr val="41C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1"/>
    <p:restoredTop sz="94722"/>
  </p:normalViewPr>
  <p:slideViewPr>
    <p:cSldViewPr snapToGrid="0" snapToObjects="1">
      <p:cViewPr varScale="1">
        <p:scale>
          <a:sx n="143" d="100"/>
          <a:sy n="143" d="100"/>
        </p:scale>
        <p:origin x="1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22C9D-ED93-D442-94EC-1167B11F3333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7ADC3-A1B0-474D-87B2-36AB99EE79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647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0F64E-0871-E447-993A-505C73448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CB5C2C-0C90-A74D-9D8D-2892B4D2C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83ECE-1710-0841-A97F-C2A28B87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7879C-C0DF-F742-979F-53A195BE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A2BD9-3CB8-144A-BB80-D5F865E8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805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A4EE5-35BE-C54C-B83C-C74191FD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913F8-8B02-804A-B347-6180278C9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9A4AD-1946-9943-8152-906A7F6E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ADA9C-8E69-4342-82AB-78FF44BA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4D56A-5779-CA4C-ABE7-6ECE8D94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207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BEC289-A8A7-4C46-B75D-830567C9E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8B38C-733B-7F4B-8535-68E1900E7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EB17D-0568-BD43-8783-475F07F2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2C1A6-E828-6C4C-BB0C-8C97AA01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C18D9-4108-B942-A917-B46EC46F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456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BB29B9-817F-AF4B-8E62-2A508EE3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849" y="6492875"/>
            <a:ext cx="471063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872789-1C89-1841-BF33-CC89AC527285}"/>
              </a:ext>
            </a:extLst>
          </p:cNvPr>
          <p:cNvSpPr/>
          <p:nvPr userDrawn="1"/>
        </p:nvSpPr>
        <p:spPr>
          <a:xfrm>
            <a:off x="0" y="0"/>
            <a:ext cx="9144000" cy="3379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EFA2373-DB50-D64D-9AD6-B7A79BDDAC32}"/>
              </a:ext>
            </a:extLst>
          </p:cNvPr>
          <p:cNvSpPr/>
          <p:nvPr userDrawn="1"/>
        </p:nvSpPr>
        <p:spPr>
          <a:xfrm>
            <a:off x="636102" y="89450"/>
            <a:ext cx="149089" cy="149089"/>
          </a:xfrm>
          <a:prstGeom prst="ellipse">
            <a:avLst/>
          </a:prstGeom>
          <a:solidFill>
            <a:srgbClr val="4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22D3E83-899D-4D45-BA3E-09C4BA0B1A19}"/>
              </a:ext>
            </a:extLst>
          </p:cNvPr>
          <p:cNvSpPr/>
          <p:nvPr userDrawn="1"/>
        </p:nvSpPr>
        <p:spPr>
          <a:xfrm>
            <a:off x="380999" y="89450"/>
            <a:ext cx="149089" cy="149089"/>
          </a:xfrm>
          <a:prstGeom prst="ellipse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4139360-6583-6E4E-907F-BA1C8A38667C}"/>
              </a:ext>
            </a:extLst>
          </p:cNvPr>
          <p:cNvSpPr/>
          <p:nvPr userDrawn="1"/>
        </p:nvSpPr>
        <p:spPr>
          <a:xfrm>
            <a:off x="125896" y="89450"/>
            <a:ext cx="149089" cy="149089"/>
          </a:xfrm>
          <a:prstGeom prst="ellipse">
            <a:avLst/>
          </a:prstGeom>
          <a:solidFill>
            <a:srgbClr val="EF5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D0C2F-F6CF-C046-A42B-7ED51271AF23}"/>
              </a:ext>
            </a:extLst>
          </p:cNvPr>
          <p:cNvSpPr txBox="1"/>
          <p:nvPr userDrawn="1"/>
        </p:nvSpPr>
        <p:spPr>
          <a:xfrm>
            <a:off x="2377111" y="24702"/>
            <a:ext cx="41545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광운대학교 컴퓨터정보공학부 </a:t>
            </a:r>
            <a:r>
              <a:rPr kumimoji="1" lang="en-US" altLang="ko-KR" sz="1500" b="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6</a:t>
            </a:r>
            <a:r>
              <a:rPr kumimoji="1" lang="ko-KR" altLang="en-US" sz="1500" b="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</a:t>
            </a:r>
            <a:endParaRPr kumimoji="1" lang="ko-Kore-KR" altLang="en-US" sz="1500" b="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5005C2D-1EC9-2848-9243-75AF0F7B81C9}"/>
              </a:ext>
            </a:extLst>
          </p:cNvPr>
          <p:cNvCxnSpPr>
            <a:cxnSpLocks/>
          </p:cNvCxnSpPr>
          <p:nvPr userDrawn="1"/>
        </p:nvCxnSpPr>
        <p:spPr>
          <a:xfrm>
            <a:off x="145773" y="1023730"/>
            <a:ext cx="619539" cy="0"/>
          </a:xfrm>
          <a:prstGeom prst="line">
            <a:avLst/>
          </a:prstGeom>
          <a:ln w="38100">
            <a:solidFill>
              <a:srgbClr val="1E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0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F5543-5019-6C42-B992-9D4479D8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79C5D-AEB3-024A-A28A-40F4C11F2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9206A-39D3-5B49-A68B-4AFCD5E2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DF4BE-EE1A-644F-958E-EEBF0857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3EAD3-0976-2A46-B981-D7DDE0C6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681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EF554-D3D5-1A48-A399-61CE284F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78B0B-429C-B348-9668-2C2796FAE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C062E-8227-F747-9855-9A5A9800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5473-3E5E-F044-9EC6-7142BF95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42AB0-AE28-D44A-9A25-842FC71B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9299B-BC3F-A548-A84B-0B30A68A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13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D00E8-3C39-7141-AEDB-F2A777E2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CF4B4-E0D0-F34B-A587-276DB5297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B3893-7C1F-4448-9078-B6C9C8CE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F9B3F6-CBDF-8D45-AFB8-C46B09BDC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36FAC9-D2D8-9945-88AA-1979C1F27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964553-7580-9B4E-B221-9BC8B314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7027C4-654F-7145-8315-2A3BFD01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ABA77C-BA60-C54D-BB0A-4353CF76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61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63838-9952-7D46-B4A2-62C245C6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00246E-EF37-8E4D-AD50-18C0EB01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C8CFC0-EE27-D240-B919-DAA04764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25B0E0-ABE3-F141-B505-63F62593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53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C1F0E9-ED8F-D445-A6AE-A0F52B56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28A465-A314-384E-A56C-DE1E0247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473628-EDA2-F944-85F6-AEFBD7B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845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949F6-E803-9048-890E-79F96072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23F5A-82A6-8C4A-AF7C-991220CB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DCA1C1-0179-3A40-8003-04017AE2F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BB7B1-D95C-8942-8DDC-01097A85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DE10E-4568-3448-B67F-A2993A96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A3A751-5F83-0F4F-B551-554BFC0C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855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4C7B5-8C6F-3B47-928D-D9D0B59D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A116AC-944B-8348-9B0D-CBA958804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DE3EAD-F5FA-AB45-898D-9C8796DBC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BC068-3D9E-BF4C-88F9-441FC085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28B25-6F52-7F49-86AF-F50FE82A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3F4558-8D1D-A045-8193-4187E0C4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60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34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eon9mak/HCP_2020/blob/master/&#54924;&#51032;&#44592;&#47197;/2020-10-07-&#54924;&#51032;&#44592;&#47197;.m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eon9mak/HCP_2020/blob/master/&#54924;&#51032;&#44592;&#47197;/2020-11-07-&#54924;&#51032;&#44592;&#47197;.m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yeon9mak/HCP_2020/blob/master/source.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s://youtu.be/N4niAJrYIB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.hani.co.kr/arti/science/future/926150.html" TargetMode="External"/><Relationship Id="rId2" Type="http://schemas.openxmlformats.org/officeDocument/2006/relationships/hyperlink" Target="http://m.hani.co.kr/arti/economy/it/870696.html#c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simoninithomas/Deep_reinforcement_learning_Course/blob/master/Q_Learning_with_FrozenLakev2.ipynb" TargetMode="External"/><Relationship Id="rId5" Type="http://schemas.openxmlformats.org/officeDocument/2006/relationships/hyperlink" Target="https://www.tensorflow.org/agents/tutorials/0_intro_rl" TargetMode="External"/><Relationship Id="rId4" Type="http://schemas.openxmlformats.org/officeDocument/2006/relationships/hyperlink" Target="https://hunkim.github.io/ml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eon9mak/HCP_2020/blob/master/&#54924;&#51032;&#44592;&#47197;/2020-09-17-&#54924;&#51032;&#44592;&#47197;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eon9mak/HCP_2020/blob/master/&#54924;&#51032;&#44592;&#47197;/2020-09-20-&#54924;&#51032;&#44592;&#47197;.m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eon9mak/HCP_2020/blob/master/&#54924;&#51032;&#44592;&#47197;/2020-09-24-&#54924;&#51032;&#44592;&#47197;.m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eon9mak/HCP_2020/blob/master/&#54924;&#51032;&#44592;&#47197;/2020-09-29-&#54924;&#51032;&#44592;&#47197;.m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eon9mak/HCP_2020/blob/master/&#54924;&#51032;&#44592;&#47197;/2020-10-04-&#54924;&#51032;&#44592;&#47197;.m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D7283F3-FD68-0B46-ACEF-F50C4484FF9B}"/>
              </a:ext>
            </a:extLst>
          </p:cNvPr>
          <p:cNvSpPr/>
          <p:nvPr/>
        </p:nvSpPr>
        <p:spPr>
          <a:xfrm>
            <a:off x="1755224" y="612227"/>
            <a:ext cx="5633545" cy="563354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23DAA-BD2F-064B-BC3D-0D4B31ED94CE}"/>
              </a:ext>
            </a:extLst>
          </p:cNvPr>
          <p:cNvSpPr txBox="1"/>
          <p:nvPr/>
        </p:nvSpPr>
        <p:spPr>
          <a:xfrm>
            <a:off x="2138856" y="4575109"/>
            <a:ext cx="4866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팀장 </a:t>
            </a:r>
            <a:r>
              <a:rPr kumimoji="1" lang="ko-KR" altLang="en-US" b="1" dirty="0">
                <a:solidFill>
                  <a:srgbClr val="FFEA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박정훈</a:t>
            </a:r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컴퓨터정보공학부 </a:t>
            </a:r>
            <a:r>
              <a:rPr kumimoji="1" lang="en-US" altLang="ko-KR" b="1" dirty="0">
                <a:solidFill>
                  <a:srgbClr val="FFEA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2020202074</a:t>
            </a:r>
          </a:p>
          <a:p>
            <a:pPr algn="ctr"/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팀원 </a:t>
            </a:r>
            <a:r>
              <a:rPr kumimoji="1" lang="ko-KR" altLang="en-US" b="1" dirty="0">
                <a:solidFill>
                  <a:srgbClr val="FFEA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김현중</a:t>
            </a:r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컴퓨터정보공학부 </a:t>
            </a:r>
            <a:r>
              <a:rPr kumimoji="1" lang="en-US" altLang="ko-KR" b="1" dirty="0">
                <a:solidFill>
                  <a:srgbClr val="FFEA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2020202041</a:t>
            </a:r>
          </a:p>
          <a:p>
            <a:pPr algn="ctr"/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팀원 </a:t>
            </a:r>
            <a:r>
              <a:rPr kumimoji="1" lang="ko-KR" altLang="en-US" b="1" dirty="0">
                <a:solidFill>
                  <a:srgbClr val="FFEA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최성우</a:t>
            </a:r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컴퓨터정보공학부 </a:t>
            </a:r>
            <a:r>
              <a:rPr kumimoji="1" lang="en-US" altLang="ko-KR" b="1" dirty="0">
                <a:solidFill>
                  <a:srgbClr val="FFEA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2019202081</a:t>
            </a:r>
          </a:p>
          <a:p>
            <a:pPr algn="ctr"/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팀원 </a:t>
            </a:r>
            <a:r>
              <a:rPr kumimoji="1" lang="ko-KR" altLang="en-US" b="1" dirty="0">
                <a:solidFill>
                  <a:srgbClr val="FFEA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최현구</a:t>
            </a:r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컴퓨터정보공학부 </a:t>
            </a:r>
            <a:r>
              <a:rPr kumimoji="1" lang="en-US" altLang="ko-KR" b="1" dirty="0">
                <a:solidFill>
                  <a:srgbClr val="FFEA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2015722010</a:t>
            </a:r>
            <a:endParaRPr kumimoji="1" lang="ko-Kore-KR" altLang="en-US" b="1" dirty="0">
              <a:solidFill>
                <a:srgbClr val="FFEA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B6C66-BB03-0743-81CA-66AFF9F44DC1}"/>
              </a:ext>
            </a:extLst>
          </p:cNvPr>
          <p:cNvSpPr txBox="1"/>
          <p:nvPr/>
        </p:nvSpPr>
        <p:spPr>
          <a:xfrm>
            <a:off x="2722179" y="1352151"/>
            <a:ext cx="36996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6</a:t>
            </a:r>
            <a:r>
              <a:rPr kumimoji="1" lang="ko-KR" altLang="en-US" sz="10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</a:t>
            </a:r>
            <a:endParaRPr kumimoji="1" lang="ko-Kore-KR" altLang="en-US" sz="100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13715-6FA7-534D-AD9E-B0A3A70F2E3E}"/>
              </a:ext>
            </a:extLst>
          </p:cNvPr>
          <p:cNvSpPr txBox="1"/>
          <p:nvPr/>
        </p:nvSpPr>
        <p:spPr>
          <a:xfrm>
            <a:off x="2722179" y="3080549"/>
            <a:ext cx="3699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팀 프로젝트 중간보고서</a:t>
            </a:r>
            <a:endParaRPr kumimoji="1" lang="en-US" altLang="ko-KR" sz="30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en-US" altLang="ko-KR" sz="3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2020-11-11</a:t>
            </a:r>
            <a:endParaRPr kumimoji="1" lang="ko-Kore-KR" altLang="en-US" sz="30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23ED494-50E7-9742-84AA-5F209EADC204}"/>
              </a:ext>
            </a:extLst>
          </p:cNvPr>
          <p:cNvSpPr/>
          <p:nvPr/>
        </p:nvSpPr>
        <p:spPr>
          <a:xfrm>
            <a:off x="1952295" y="809295"/>
            <a:ext cx="5239410" cy="5239410"/>
          </a:xfrm>
          <a:prstGeom prst="roundRect">
            <a:avLst/>
          </a:prstGeom>
          <a:noFill/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637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02</a:t>
            </a:r>
            <a:endParaRPr kumimoji="1" lang="ko-Kore-KR" altLang="en-US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회의록</a:t>
            </a:r>
            <a:endParaRPr kumimoji="1" lang="en-US" altLang="ko-Kore-KR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851DC97C-4340-104F-BF8B-9265A8DF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10</a:t>
            </a:fld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D982D-85AE-1C4E-8458-3AC488E1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48" y="1343537"/>
            <a:ext cx="6852443" cy="50835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1AA212-F277-ED42-B8AF-688F73837414}"/>
              </a:ext>
            </a:extLst>
          </p:cNvPr>
          <p:cNvSpPr txBox="1"/>
          <p:nvPr/>
        </p:nvSpPr>
        <p:spPr>
          <a:xfrm>
            <a:off x="894317" y="1086259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200" dirty="0">
                <a:latin typeface="+mn-ea"/>
                <a:hlinkClick r:id="rId3"/>
              </a:rPr>
              <a:t>https://</a:t>
            </a:r>
            <a:r>
              <a:rPr kumimoji="1" lang="en" altLang="ko-Kore-KR" sz="1200" dirty="0" err="1">
                <a:latin typeface="+mn-ea"/>
                <a:hlinkClick r:id="rId3"/>
              </a:rPr>
              <a:t>github.com</a:t>
            </a:r>
            <a:r>
              <a:rPr kumimoji="1" lang="en" altLang="ko-Kore-KR" sz="1200" dirty="0">
                <a:latin typeface="+mn-ea"/>
                <a:hlinkClick r:id="rId3"/>
              </a:rPr>
              <a:t>/Hyeon9mak/HCP_2020/blob/master/</a:t>
            </a:r>
            <a:r>
              <a:rPr kumimoji="1" lang="ko-KR" altLang="en-US" sz="1200" dirty="0" err="1">
                <a:latin typeface="+mn-ea"/>
                <a:hlinkClick r:id="rId3"/>
              </a:rPr>
              <a:t>회의기록</a:t>
            </a:r>
            <a:r>
              <a:rPr kumimoji="1" lang="en-US" altLang="ko-KR" sz="1200" dirty="0">
                <a:latin typeface="+mn-ea"/>
                <a:hlinkClick r:id="rId3"/>
              </a:rPr>
              <a:t>/2020-10-07-</a:t>
            </a:r>
            <a:r>
              <a:rPr kumimoji="1" lang="ko-KR" altLang="en-US" sz="1200" dirty="0" err="1">
                <a:latin typeface="+mn-ea"/>
                <a:hlinkClick r:id="rId3"/>
              </a:rPr>
              <a:t>회의기록</a:t>
            </a:r>
            <a:r>
              <a:rPr kumimoji="1" lang="en-US" altLang="ko-KR" sz="1200" dirty="0">
                <a:latin typeface="+mn-ea"/>
                <a:hlinkClick r:id="rId3"/>
              </a:rPr>
              <a:t>.</a:t>
            </a:r>
            <a:r>
              <a:rPr kumimoji="1" lang="en" altLang="ko-Kore-KR" sz="1200" dirty="0">
                <a:latin typeface="+mn-ea"/>
                <a:hlinkClick r:id="rId3"/>
              </a:rPr>
              <a:t>md</a:t>
            </a:r>
            <a:endParaRPr kumimoji="1" lang="en" altLang="ko-Kore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266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02</a:t>
            </a:r>
            <a:endParaRPr kumimoji="1" lang="ko-Kore-KR" altLang="en-US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회의록</a:t>
            </a:r>
            <a:endParaRPr kumimoji="1" lang="en-US" altLang="ko-Kore-KR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851DC97C-4340-104F-BF8B-9265A8DF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11</a:t>
            </a:fld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9E8D88-6936-4846-9EAD-738B315E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26" y="1514476"/>
            <a:ext cx="8135009" cy="4587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316468-6428-AB44-A727-20FDF4508415}"/>
              </a:ext>
            </a:extLst>
          </p:cNvPr>
          <p:cNvSpPr txBox="1"/>
          <p:nvPr/>
        </p:nvSpPr>
        <p:spPr>
          <a:xfrm>
            <a:off x="894317" y="1086259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200" dirty="0">
                <a:latin typeface="+mn-ea"/>
                <a:hlinkClick r:id="rId3"/>
              </a:rPr>
              <a:t>https://</a:t>
            </a:r>
            <a:r>
              <a:rPr kumimoji="1" lang="en" altLang="ko-Kore-KR" sz="1200" dirty="0" err="1">
                <a:latin typeface="+mn-ea"/>
                <a:hlinkClick r:id="rId3"/>
              </a:rPr>
              <a:t>github.com</a:t>
            </a:r>
            <a:r>
              <a:rPr kumimoji="1" lang="en" altLang="ko-Kore-KR" sz="1200" dirty="0">
                <a:latin typeface="+mn-ea"/>
                <a:hlinkClick r:id="rId3"/>
              </a:rPr>
              <a:t>/Hyeon9mak/HCP_2020/blob/master/</a:t>
            </a:r>
            <a:r>
              <a:rPr kumimoji="1" lang="ko-KR" altLang="en-US" sz="1200" dirty="0" err="1">
                <a:latin typeface="+mn-ea"/>
                <a:hlinkClick r:id="rId3"/>
              </a:rPr>
              <a:t>회의기록</a:t>
            </a:r>
            <a:r>
              <a:rPr kumimoji="1" lang="en-US" altLang="ko-KR" sz="1200" dirty="0">
                <a:latin typeface="+mn-ea"/>
                <a:hlinkClick r:id="rId3"/>
              </a:rPr>
              <a:t>/2020-11-07-</a:t>
            </a:r>
            <a:r>
              <a:rPr kumimoji="1" lang="ko-KR" altLang="en-US" sz="1200" dirty="0" err="1">
                <a:latin typeface="+mn-ea"/>
                <a:hlinkClick r:id="rId3"/>
              </a:rPr>
              <a:t>회의기록</a:t>
            </a:r>
            <a:r>
              <a:rPr kumimoji="1" lang="en-US" altLang="ko-KR" sz="1200" dirty="0">
                <a:latin typeface="+mn-ea"/>
                <a:hlinkClick r:id="rId3"/>
              </a:rPr>
              <a:t>.</a:t>
            </a:r>
            <a:r>
              <a:rPr kumimoji="1" lang="en" altLang="ko-Kore-KR" sz="1200" dirty="0">
                <a:latin typeface="+mn-ea"/>
                <a:hlinkClick r:id="rId3"/>
              </a:rPr>
              <a:t>md</a:t>
            </a:r>
            <a:endParaRPr kumimoji="1" lang="en" altLang="ko-Kore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299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03</a:t>
            </a:r>
            <a:endParaRPr kumimoji="1" lang="ko-Kore-KR" altLang="en-US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진행상황</a:t>
            </a:r>
            <a:endParaRPr kumimoji="1" lang="en-US" altLang="ko-Kore-KR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851DC97C-4340-104F-BF8B-9265A8DF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849" y="6343773"/>
            <a:ext cx="471063" cy="365125"/>
          </a:xfrm>
        </p:spPr>
        <p:txBody>
          <a:bodyPr/>
          <a:lstStyle/>
          <a:p>
            <a:fld id="{E6094875-CC03-444F-BB6F-BB6F74FEE3C8}" type="slidenum">
              <a:rPr kumimoji="1" lang="ko-Kore-KR" altLang="en-US" smtClean="0"/>
              <a:t>12</a:t>
            </a:fld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ECDCA9-5921-3541-8D37-4C16B7D7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51" y="1086259"/>
            <a:ext cx="7514897" cy="28930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29514E-612B-8F46-AF0B-D44B1B238B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63" b="70083"/>
          <a:stretch/>
        </p:blipFill>
        <p:spPr>
          <a:xfrm>
            <a:off x="893380" y="3979277"/>
            <a:ext cx="7535774" cy="956957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CD2E048-B52B-DB4A-82E2-65DC15D7BC6D}"/>
              </a:ext>
            </a:extLst>
          </p:cNvPr>
          <p:cNvSpPr/>
          <p:nvPr/>
        </p:nvSpPr>
        <p:spPr>
          <a:xfrm>
            <a:off x="851266" y="4038483"/>
            <a:ext cx="7620001" cy="1030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E1208-57CA-5B43-B733-7A51FD2E21CC}"/>
              </a:ext>
            </a:extLst>
          </p:cNvPr>
          <p:cNvSpPr txBox="1"/>
          <p:nvPr/>
        </p:nvSpPr>
        <p:spPr>
          <a:xfrm>
            <a:off x="578222" y="5549153"/>
            <a:ext cx="798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주제</a:t>
            </a:r>
            <a:r>
              <a:rPr kumimoji="1" lang="ko-KR" altLang="en-US" dirty="0"/>
              <a:t> 구상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제안서 작성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프로토타입</a:t>
            </a:r>
            <a:r>
              <a:rPr kumimoji="1" lang="ko-KR" altLang="en-US" dirty="0"/>
              <a:t> 개발 이후</a:t>
            </a:r>
            <a:br>
              <a:rPr kumimoji="1" lang="en-US" altLang="ko-KR" dirty="0"/>
            </a:br>
            <a:r>
              <a:rPr kumimoji="1" lang="ko-KR" altLang="en-US" b="1" dirty="0"/>
              <a:t>본격적인 포켓몬 </a:t>
            </a:r>
            <a:r>
              <a:rPr kumimoji="1" lang="ko-KR" altLang="en-US" b="1" dirty="0" err="1"/>
              <a:t>길찾기</a:t>
            </a:r>
            <a:r>
              <a:rPr kumimoji="1" lang="ko-KR" altLang="en-US" b="1" dirty="0"/>
              <a:t> 게임 개발을 진행</a:t>
            </a:r>
            <a:r>
              <a:rPr kumimoji="1" lang="ko-KR" altLang="en-US" dirty="0"/>
              <a:t>하고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1072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A093002-917A-1945-8EE8-9C74E5AC1E93}"/>
              </a:ext>
            </a:extLst>
          </p:cNvPr>
          <p:cNvSpPr/>
          <p:nvPr/>
        </p:nvSpPr>
        <p:spPr>
          <a:xfrm>
            <a:off x="546538" y="1457853"/>
            <a:ext cx="7866461" cy="4448774"/>
          </a:xfrm>
          <a:prstGeom prst="roundRect">
            <a:avLst>
              <a:gd name="adj" fmla="val 4331"/>
            </a:avLst>
          </a:prstGeom>
          <a:solidFill>
            <a:srgbClr val="1E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03</a:t>
            </a:r>
            <a:endParaRPr kumimoji="1" lang="ko-Kore-KR" altLang="en-US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진행상황</a:t>
            </a:r>
            <a:endParaRPr kumimoji="1" lang="en-US" altLang="ko-Kore-KR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851DC97C-4340-104F-BF8B-9265A8DF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13</a:t>
            </a:fld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F90CEC-EAC3-F843-9859-02185BACD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01" y="1650127"/>
            <a:ext cx="6181450" cy="40885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FAB79F-E39B-A947-B3C9-A5181729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740" y="1650126"/>
            <a:ext cx="4847066" cy="40885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A9113F-BF48-CE40-A2F0-27EEF9482E10}"/>
              </a:ext>
            </a:extLst>
          </p:cNvPr>
          <p:cNvSpPr txBox="1"/>
          <p:nvPr/>
        </p:nvSpPr>
        <p:spPr>
          <a:xfrm>
            <a:off x="894317" y="1086259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200" dirty="0">
                <a:latin typeface="+mn-ea"/>
                <a:hlinkClick r:id="rId4"/>
              </a:rPr>
              <a:t>https://github.com/Hyeon9mak/HCP_2020/blob/master/source.c</a:t>
            </a:r>
            <a:endParaRPr kumimoji="1" lang="en" altLang="ko-Kore-KR" sz="12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CBF089-55B6-2246-83C3-770EBDCF413C}"/>
              </a:ext>
            </a:extLst>
          </p:cNvPr>
          <p:cNvSpPr txBox="1"/>
          <p:nvPr/>
        </p:nvSpPr>
        <p:spPr>
          <a:xfrm>
            <a:off x="893380" y="6031016"/>
            <a:ext cx="727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개발 진행 중인 코드 중 일부분 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2759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03</a:t>
            </a:r>
            <a:endParaRPr kumimoji="1" lang="ko-Kore-KR" altLang="en-US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진행상황</a:t>
            </a:r>
            <a:endParaRPr kumimoji="1" lang="en-US" altLang="ko-Kore-KR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851DC97C-4340-104F-BF8B-9265A8DF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14</a:t>
            </a:fld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9113F-BF48-CE40-A2F0-27EEF9482E10}"/>
              </a:ext>
            </a:extLst>
          </p:cNvPr>
          <p:cNvSpPr txBox="1"/>
          <p:nvPr/>
        </p:nvSpPr>
        <p:spPr>
          <a:xfrm>
            <a:off x="894317" y="1086259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200" dirty="0">
                <a:latin typeface="+mn-ea"/>
                <a:hlinkClick r:id="rId2"/>
              </a:rPr>
              <a:t>https://youtu.be/N4niAJrYIBI</a:t>
            </a:r>
            <a:endParaRPr kumimoji="1" lang="en" altLang="ko-Kore-KR" sz="12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057207-9E33-C741-B421-0C2FAAEC7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001" y="1901775"/>
            <a:ext cx="6125998" cy="40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2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04</a:t>
            </a:r>
            <a:endParaRPr kumimoji="1" lang="ko-Kore-KR" altLang="en-US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고찰</a:t>
            </a:r>
            <a:endParaRPr kumimoji="1" lang="en-US" altLang="ko-Kore-KR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851DC97C-4340-104F-BF8B-9265A8DF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15</a:t>
            </a:fld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28B71-018B-E747-A218-3960B620E47A}"/>
              </a:ext>
            </a:extLst>
          </p:cNvPr>
          <p:cNvSpPr txBox="1"/>
          <p:nvPr/>
        </p:nvSpPr>
        <p:spPr>
          <a:xfrm>
            <a:off x="847164" y="2043953"/>
            <a:ext cx="74496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2000" dirty="0"/>
              <a:t>랜덤 함수 값이 나타나 캐릭터가 </a:t>
            </a:r>
            <a:r>
              <a:rPr kumimoji="1" lang="ko-KR" altLang="en-US" sz="2000" b="1" dirty="0"/>
              <a:t>한 경로에서 고이는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좌표가 고정되는</a:t>
            </a:r>
            <a:r>
              <a:rPr kumimoji="1" lang="en-US" altLang="ko-KR" sz="2000" b="1" dirty="0"/>
              <a:t>)</a:t>
            </a:r>
            <a:r>
              <a:rPr kumimoji="1" lang="ko-KR" altLang="en-US" sz="2000" b="1" dirty="0"/>
              <a:t> </a:t>
            </a:r>
            <a:r>
              <a:rPr kumimoji="1" lang="ko-KR" altLang="en-US" sz="2000" dirty="0"/>
              <a:t>현상이 나타나고 있음</a:t>
            </a:r>
            <a:r>
              <a:rPr kumimoji="1" lang="en-US" altLang="ko-KR" sz="2000" dirty="0"/>
              <a:t>.</a:t>
            </a:r>
            <a:br>
              <a:rPr kumimoji="1" lang="en-US" altLang="ko-KR" sz="2000" dirty="0"/>
            </a:b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수정 필요</a:t>
            </a:r>
            <a:br>
              <a:rPr kumimoji="1" lang="en-US" altLang="ko-KR" sz="2000" dirty="0"/>
            </a:br>
            <a:endParaRPr kumimoji="1" lang="en-US" altLang="ko-KR" sz="2000" dirty="0"/>
          </a:p>
          <a:p>
            <a:pPr marL="285750" indent="-285750">
              <a:buFontTx/>
              <a:buChar char="-"/>
            </a:pPr>
            <a:r>
              <a:rPr kumimoji="1" lang="ko-KR" altLang="en-US" sz="2000" dirty="0"/>
              <a:t>테스트 회수가 </a:t>
            </a:r>
            <a:r>
              <a:rPr kumimoji="1" lang="ko-KR" altLang="en-US" sz="2000" b="1" dirty="0"/>
              <a:t>약 </a:t>
            </a:r>
            <a:r>
              <a:rPr kumimoji="1" lang="en-US" altLang="ko-KR" sz="2000" b="1" dirty="0"/>
              <a:t>1,000</a:t>
            </a:r>
            <a:r>
              <a:rPr kumimoji="1" lang="ko-KR" altLang="en-US" sz="2000" b="1" dirty="0"/>
              <a:t>회를 넘어가야 유의미한 이동</a:t>
            </a:r>
            <a:r>
              <a:rPr kumimoji="1" lang="ko-KR" altLang="en-US" sz="2000" dirty="0"/>
              <a:t>만을 보여줌</a:t>
            </a:r>
            <a:r>
              <a:rPr kumimoji="1" lang="en-US" altLang="ko-KR" sz="2000" dirty="0"/>
              <a:t>.</a:t>
            </a:r>
            <a:br>
              <a:rPr kumimoji="1" lang="en-US" altLang="ko-KR" sz="2000" dirty="0"/>
            </a:b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/>
              <a:t> </a:t>
            </a:r>
            <a:r>
              <a:rPr kumimoji="1" lang="ko-KR" altLang="en-US" sz="2000" b="1" dirty="0"/>
              <a:t>특정 회수 이상의 테스트 결과를 출력 </a:t>
            </a:r>
            <a:r>
              <a:rPr kumimoji="1" lang="ko-KR" altLang="en-US" sz="2000" dirty="0" err="1"/>
              <a:t>시켜야할</a:t>
            </a:r>
            <a:r>
              <a:rPr kumimoji="1" lang="ko-KR" altLang="en-US" sz="2000" dirty="0"/>
              <a:t> 것으로 예상됨</a:t>
            </a:r>
            <a:r>
              <a:rPr kumimoji="1" lang="en-US" altLang="ko-KR" sz="2000" dirty="0"/>
              <a:t>.</a:t>
            </a:r>
            <a:br>
              <a:rPr kumimoji="1" lang="en-US" altLang="ko-KR" sz="2000" dirty="0"/>
            </a:b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ko-KR" altLang="en-US" sz="2000" dirty="0"/>
              <a:t>더 정확한 결과를 얻기 위해 단위</a:t>
            </a:r>
            <a:r>
              <a:rPr kumimoji="1" lang="en-US" altLang="ko-KR" sz="2000" dirty="0"/>
              <a:t>/</a:t>
            </a:r>
            <a:r>
              <a:rPr kumimoji="1" lang="ko-KR" altLang="en-US" sz="2000" dirty="0"/>
              <a:t>통합 테스트를 최대한 빠른 시일 내에 시작해야할 것으로 예상됨</a:t>
            </a:r>
            <a:r>
              <a:rPr kumimoji="1" lang="en-US" altLang="ko-KR" sz="2000" dirty="0"/>
              <a:t>.</a:t>
            </a:r>
          </a:p>
          <a:p>
            <a:pPr marL="285750" indent="-285750">
              <a:buFontTx/>
              <a:buChar char="-"/>
            </a:pP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056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05</a:t>
            </a:r>
            <a:endParaRPr kumimoji="1" lang="ko-Kore-KR" altLang="en-US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5399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참고 문헌 및 사이트</a:t>
            </a:r>
            <a:endParaRPr kumimoji="1" lang="en-US" altLang="ko-Kore-KR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417F6-9C6B-0042-8BBE-566DEBD5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16</a:t>
            </a:fld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C1355-7130-E04C-9185-0FD2CCB62966}"/>
              </a:ext>
            </a:extLst>
          </p:cNvPr>
          <p:cNvSpPr txBox="1"/>
          <p:nvPr/>
        </p:nvSpPr>
        <p:spPr>
          <a:xfrm>
            <a:off x="541281" y="1565049"/>
            <a:ext cx="80460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삼성 </a:t>
            </a:r>
            <a:r>
              <a:rPr kumimoji="1" lang="en" altLang="ko-KR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sds</a:t>
            </a:r>
            <a:r>
              <a:rPr kumimoji="1" lang="en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" altLang="ko-KR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saida</a:t>
            </a:r>
            <a:r>
              <a:rPr kumimoji="1" lang="en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팀 스타크래프트 인공지능</a:t>
            </a:r>
            <a:b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kumimoji="1"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  <a:hlinkClick r:id="rId2"/>
              </a:rPr>
              <a:t>http://m.hani.co.kr/arti/economy/it/870696.html#cb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R" dirty="0">
              <a:latin typeface="NanumBarunGothic" panose="020B0603020101020101" pitchFamily="34" charset="-127"/>
              <a:ea typeface="NanumBarunGothic" panose="020B0603020101020101" pitchFamily="34" charset="-127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시행착오 없는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길찾기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인공지능</a:t>
            </a:r>
            <a:br>
              <a:rPr kumimoji="1" lang="en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  <a:hlinkClick r:id="rId3"/>
              </a:rPr>
            </a:br>
            <a:r>
              <a:rPr kumimoji="1"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  <a:hlinkClick r:id="rId3"/>
              </a:rPr>
              <a:t>http://m.hani.co.kr/arti/science/future/926150.html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홍콩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과기대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김성훈 교수님 강의</a:t>
            </a:r>
            <a:b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kumimoji="1"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  <a:hlinkClick r:id="rId4"/>
              </a:rPr>
              <a:t>https://hunkim.github.io/ml/</a:t>
            </a:r>
            <a:endParaRPr kumimoji="1" lang="en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텐서플로우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프레임워크 </a:t>
            </a:r>
            <a:r>
              <a:rPr kumimoji="1" lang="en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q-learning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설명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" altLang="ko-KR" dirty="0">
                <a:latin typeface="NanumBarunGothic" panose="020B0603020101020101" pitchFamily="34" charset="-127"/>
                <a:ea typeface="NanumBarunGothic" panose="020B0603020101020101" pitchFamily="34" charset="-127"/>
                <a:hlinkClick r:id="rId5"/>
              </a:rPr>
              <a:t>https://www.tensorflow.org/agents/tutorials/0_intro_rl</a:t>
            </a:r>
            <a:endParaRPr kumimoji="1" lang="en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ore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Frozen lake game</a:t>
            </a:r>
            <a:br>
              <a:rPr kumimoji="1"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kumimoji="1"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  <a:hlinkClick r:id="rId6"/>
              </a:rPr>
              <a:t>https://colab.research.google.com/github/simoninithomas/Deep_reinforcement_learning_Course/blob/master/Q_Learning_with_FrozenLakev2.ipynb</a:t>
            </a:r>
            <a:endParaRPr kumimoji="1" lang="en-US" altLang="ko-Kore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96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417F6-9C6B-0042-8BBE-566DEBD5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17</a:t>
            </a:fld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5E1185-645A-304E-AA09-BA4193C90D24}"/>
              </a:ext>
            </a:extLst>
          </p:cNvPr>
          <p:cNvSpPr/>
          <p:nvPr/>
        </p:nvSpPr>
        <p:spPr>
          <a:xfrm>
            <a:off x="0" y="273269"/>
            <a:ext cx="9144000" cy="6584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1047F-710C-EF40-960A-D9B60FFEC46B}"/>
              </a:ext>
            </a:extLst>
          </p:cNvPr>
          <p:cNvSpPr txBox="1"/>
          <p:nvPr/>
        </p:nvSpPr>
        <p:spPr>
          <a:xfrm>
            <a:off x="1324303" y="2105561"/>
            <a:ext cx="649539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Thank you!</a:t>
            </a:r>
          </a:p>
          <a:p>
            <a:pPr algn="ctr"/>
            <a:endParaRPr kumimoji="1" lang="en-US" altLang="ko-Kore-KR" sz="50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광운대학교 컴퓨터정보공학부</a:t>
            </a:r>
            <a:endParaRPr kumimoji="1" lang="en-US" altLang="ko-KR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2020</a:t>
            </a:r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학년도 </a:t>
            </a:r>
            <a:r>
              <a:rPr kumimoji="1" lang="en-US" altLang="ko-KR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학기 고급</a:t>
            </a:r>
            <a:r>
              <a:rPr kumimoji="1" lang="en-US" altLang="ko-KR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C</a:t>
            </a:r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프로그래밍</a:t>
            </a:r>
            <a:endParaRPr kumimoji="1" lang="en-US" altLang="ko-KR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6</a:t>
            </a:r>
            <a:r>
              <a:rPr kumimoji="1" lang="ko-Kore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</a:t>
            </a:r>
            <a:r>
              <a:rPr kumimoji="1"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중간보고서</a:t>
            </a:r>
            <a:endParaRPr kumimoji="1" lang="en-US" altLang="ko-Kore-KR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01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00</a:t>
            </a:r>
            <a:endParaRPr kumimoji="1" lang="ko-Kore-KR" altLang="en-US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460B5-F5DA-6D46-A279-0BFC6DFD6E6B}"/>
              </a:ext>
            </a:extLst>
          </p:cNvPr>
          <p:cNvSpPr txBox="1"/>
          <p:nvPr/>
        </p:nvSpPr>
        <p:spPr>
          <a:xfrm>
            <a:off x="2501462" y="1138812"/>
            <a:ext cx="4708636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ore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</a:t>
            </a:r>
            <a:r>
              <a:rPr kumimoji="1" lang="en-US" altLang="ko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프로젝트 주제</a:t>
            </a:r>
            <a:endParaRPr kumimoji="1" lang="en-US" altLang="ko-KR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02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회의록</a:t>
            </a:r>
            <a:endParaRPr kumimoji="1" lang="en-US" altLang="ko-KR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03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진행상황</a:t>
            </a:r>
            <a:endParaRPr kumimoji="1" lang="en-US" altLang="ko-KR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04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고찰</a:t>
            </a:r>
            <a:endParaRPr kumimoji="1" lang="en-US" altLang="ko-KR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05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참고 문헌 및 사이트</a:t>
            </a:r>
            <a:endParaRPr kumimoji="1" lang="ko-Kore-KR" altLang="en-US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CF0CDCF-83C1-684F-8B51-043AA183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5996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01</a:t>
            </a:r>
            <a:endParaRPr kumimoji="1" lang="ko-Kore-KR" altLang="en-US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프로젝트</a:t>
            </a:r>
            <a:r>
              <a:rPr kumimoji="1" lang="ko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ore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주제</a:t>
            </a:r>
            <a:endParaRPr kumimoji="1" lang="en-US" altLang="ko-Kore-KR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0A8A7-1F6C-2545-AF0C-1E7A11216365}"/>
              </a:ext>
            </a:extLst>
          </p:cNvPr>
          <p:cNvSpPr txBox="1"/>
          <p:nvPr/>
        </p:nvSpPr>
        <p:spPr>
          <a:xfrm>
            <a:off x="2596055" y="1242488"/>
            <a:ext cx="39518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&lt;&lt; 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포켓몬 </a:t>
            </a:r>
            <a:r>
              <a:rPr kumimoji="1" lang="ko-KR" altLang="en-US" sz="30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길찾기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게임</a:t>
            </a:r>
            <a:r>
              <a:rPr kumimoji="1" lang="en-US" altLang="ko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&gt;&gt;</a:t>
            </a:r>
            <a:endParaRPr kumimoji="1" lang="ko-Kore-KR" altLang="en-US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22E40-771F-FA46-93EB-466F568A8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91" y="2022037"/>
            <a:ext cx="3081212" cy="281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BFB9797-17B4-8244-AEA3-233D0D621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38" y="2022037"/>
            <a:ext cx="3081212" cy="281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F25F93-2CF4-D24A-B00D-8192BFBFE294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6547944" y="2022037"/>
            <a:ext cx="0" cy="28139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BDBB928-5E84-B545-905B-CE7F3F85B9EE}"/>
              </a:ext>
            </a:extLst>
          </p:cNvPr>
          <p:cNvCxnSpPr>
            <a:cxnSpLocks/>
          </p:cNvCxnSpPr>
          <p:nvPr/>
        </p:nvCxnSpPr>
        <p:spPr>
          <a:xfrm>
            <a:off x="8083294" y="2022037"/>
            <a:ext cx="0" cy="28139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18EBB67D-C53F-0444-A228-003AAB361856}"/>
              </a:ext>
            </a:extLst>
          </p:cNvPr>
          <p:cNvCxnSpPr>
            <a:cxnSpLocks/>
          </p:cNvCxnSpPr>
          <p:nvPr/>
        </p:nvCxnSpPr>
        <p:spPr>
          <a:xfrm>
            <a:off x="5007338" y="2022037"/>
            <a:ext cx="0" cy="28139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E221014B-A298-FA46-8617-2D0218CFD13A}"/>
              </a:ext>
            </a:extLst>
          </p:cNvPr>
          <p:cNvCxnSpPr>
            <a:cxnSpLocks/>
          </p:cNvCxnSpPr>
          <p:nvPr/>
        </p:nvCxnSpPr>
        <p:spPr>
          <a:xfrm>
            <a:off x="5794909" y="2022037"/>
            <a:ext cx="0" cy="28139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0A2291D4-02B2-694F-8C2F-B7DCD9F81EEA}"/>
              </a:ext>
            </a:extLst>
          </p:cNvPr>
          <p:cNvCxnSpPr>
            <a:cxnSpLocks/>
          </p:cNvCxnSpPr>
          <p:nvPr/>
        </p:nvCxnSpPr>
        <p:spPr>
          <a:xfrm>
            <a:off x="7292014" y="2022037"/>
            <a:ext cx="0" cy="28139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D4187E1F-DC17-5F46-A315-4712D6F3339F}"/>
              </a:ext>
            </a:extLst>
          </p:cNvPr>
          <p:cNvCxnSpPr>
            <a:cxnSpLocks/>
          </p:cNvCxnSpPr>
          <p:nvPr/>
        </p:nvCxnSpPr>
        <p:spPr>
          <a:xfrm>
            <a:off x="6171426" y="2022037"/>
            <a:ext cx="0" cy="28139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EF4C4908-3494-C04C-92B6-E3A4489734AD}"/>
              </a:ext>
            </a:extLst>
          </p:cNvPr>
          <p:cNvCxnSpPr>
            <a:cxnSpLocks/>
          </p:cNvCxnSpPr>
          <p:nvPr/>
        </p:nvCxnSpPr>
        <p:spPr>
          <a:xfrm>
            <a:off x="5400462" y="2022037"/>
            <a:ext cx="0" cy="28139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36CCB30B-EA3D-3448-8CAD-9357F37AB0EB}"/>
              </a:ext>
            </a:extLst>
          </p:cNvPr>
          <p:cNvCxnSpPr>
            <a:cxnSpLocks/>
          </p:cNvCxnSpPr>
          <p:nvPr/>
        </p:nvCxnSpPr>
        <p:spPr>
          <a:xfrm>
            <a:off x="6915497" y="2022037"/>
            <a:ext cx="0" cy="28139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CDBAC70-9648-B343-9431-75D7A11EC67E}"/>
              </a:ext>
            </a:extLst>
          </p:cNvPr>
          <p:cNvCxnSpPr>
            <a:cxnSpLocks/>
          </p:cNvCxnSpPr>
          <p:nvPr/>
        </p:nvCxnSpPr>
        <p:spPr>
          <a:xfrm>
            <a:off x="7668532" y="2022037"/>
            <a:ext cx="0" cy="28139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7FEDA46-927E-4F43-8346-DAEEE325AE0A}"/>
              </a:ext>
            </a:extLst>
          </p:cNvPr>
          <p:cNvCxnSpPr>
            <a:cxnSpLocks/>
          </p:cNvCxnSpPr>
          <p:nvPr/>
        </p:nvCxnSpPr>
        <p:spPr>
          <a:xfrm>
            <a:off x="5006016" y="4835963"/>
            <a:ext cx="307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DF2AA6F-8F52-4247-AD3C-D592D3816A36}"/>
              </a:ext>
            </a:extLst>
          </p:cNvPr>
          <p:cNvCxnSpPr>
            <a:cxnSpLocks/>
          </p:cNvCxnSpPr>
          <p:nvPr/>
        </p:nvCxnSpPr>
        <p:spPr>
          <a:xfrm>
            <a:off x="5006016" y="2022037"/>
            <a:ext cx="307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5B168C9-2DB2-9F40-B19E-1DC41642E859}"/>
              </a:ext>
            </a:extLst>
          </p:cNvPr>
          <p:cNvCxnSpPr>
            <a:cxnSpLocks/>
          </p:cNvCxnSpPr>
          <p:nvPr/>
        </p:nvCxnSpPr>
        <p:spPr>
          <a:xfrm>
            <a:off x="5006016" y="3406092"/>
            <a:ext cx="307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8A84D3B-99D8-BB4D-ACD7-C10387EFAA70}"/>
              </a:ext>
            </a:extLst>
          </p:cNvPr>
          <p:cNvCxnSpPr>
            <a:cxnSpLocks/>
          </p:cNvCxnSpPr>
          <p:nvPr/>
        </p:nvCxnSpPr>
        <p:spPr>
          <a:xfrm>
            <a:off x="5006016" y="4100858"/>
            <a:ext cx="307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E1E7CBA-866C-9A41-B562-8B085CBAFC6E}"/>
              </a:ext>
            </a:extLst>
          </p:cNvPr>
          <p:cNvCxnSpPr>
            <a:cxnSpLocks/>
          </p:cNvCxnSpPr>
          <p:nvPr/>
        </p:nvCxnSpPr>
        <p:spPr>
          <a:xfrm>
            <a:off x="5006016" y="2729257"/>
            <a:ext cx="307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8CAE954-13D9-744E-BD28-D1469F6B5DC2}"/>
              </a:ext>
            </a:extLst>
          </p:cNvPr>
          <p:cNvCxnSpPr>
            <a:cxnSpLocks/>
          </p:cNvCxnSpPr>
          <p:nvPr/>
        </p:nvCxnSpPr>
        <p:spPr>
          <a:xfrm>
            <a:off x="5006016" y="4459445"/>
            <a:ext cx="307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CBAB7E15-1A94-FE44-9F9C-A63AE3281B62}"/>
              </a:ext>
            </a:extLst>
          </p:cNvPr>
          <p:cNvCxnSpPr>
            <a:cxnSpLocks/>
          </p:cNvCxnSpPr>
          <p:nvPr/>
        </p:nvCxnSpPr>
        <p:spPr>
          <a:xfrm>
            <a:off x="5006016" y="3778127"/>
            <a:ext cx="307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1B0F9E8-B12F-FE4A-B4BD-4FABB95A1AE6}"/>
              </a:ext>
            </a:extLst>
          </p:cNvPr>
          <p:cNvCxnSpPr>
            <a:cxnSpLocks/>
          </p:cNvCxnSpPr>
          <p:nvPr/>
        </p:nvCxnSpPr>
        <p:spPr>
          <a:xfrm>
            <a:off x="5006016" y="3087846"/>
            <a:ext cx="307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EEF5D1CA-1ECE-4848-8C69-BE30124A18A3}"/>
              </a:ext>
            </a:extLst>
          </p:cNvPr>
          <p:cNvCxnSpPr>
            <a:cxnSpLocks/>
          </p:cNvCxnSpPr>
          <p:nvPr/>
        </p:nvCxnSpPr>
        <p:spPr>
          <a:xfrm>
            <a:off x="5006016" y="2379634"/>
            <a:ext cx="307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EC390-E1C7-B048-A013-4A95A455126E}"/>
              </a:ext>
            </a:extLst>
          </p:cNvPr>
          <p:cNvSpPr txBox="1"/>
          <p:nvPr/>
        </p:nvSpPr>
        <p:spPr>
          <a:xfrm>
            <a:off x="1008991" y="5292346"/>
            <a:ext cx="7074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격자로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이루어진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게임판에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b="1" dirty="0" err="1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출발지점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과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b="1" dirty="0" err="1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도착지점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을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입력하면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ko-KR" altLang="en-US" b="1" dirty="0">
                <a:solidFill>
                  <a:srgbClr val="EF534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스스로 최적화된 경로를 찾아내는 </a:t>
            </a:r>
            <a:r>
              <a:rPr kumimoji="1" lang="ko-KR" altLang="en-US" b="1" dirty="0" err="1">
                <a:solidFill>
                  <a:srgbClr val="EF534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강화학습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게임 입니다</a:t>
            </a: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851DC97C-4340-104F-BF8B-9265A8DF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3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9301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01</a:t>
            </a:r>
            <a:endParaRPr kumimoji="1" lang="ko-Kore-KR" altLang="en-US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프로젝트</a:t>
            </a:r>
            <a:r>
              <a:rPr kumimoji="1" lang="ko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ore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주제</a:t>
            </a:r>
            <a:endParaRPr kumimoji="1" lang="en-US" altLang="ko-Kore-KR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6EC390-E1C7-B048-A013-4A95A455126E}"/>
              </a:ext>
            </a:extLst>
          </p:cNvPr>
          <p:cNvSpPr txBox="1"/>
          <p:nvPr/>
        </p:nvSpPr>
        <p:spPr>
          <a:xfrm>
            <a:off x="1008991" y="5292346"/>
            <a:ext cx="7074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 err="1">
                <a:solidFill>
                  <a:srgbClr val="EF534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강화학습</a:t>
            </a:r>
            <a:r>
              <a:rPr kumimoji="1" lang="ko-KR" altLang="en-US" b="1" dirty="0">
                <a:solidFill>
                  <a:srgbClr val="EF534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게임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으로 유명한 </a:t>
            </a:r>
            <a:r>
              <a:rPr kumimoji="1" lang="en-US" altLang="ko-KR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Frozen lake game</a:t>
            </a:r>
            <a:r>
              <a:rPr kumimoji="1" lang="ko-KR" altLang="en-US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과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ko-KR" altLang="en-US" b="1" dirty="0">
                <a:solidFill>
                  <a:srgbClr val="EF534E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포켓몬스터 게임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속 캐릭터가 </a:t>
            </a:r>
            <a:r>
              <a:rPr kumimoji="1" lang="en-US" altLang="ko-KR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4</a:t>
            </a:r>
            <a:r>
              <a:rPr kumimoji="1" lang="ko-KR" altLang="en-US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방향으로 움직이는 모습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유사한 것에서 아이디어를 얻었습니다</a:t>
            </a: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851DC97C-4340-104F-BF8B-9265A8DF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4</a:t>
            </a:fld>
            <a:endParaRPr kumimoji="1" lang="ko-Kore-KR" altLang="en-US" dirty="0"/>
          </a:p>
        </p:txBody>
      </p:sp>
      <p:pic>
        <p:nvPicPr>
          <p:cNvPr id="4098" name="Picture 2" descr="alt text">
            <a:extLst>
              <a:ext uri="{FF2B5EF4-FFF2-40B4-BE49-F238E27FC236}">
                <a16:creationId xmlns:a16="http://schemas.microsoft.com/office/drawing/2014/main" id="{1EE2A274-2DCC-D942-B1AC-1640F13C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65" y="2022037"/>
            <a:ext cx="2864996" cy="286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2EF5736-9B3A-CB4E-81C7-B438251F2838}"/>
              </a:ext>
            </a:extLst>
          </p:cNvPr>
          <p:cNvSpPr txBox="1"/>
          <p:nvPr/>
        </p:nvSpPr>
        <p:spPr>
          <a:xfrm>
            <a:off x="2596055" y="1242488"/>
            <a:ext cx="39518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&lt;&lt; 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포켓몬 </a:t>
            </a:r>
            <a:r>
              <a:rPr kumimoji="1" lang="ko-KR" altLang="en-US" sz="30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길찾기</a:t>
            </a:r>
            <a:r>
              <a:rPr kumimoji="1" lang="ko-KR" altLang="en-US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게임</a:t>
            </a:r>
            <a:r>
              <a:rPr kumimoji="1" lang="en-US" altLang="ko-KR" sz="3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&gt;&gt;</a:t>
            </a:r>
            <a:endParaRPr kumimoji="1" lang="ko-Kore-KR" altLang="en-US" sz="3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CEBDD06D-5B15-1540-B863-A2EEFA5CF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91" y="2022037"/>
            <a:ext cx="3081212" cy="281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59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02</a:t>
            </a:r>
            <a:endParaRPr kumimoji="1" lang="ko-Kore-KR" altLang="en-US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회의록</a:t>
            </a:r>
            <a:endParaRPr kumimoji="1" lang="en-US" altLang="ko-Kore-KR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851DC97C-4340-104F-BF8B-9265A8DF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5</a:t>
            </a:fld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0EB876-FF5E-1F45-B5DD-4F07DEF6E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20" y="1614228"/>
            <a:ext cx="6921064" cy="48786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8B3A28-26F9-8444-B9CD-5679B3633CD1}"/>
              </a:ext>
            </a:extLst>
          </p:cNvPr>
          <p:cNvSpPr txBox="1"/>
          <p:nvPr/>
        </p:nvSpPr>
        <p:spPr>
          <a:xfrm>
            <a:off x="894317" y="1086259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200" dirty="0">
                <a:latin typeface="+mn-ea"/>
                <a:hlinkClick r:id="rId3"/>
              </a:rPr>
              <a:t>https://</a:t>
            </a:r>
            <a:r>
              <a:rPr kumimoji="1" lang="en" altLang="ko-Kore-KR" sz="1200" dirty="0" err="1">
                <a:latin typeface="+mn-ea"/>
                <a:hlinkClick r:id="rId3"/>
              </a:rPr>
              <a:t>github.com</a:t>
            </a:r>
            <a:r>
              <a:rPr kumimoji="1" lang="en" altLang="ko-Kore-KR" sz="1200" dirty="0">
                <a:latin typeface="+mn-ea"/>
                <a:hlinkClick r:id="rId3"/>
              </a:rPr>
              <a:t>/Hyeon9mak/HCP_2020/blob/master/</a:t>
            </a:r>
            <a:r>
              <a:rPr kumimoji="1" lang="ko-KR" altLang="en-US" sz="1200" dirty="0" err="1">
                <a:latin typeface="+mn-ea"/>
                <a:hlinkClick r:id="rId3"/>
              </a:rPr>
              <a:t>회의기록</a:t>
            </a:r>
            <a:r>
              <a:rPr kumimoji="1" lang="en-US" altLang="ko-KR" sz="1200" dirty="0">
                <a:latin typeface="+mn-ea"/>
                <a:hlinkClick r:id="rId3"/>
              </a:rPr>
              <a:t>/2020-09-17-</a:t>
            </a:r>
            <a:r>
              <a:rPr kumimoji="1" lang="ko-KR" altLang="en-US" sz="1200" dirty="0" err="1">
                <a:latin typeface="+mn-ea"/>
                <a:hlinkClick r:id="rId3"/>
              </a:rPr>
              <a:t>회의기록</a:t>
            </a:r>
            <a:r>
              <a:rPr kumimoji="1" lang="en-US" altLang="ko-KR" sz="1200" dirty="0">
                <a:latin typeface="+mn-ea"/>
                <a:hlinkClick r:id="rId3"/>
              </a:rPr>
              <a:t>.</a:t>
            </a:r>
            <a:r>
              <a:rPr kumimoji="1" lang="en" altLang="ko-Kore-KR" sz="1200" dirty="0">
                <a:latin typeface="+mn-ea"/>
                <a:hlinkClick r:id="rId3"/>
              </a:rPr>
              <a:t>md</a:t>
            </a:r>
            <a:endParaRPr kumimoji="1" lang="en" altLang="ko-Kore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221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02</a:t>
            </a:r>
            <a:endParaRPr kumimoji="1" lang="ko-Kore-KR" altLang="en-US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회의록</a:t>
            </a:r>
            <a:endParaRPr kumimoji="1" lang="en-US" altLang="ko-Kore-KR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851DC97C-4340-104F-BF8B-9265A8DF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6</a:t>
            </a:fld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2888A1-EA8B-7445-9994-3EAA31BD8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621"/>
          <a:stretch/>
        </p:blipFill>
        <p:spPr>
          <a:xfrm>
            <a:off x="809297" y="1423242"/>
            <a:ext cx="6936828" cy="5003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49CE36-678B-4B4B-B98A-C20352CFA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86" r="36588" b="15672"/>
          <a:stretch/>
        </p:blipFill>
        <p:spPr>
          <a:xfrm>
            <a:off x="3773213" y="3567143"/>
            <a:ext cx="4137479" cy="11625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3C2A78-6701-384F-BF3E-07AA22C3E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839" r="36588"/>
          <a:stretch/>
        </p:blipFill>
        <p:spPr>
          <a:xfrm>
            <a:off x="3779748" y="5288602"/>
            <a:ext cx="4137479" cy="1059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2D75D7-6F14-4344-BC7C-E22EA412C74A}"/>
              </a:ext>
            </a:extLst>
          </p:cNvPr>
          <p:cNvSpPr txBox="1"/>
          <p:nvPr/>
        </p:nvSpPr>
        <p:spPr>
          <a:xfrm>
            <a:off x="894317" y="1086259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200" dirty="0">
                <a:latin typeface="+mn-ea"/>
                <a:hlinkClick r:id="rId3"/>
              </a:rPr>
              <a:t>https://</a:t>
            </a:r>
            <a:r>
              <a:rPr kumimoji="1" lang="en" altLang="ko-Kore-KR" sz="1200" dirty="0" err="1">
                <a:latin typeface="+mn-ea"/>
                <a:hlinkClick r:id="rId3"/>
              </a:rPr>
              <a:t>github.com</a:t>
            </a:r>
            <a:r>
              <a:rPr kumimoji="1" lang="en" altLang="ko-Kore-KR" sz="1200" dirty="0">
                <a:latin typeface="+mn-ea"/>
                <a:hlinkClick r:id="rId3"/>
              </a:rPr>
              <a:t>/Hyeon9mak/HCP_2020/blob/master/</a:t>
            </a:r>
            <a:r>
              <a:rPr kumimoji="1" lang="ko-KR" altLang="en-US" sz="1200" dirty="0">
                <a:latin typeface="+mn-ea"/>
                <a:hlinkClick r:id="rId3"/>
              </a:rPr>
              <a:t>회의기록</a:t>
            </a:r>
            <a:r>
              <a:rPr kumimoji="1" lang="en-US" altLang="ko-KR" sz="1200" dirty="0">
                <a:latin typeface="+mn-ea"/>
                <a:hlinkClick r:id="rId3"/>
              </a:rPr>
              <a:t>/2020-09-20-</a:t>
            </a:r>
            <a:r>
              <a:rPr kumimoji="1" lang="ko-KR" altLang="en-US" sz="1200" dirty="0" err="1">
                <a:latin typeface="+mn-ea"/>
                <a:hlinkClick r:id="rId3"/>
              </a:rPr>
              <a:t>회의기록</a:t>
            </a:r>
            <a:r>
              <a:rPr kumimoji="1" lang="en-US" altLang="ko-KR" sz="1200" dirty="0">
                <a:latin typeface="+mn-ea"/>
                <a:hlinkClick r:id="rId3"/>
              </a:rPr>
              <a:t>.md</a:t>
            </a:r>
            <a:endParaRPr kumimoji="1"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128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02</a:t>
            </a:r>
            <a:endParaRPr kumimoji="1" lang="ko-Kore-KR" altLang="en-US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회의록</a:t>
            </a:r>
            <a:endParaRPr kumimoji="1" lang="en-US" altLang="ko-Kore-KR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851DC97C-4340-104F-BF8B-9265A8DF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7</a:t>
            </a:fld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37D06F-58D1-BB47-A93C-50EF0FC40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61" y="1447238"/>
            <a:ext cx="5570483" cy="4843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47555F-4D43-3948-9081-AC64EC18C543}"/>
              </a:ext>
            </a:extLst>
          </p:cNvPr>
          <p:cNvSpPr txBox="1"/>
          <p:nvPr/>
        </p:nvSpPr>
        <p:spPr>
          <a:xfrm>
            <a:off x="894317" y="1086259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200" dirty="0">
                <a:latin typeface="+mn-ea"/>
                <a:hlinkClick r:id="rId3"/>
              </a:rPr>
              <a:t>https://</a:t>
            </a:r>
            <a:r>
              <a:rPr kumimoji="1" lang="en" altLang="ko-Kore-KR" sz="1200" dirty="0" err="1">
                <a:latin typeface="+mn-ea"/>
                <a:hlinkClick r:id="rId3"/>
              </a:rPr>
              <a:t>github.com</a:t>
            </a:r>
            <a:r>
              <a:rPr kumimoji="1" lang="en" altLang="ko-Kore-KR" sz="1200" dirty="0">
                <a:latin typeface="+mn-ea"/>
                <a:hlinkClick r:id="rId3"/>
              </a:rPr>
              <a:t>/Hyeon9mak/HCP_2020/blob/master/</a:t>
            </a:r>
            <a:r>
              <a:rPr kumimoji="1" lang="ko-KR" altLang="en-US" sz="1200" dirty="0" err="1">
                <a:latin typeface="+mn-ea"/>
                <a:hlinkClick r:id="rId3"/>
              </a:rPr>
              <a:t>회의기록</a:t>
            </a:r>
            <a:r>
              <a:rPr kumimoji="1" lang="en-US" altLang="ko-KR" sz="1200" dirty="0">
                <a:latin typeface="+mn-ea"/>
                <a:hlinkClick r:id="rId3"/>
              </a:rPr>
              <a:t>/2020-09-24-</a:t>
            </a:r>
            <a:r>
              <a:rPr kumimoji="1" lang="ko-KR" altLang="en-US" sz="1200" dirty="0" err="1">
                <a:latin typeface="+mn-ea"/>
                <a:hlinkClick r:id="rId3"/>
              </a:rPr>
              <a:t>회의기록</a:t>
            </a:r>
            <a:r>
              <a:rPr kumimoji="1" lang="en-US" altLang="ko-KR" sz="1200" dirty="0">
                <a:latin typeface="+mn-ea"/>
                <a:hlinkClick r:id="rId3"/>
              </a:rPr>
              <a:t>.</a:t>
            </a:r>
            <a:r>
              <a:rPr kumimoji="1" lang="en" altLang="ko-Kore-KR" sz="1200" dirty="0">
                <a:latin typeface="+mn-ea"/>
                <a:hlinkClick r:id="rId3"/>
              </a:rPr>
              <a:t>md</a:t>
            </a:r>
            <a:endParaRPr kumimoji="1" lang="en" altLang="ko-Kore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581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02</a:t>
            </a:r>
            <a:endParaRPr kumimoji="1" lang="ko-Kore-KR" altLang="en-US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회의록</a:t>
            </a:r>
            <a:endParaRPr kumimoji="1" lang="en-US" altLang="ko-Kore-KR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851DC97C-4340-104F-BF8B-9265A8DF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8</a:t>
            </a:fld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D6CAA2-F231-CF48-812E-148BBDC97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08" y="1363258"/>
            <a:ext cx="5637835" cy="5129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A663F1-D191-1648-B317-63475819DE84}"/>
              </a:ext>
            </a:extLst>
          </p:cNvPr>
          <p:cNvSpPr txBox="1"/>
          <p:nvPr/>
        </p:nvSpPr>
        <p:spPr>
          <a:xfrm>
            <a:off x="894317" y="1086259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200" dirty="0">
                <a:latin typeface="+mn-ea"/>
                <a:hlinkClick r:id="rId3"/>
              </a:rPr>
              <a:t>https://</a:t>
            </a:r>
            <a:r>
              <a:rPr kumimoji="1" lang="en" altLang="ko-Kore-KR" sz="1200" dirty="0" err="1">
                <a:latin typeface="+mn-ea"/>
                <a:hlinkClick r:id="rId3"/>
              </a:rPr>
              <a:t>github.com</a:t>
            </a:r>
            <a:r>
              <a:rPr kumimoji="1" lang="en" altLang="ko-Kore-KR" sz="1200" dirty="0">
                <a:latin typeface="+mn-ea"/>
                <a:hlinkClick r:id="rId3"/>
              </a:rPr>
              <a:t>/Hyeon9mak/HCP_2020/blob/master/</a:t>
            </a:r>
            <a:r>
              <a:rPr kumimoji="1" lang="ko-KR" altLang="en-US" sz="1200" dirty="0" err="1">
                <a:latin typeface="+mn-ea"/>
                <a:hlinkClick r:id="rId3"/>
              </a:rPr>
              <a:t>회의기록</a:t>
            </a:r>
            <a:r>
              <a:rPr kumimoji="1" lang="en-US" altLang="ko-KR" sz="1200" dirty="0">
                <a:latin typeface="+mn-ea"/>
                <a:hlinkClick r:id="rId3"/>
              </a:rPr>
              <a:t>/2020-09-29-</a:t>
            </a:r>
            <a:r>
              <a:rPr kumimoji="1" lang="ko-KR" altLang="en-US" sz="1200" dirty="0" err="1">
                <a:latin typeface="+mn-ea"/>
                <a:hlinkClick r:id="rId3"/>
              </a:rPr>
              <a:t>회의기록</a:t>
            </a:r>
            <a:r>
              <a:rPr kumimoji="1" lang="en-US" altLang="ko-KR" sz="1200" dirty="0">
                <a:latin typeface="+mn-ea"/>
                <a:hlinkClick r:id="rId3"/>
              </a:rPr>
              <a:t>.</a:t>
            </a:r>
            <a:r>
              <a:rPr kumimoji="1" lang="en" altLang="ko-Kore-KR" sz="1200" dirty="0">
                <a:latin typeface="+mn-ea"/>
                <a:hlinkClick r:id="rId3"/>
              </a:rPr>
              <a:t>md</a:t>
            </a:r>
            <a:endParaRPr kumimoji="1" lang="en" altLang="ko-Kore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030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C567C-A7B4-2E45-938A-2C7CD0C558E7}"/>
              </a:ext>
            </a:extLst>
          </p:cNvPr>
          <p:cNvSpPr txBox="1"/>
          <p:nvPr/>
        </p:nvSpPr>
        <p:spPr>
          <a:xfrm>
            <a:off x="73571" y="378373"/>
            <a:ext cx="93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02</a:t>
            </a:r>
            <a:endParaRPr kumimoji="1" lang="ko-Kore-KR" altLang="en-US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8018E-D9EE-E949-8E7A-FEEE0AE07D88}"/>
              </a:ext>
            </a:extLst>
          </p:cNvPr>
          <p:cNvSpPr txBox="1"/>
          <p:nvPr/>
        </p:nvSpPr>
        <p:spPr>
          <a:xfrm>
            <a:off x="893380" y="430926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solidFill>
                  <a:srgbClr val="1E4E79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회의록</a:t>
            </a:r>
            <a:endParaRPr kumimoji="1" lang="en-US" altLang="ko-Kore-KR" sz="4000" b="1" dirty="0">
              <a:solidFill>
                <a:srgbClr val="1E4E79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851DC97C-4340-104F-BF8B-9265A8DF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4875-CC03-444F-BB6F-BB6F74FEE3C8}" type="slidenum">
              <a:rPr kumimoji="1" lang="ko-Kore-KR" altLang="en-US" smtClean="0"/>
              <a:t>9</a:t>
            </a:fld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65128D-446A-674A-A887-E17C4117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51" y="1326751"/>
            <a:ext cx="7514897" cy="4858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4B6EB8-CAE9-EE46-AFB5-986AD4842908}"/>
              </a:ext>
            </a:extLst>
          </p:cNvPr>
          <p:cNvSpPr txBox="1"/>
          <p:nvPr/>
        </p:nvSpPr>
        <p:spPr>
          <a:xfrm>
            <a:off x="894317" y="1086259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200" dirty="0">
                <a:latin typeface="+mn-ea"/>
                <a:hlinkClick r:id="rId3"/>
              </a:rPr>
              <a:t>https://</a:t>
            </a:r>
            <a:r>
              <a:rPr kumimoji="1" lang="en" altLang="ko-Kore-KR" sz="1200" dirty="0" err="1">
                <a:latin typeface="+mn-ea"/>
                <a:hlinkClick r:id="rId3"/>
              </a:rPr>
              <a:t>github.com</a:t>
            </a:r>
            <a:r>
              <a:rPr kumimoji="1" lang="en" altLang="ko-Kore-KR" sz="1200" dirty="0">
                <a:latin typeface="+mn-ea"/>
                <a:hlinkClick r:id="rId3"/>
              </a:rPr>
              <a:t>/Hyeon9mak/HCP_2020/blob/master/</a:t>
            </a:r>
            <a:r>
              <a:rPr kumimoji="1" lang="ko-KR" altLang="en-US" sz="1200" dirty="0" err="1">
                <a:latin typeface="+mn-ea"/>
                <a:hlinkClick r:id="rId3"/>
              </a:rPr>
              <a:t>회의기록</a:t>
            </a:r>
            <a:r>
              <a:rPr kumimoji="1" lang="en-US" altLang="ko-KR" sz="1200" dirty="0">
                <a:latin typeface="+mn-ea"/>
                <a:hlinkClick r:id="rId3"/>
              </a:rPr>
              <a:t>/2020-10-04-</a:t>
            </a:r>
            <a:r>
              <a:rPr kumimoji="1" lang="ko-KR" altLang="en-US" sz="1200" dirty="0" err="1">
                <a:latin typeface="+mn-ea"/>
                <a:hlinkClick r:id="rId3"/>
              </a:rPr>
              <a:t>회의기록</a:t>
            </a:r>
            <a:r>
              <a:rPr kumimoji="1" lang="en-US" altLang="ko-KR" sz="1200" dirty="0">
                <a:latin typeface="+mn-ea"/>
                <a:hlinkClick r:id="rId3"/>
              </a:rPr>
              <a:t>.</a:t>
            </a:r>
            <a:r>
              <a:rPr kumimoji="1" lang="en" altLang="ko-Kore-KR" sz="1200" dirty="0">
                <a:latin typeface="+mn-ea"/>
                <a:hlinkClick r:id="rId3"/>
              </a:rPr>
              <a:t>md</a:t>
            </a:r>
            <a:endParaRPr kumimoji="1" lang="en" altLang="ko-Kore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273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542</Words>
  <Application>Microsoft Macintosh PowerPoint</Application>
  <PresentationFormat>화면 슬라이드 쇼(4:3)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NanumBarunGothic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최현구</dc:creator>
  <cp:lastModifiedBy>최현구</cp:lastModifiedBy>
  <cp:revision>31</cp:revision>
  <dcterms:created xsi:type="dcterms:W3CDTF">2020-10-06T04:04:28Z</dcterms:created>
  <dcterms:modified xsi:type="dcterms:W3CDTF">2020-11-11T07:26:34Z</dcterms:modified>
</cp:coreProperties>
</file>