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9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534E"/>
    <a:srgbClr val="FF2F92"/>
    <a:srgbClr val="FF8AD8"/>
    <a:srgbClr val="63CFC9"/>
    <a:srgbClr val="50A5A1"/>
    <a:srgbClr val="FFEA00"/>
    <a:srgbClr val="4471C4"/>
    <a:srgbClr val="4472C4"/>
    <a:srgbClr val="41CF41"/>
    <a:srgbClr val="70E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22C9D-ED93-D442-94EC-1167B11F3333}" type="datetimeFigureOut">
              <a:rPr kumimoji="1" lang="ko-Kore-KR" altLang="en-US" smtClean="0"/>
              <a:t>2020. 10. 6.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7ADC3-A1B0-474D-87B2-36AB99EE795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647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0F64E-0871-E447-993A-505C73448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CB5C2C-0C90-A74D-9D8D-2892B4D2C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083ECE-1710-0841-A97F-C2A28B87BF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B7879C-C0DF-F742-979F-53A195BE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0A2BD9-3CB8-144A-BB80-D5F865E8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094875-CC03-444F-BB6F-BB6F74FEE3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805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A4EE5-35BE-C54C-B83C-C74191FD0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D913F8-8B02-804A-B347-6180278C9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F9A4AD-1946-9943-8152-906A7F6EE1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6ADA9C-8E69-4342-82AB-78FF44BA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4D56A-5779-CA4C-ABE7-6ECE8D94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094875-CC03-444F-BB6F-BB6F74FEE3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207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BEC289-A8A7-4C46-B75D-830567C9E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08B38C-733B-7F4B-8535-68E1900E7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CEB17D-0568-BD43-8783-475F07F2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2C1A6-E828-6C4C-BB0C-8C97AA016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8C18D9-4108-B942-A917-B46EC46F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094875-CC03-444F-BB6F-BB6F74FEE3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456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BB29B9-817F-AF4B-8E62-2A508EE3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9849" y="6492875"/>
            <a:ext cx="471063" cy="365125"/>
          </a:xfrm>
          <a:prstGeom prst="rect">
            <a:avLst/>
          </a:prstGeom>
        </p:spPr>
        <p:txBody>
          <a:bodyPr/>
          <a:lstStyle/>
          <a:p>
            <a:fld id="{E6094875-CC03-444F-BB6F-BB6F74FEE3C8}" type="slidenum">
              <a:rPr kumimoji="1" lang="ko-Kore-KR" altLang="en-US" smtClean="0"/>
              <a:t>‹#›</a:t>
            </a:fld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872789-1C89-1841-BF33-CC89AC527285}"/>
              </a:ext>
            </a:extLst>
          </p:cNvPr>
          <p:cNvSpPr/>
          <p:nvPr userDrawn="1"/>
        </p:nvSpPr>
        <p:spPr>
          <a:xfrm>
            <a:off x="0" y="0"/>
            <a:ext cx="9144000" cy="3379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EFA2373-DB50-D64D-9AD6-B7A79BDDAC32}"/>
              </a:ext>
            </a:extLst>
          </p:cNvPr>
          <p:cNvSpPr/>
          <p:nvPr userDrawn="1"/>
        </p:nvSpPr>
        <p:spPr>
          <a:xfrm>
            <a:off x="636102" y="89450"/>
            <a:ext cx="149089" cy="149089"/>
          </a:xfrm>
          <a:prstGeom prst="ellipse">
            <a:avLst/>
          </a:prstGeom>
          <a:solidFill>
            <a:srgbClr val="4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22D3E83-899D-4D45-BA3E-09C4BA0B1A19}"/>
              </a:ext>
            </a:extLst>
          </p:cNvPr>
          <p:cNvSpPr/>
          <p:nvPr userDrawn="1"/>
        </p:nvSpPr>
        <p:spPr>
          <a:xfrm>
            <a:off x="380999" y="89450"/>
            <a:ext cx="149089" cy="149089"/>
          </a:xfrm>
          <a:prstGeom prst="ellipse">
            <a:avLst/>
          </a:prstGeom>
          <a:solidFill>
            <a:srgbClr val="FF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4139360-6583-6E4E-907F-BA1C8A38667C}"/>
              </a:ext>
            </a:extLst>
          </p:cNvPr>
          <p:cNvSpPr/>
          <p:nvPr userDrawn="1"/>
        </p:nvSpPr>
        <p:spPr>
          <a:xfrm>
            <a:off x="125896" y="89450"/>
            <a:ext cx="149089" cy="149089"/>
          </a:xfrm>
          <a:prstGeom prst="ellipse">
            <a:avLst/>
          </a:prstGeom>
          <a:solidFill>
            <a:srgbClr val="EF5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0D0C2F-F6CF-C046-A42B-7ED51271AF23}"/>
              </a:ext>
            </a:extLst>
          </p:cNvPr>
          <p:cNvSpPr txBox="1"/>
          <p:nvPr userDrawn="1"/>
        </p:nvSpPr>
        <p:spPr>
          <a:xfrm>
            <a:off x="2377111" y="24702"/>
            <a:ext cx="41545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광운대학교 컴퓨터정보공학부 </a:t>
            </a:r>
            <a:r>
              <a:rPr kumimoji="1" lang="en-US" altLang="ko-KR" sz="1500" b="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6</a:t>
            </a:r>
            <a:r>
              <a:rPr kumimoji="1" lang="ko-KR" altLang="en-US" sz="1500" b="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조</a:t>
            </a:r>
            <a:endParaRPr kumimoji="1" lang="ko-Kore-KR" altLang="en-US" sz="1500" b="0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15005C2D-1EC9-2848-9243-75AF0F7B81C9}"/>
              </a:ext>
            </a:extLst>
          </p:cNvPr>
          <p:cNvCxnSpPr>
            <a:cxnSpLocks/>
          </p:cNvCxnSpPr>
          <p:nvPr userDrawn="1"/>
        </p:nvCxnSpPr>
        <p:spPr>
          <a:xfrm>
            <a:off x="145773" y="1023730"/>
            <a:ext cx="619539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80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F5543-5019-6C42-B992-9D4479D84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479C5D-AEB3-024A-A28A-40F4C11F2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9206A-39D3-5B49-A68B-4AFCD5E2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DF4BE-EE1A-644F-958E-EEBF0857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73EAD3-0976-2A46-B981-D7DDE0C6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094875-CC03-444F-BB6F-BB6F74FEE3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681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EF554-D3D5-1A48-A399-61CE284F5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F78B0B-429C-B348-9668-2C2796FAE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7C062E-8227-F747-9855-9A5A98001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5473-3E5E-F044-9EC6-7142BF954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442AB0-AE28-D44A-9A25-842FC71BC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59299B-BC3F-A548-A84B-0B30A68A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094875-CC03-444F-BB6F-BB6F74FEE3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813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D00E8-3C39-7141-AEDB-F2A777E22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1CF4B4-E0D0-F34B-A587-276DB5297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3B3893-7C1F-4448-9078-B6C9C8CE3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F9B3F6-CBDF-8D45-AFB8-C46B09BDC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36FAC9-D2D8-9945-88AA-1979C1F27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964553-7580-9B4E-B221-9BC8B314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7027C4-654F-7145-8315-2A3BFD01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ABA77C-BA60-C54D-BB0A-4353CF76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094875-CC03-444F-BB6F-BB6F74FEE3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461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63838-9952-7D46-B4A2-62C245C6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00246E-EF37-8E4D-AD50-18C0EB01C3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C8CFC0-EE27-D240-B919-DAA047649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25B0E0-ABE3-F141-B505-63F62593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094875-CC03-444F-BB6F-BB6F74FEE3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53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C1F0E9-ED8F-D445-A6AE-A0F52B56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28A465-A314-384E-A56C-DE1E0247D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473628-EDA2-F944-85F6-AEFBD7B4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094875-CC03-444F-BB6F-BB6F74FEE3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845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949F6-E803-9048-890E-79F960724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23F5A-82A6-8C4A-AF7C-991220CB3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DCA1C1-0179-3A40-8003-04017AE2F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ABB7B1-D95C-8942-8DDC-01097A85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BDE10E-4568-3448-B67F-A2993A96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A3A751-5F83-0F4F-B551-554BFC0C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094875-CC03-444F-BB6F-BB6F74FEE3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855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4C7B5-8C6F-3B47-928D-D9D0B59D5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A116AC-944B-8348-9B0D-CBA958804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DE3EAD-F5FA-AB45-898D-9C8796DBC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0BC068-3D9E-BF4C-88F9-441FC085B7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D28B25-6F52-7F49-86AF-F50FE82A1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3F4558-8D1D-A045-8193-4187E0C4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094875-CC03-444F-BB6F-BB6F74FEE3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609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334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.hani.co.kr/arti/science/future/926150.html" TargetMode="External"/><Relationship Id="rId2" Type="http://schemas.openxmlformats.org/officeDocument/2006/relationships/hyperlink" Target="http://m.hani.co.kr/arti/economy/it/870696.html#c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github/simoninithomas/Deep_reinforcement_learning_Course/blob/master/Q_Learning_with_FrozenLakev2.ipynb" TargetMode="External"/><Relationship Id="rId5" Type="http://schemas.openxmlformats.org/officeDocument/2006/relationships/hyperlink" Target="https://www.tensorflow.org/agents/tutorials/0_intro_rl" TargetMode="External"/><Relationship Id="rId4" Type="http://schemas.openxmlformats.org/officeDocument/2006/relationships/hyperlink" Target="https://hunkim.github.io/m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BD7283F3-FD68-0B46-ACEF-F50C4484FF9B}"/>
              </a:ext>
            </a:extLst>
          </p:cNvPr>
          <p:cNvSpPr/>
          <p:nvPr/>
        </p:nvSpPr>
        <p:spPr>
          <a:xfrm>
            <a:off x="1755224" y="612227"/>
            <a:ext cx="5633545" cy="5633545"/>
          </a:xfrm>
          <a:prstGeom prst="roundRect">
            <a:avLst/>
          </a:prstGeom>
          <a:solidFill>
            <a:srgbClr val="4471C4"/>
          </a:solidFill>
          <a:ln>
            <a:solidFill>
              <a:srgbClr val="4472C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23DAA-BD2F-064B-BC3D-0D4B31ED94CE}"/>
              </a:ext>
            </a:extLst>
          </p:cNvPr>
          <p:cNvSpPr txBox="1"/>
          <p:nvPr/>
        </p:nvSpPr>
        <p:spPr>
          <a:xfrm>
            <a:off x="2138856" y="4575109"/>
            <a:ext cx="4866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팀장 </a:t>
            </a:r>
            <a:r>
              <a:rPr kumimoji="1" lang="ko-KR" altLang="en-US" b="1" dirty="0">
                <a:solidFill>
                  <a:srgbClr val="FFEA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박정훈</a:t>
            </a:r>
            <a:r>
              <a:rPr kumimoji="1" lang="ko-KR" altLang="en-US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컴퓨터정보공학부 </a:t>
            </a:r>
            <a:r>
              <a:rPr kumimoji="1" lang="en-US" altLang="ko-KR" b="1" dirty="0">
                <a:solidFill>
                  <a:srgbClr val="FFEA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2020202074</a:t>
            </a:r>
          </a:p>
          <a:p>
            <a:pPr algn="ctr"/>
            <a:r>
              <a:rPr kumimoji="1" lang="ko-KR" altLang="en-US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팀원 </a:t>
            </a:r>
            <a:r>
              <a:rPr kumimoji="1" lang="ko-KR" altLang="en-US" b="1" dirty="0">
                <a:solidFill>
                  <a:srgbClr val="FFEA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김현중</a:t>
            </a:r>
            <a:r>
              <a:rPr kumimoji="1" lang="ko-KR" altLang="en-US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컴퓨터정보공학부 </a:t>
            </a:r>
            <a:r>
              <a:rPr kumimoji="1" lang="en-US" altLang="ko-KR" b="1" dirty="0">
                <a:solidFill>
                  <a:srgbClr val="FFEA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2020202041</a:t>
            </a:r>
          </a:p>
          <a:p>
            <a:pPr algn="ctr"/>
            <a:r>
              <a:rPr kumimoji="1" lang="ko-KR" altLang="en-US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팀원 </a:t>
            </a:r>
            <a:r>
              <a:rPr kumimoji="1" lang="ko-KR" altLang="en-US" b="1" dirty="0">
                <a:solidFill>
                  <a:srgbClr val="FFEA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최성우</a:t>
            </a:r>
            <a:r>
              <a:rPr kumimoji="1" lang="ko-KR" altLang="en-US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컴퓨터정보공학부 </a:t>
            </a:r>
            <a:r>
              <a:rPr kumimoji="1" lang="en-US" altLang="ko-KR" b="1" dirty="0">
                <a:solidFill>
                  <a:srgbClr val="FFEA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2019202081</a:t>
            </a:r>
          </a:p>
          <a:p>
            <a:pPr algn="ctr"/>
            <a:r>
              <a:rPr kumimoji="1" lang="ko-KR" altLang="en-US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팀원 </a:t>
            </a:r>
            <a:r>
              <a:rPr kumimoji="1" lang="ko-KR" altLang="en-US" b="1" dirty="0">
                <a:solidFill>
                  <a:srgbClr val="FFEA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최현구</a:t>
            </a:r>
            <a:r>
              <a:rPr kumimoji="1" lang="ko-KR" altLang="en-US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컴퓨터정보공학부 </a:t>
            </a:r>
            <a:r>
              <a:rPr kumimoji="1" lang="en-US" altLang="ko-KR" b="1" dirty="0">
                <a:solidFill>
                  <a:srgbClr val="FFEA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2015722010</a:t>
            </a:r>
            <a:endParaRPr kumimoji="1" lang="ko-Kore-KR" altLang="en-US" b="1" dirty="0">
              <a:solidFill>
                <a:srgbClr val="FFEA00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B6C66-BB03-0743-81CA-66AFF9F44DC1}"/>
              </a:ext>
            </a:extLst>
          </p:cNvPr>
          <p:cNvSpPr txBox="1"/>
          <p:nvPr/>
        </p:nvSpPr>
        <p:spPr>
          <a:xfrm>
            <a:off x="2722179" y="1352151"/>
            <a:ext cx="36996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6</a:t>
            </a:r>
            <a:r>
              <a:rPr kumimoji="1" lang="ko-KR" altLang="en-US" sz="100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조</a:t>
            </a:r>
            <a:endParaRPr kumimoji="1" lang="ko-Kore-KR" altLang="en-US" sz="10000" b="1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813715-6FA7-534D-AD9E-B0A3A70F2E3E}"/>
              </a:ext>
            </a:extLst>
          </p:cNvPr>
          <p:cNvSpPr txBox="1"/>
          <p:nvPr/>
        </p:nvSpPr>
        <p:spPr>
          <a:xfrm>
            <a:off x="2722179" y="3080549"/>
            <a:ext cx="3699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0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팀 프로젝트 제안서</a:t>
            </a:r>
            <a:endParaRPr kumimoji="1" lang="en-US" altLang="ko-KR" sz="3000" b="1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ctr"/>
            <a:r>
              <a:rPr kumimoji="1" lang="en-US" altLang="ko-KR" sz="30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2020-10-06</a:t>
            </a:r>
            <a:endParaRPr kumimoji="1" lang="ko-Kore-KR" altLang="en-US" sz="3000" b="1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323ED494-50E7-9742-84AA-5F209EADC204}"/>
              </a:ext>
            </a:extLst>
          </p:cNvPr>
          <p:cNvSpPr/>
          <p:nvPr/>
        </p:nvSpPr>
        <p:spPr>
          <a:xfrm>
            <a:off x="1952295" y="809295"/>
            <a:ext cx="5239410" cy="5239410"/>
          </a:xfrm>
          <a:prstGeom prst="roundRect">
            <a:avLst/>
          </a:prstGeom>
          <a:noFill/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6378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417F6-9C6B-0042-8BBE-566DEBD5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4875-CC03-444F-BB6F-BB6F74FEE3C8}" type="slidenum">
              <a:rPr kumimoji="1" lang="ko-Kore-KR" altLang="en-US" smtClean="0"/>
              <a:t>10</a:t>
            </a:fld>
            <a:endParaRPr kumimoji="1"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5E1185-645A-304E-AA09-BA4193C90D24}"/>
              </a:ext>
            </a:extLst>
          </p:cNvPr>
          <p:cNvSpPr/>
          <p:nvPr/>
        </p:nvSpPr>
        <p:spPr>
          <a:xfrm>
            <a:off x="0" y="273269"/>
            <a:ext cx="9144000" cy="65847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31047F-710C-EF40-960A-D9B60FFEC46B}"/>
              </a:ext>
            </a:extLst>
          </p:cNvPr>
          <p:cNvSpPr txBox="1"/>
          <p:nvPr/>
        </p:nvSpPr>
        <p:spPr>
          <a:xfrm>
            <a:off x="1324303" y="2105561"/>
            <a:ext cx="649539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Thank you!</a:t>
            </a:r>
          </a:p>
          <a:p>
            <a:pPr algn="ctr"/>
            <a:endParaRPr kumimoji="1" lang="en-US" altLang="ko-Kore-KR" sz="5000" b="1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ctr"/>
            <a:r>
              <a:rPr kumimoji="1" lang="ko-KR" altLang="en-US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광운대학교 컴퓨터정보공학부</a:t>
            </a:r>
            <a:endParaRPr kumimoji="1" lang="en-US" altLang="ko-KR" b="1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ctr"/>
            <a:r>
              <a:rPr kumimoji="1" lang="en-US" altLang="ko-KR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2020</a:t>
            </a:r>
            <a:r>
              <a:rPr kumimoji="1" lang="ko-KR" altLang="en-US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학년도 </a:t>
            </a:r>
            <a:r>
              <a:rPr kumimoji="1" lang="en-US" altLang="ko-KR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</a:t>
            </a:r>
            <a:r>
              <a:rPr kumimoji="1" lang="ko-KR" altLang="en-US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학기 고급</a:t>
            </a:r>
            <a:r>
              <a:rPr kumimoji="1" lang="en-US" altLang="ko-KR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C</a:t>
            </a:r>
            <a:r>
              <a:rPr kumimoji="1" lang="ko-KR" altLang="en-US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프로그래밍</a:t>
            </a:r>
            <a:endParaRPr kumimoji="1" lang="en-US" altLang="ko-KR" b="1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ctr"/>
            <a:r>
              <a:rPr kumimoji="1" lang="en-US" altLang="ko-Kore-KR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6</a:t>
            </a:r>
            <a:r>
              <a:rPr kumimoji="1" lang="ko-Kore-KR" altLang="en-US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조</a:t>
            </a:r>
            <a:r>
              <a:rPr kumimoji="1" lang="ko-KR" altLang="en-US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제안서</a:t>
            </a:r>
            <a:endParaRPr kumimoji="1" lang="en-US" altLang="ko-Kore-KR" b="1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401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FC567C-A7B4-2E45-938A-2C7CD0C558E7}"/>
              </a:ext>
            </a:extLst>
          </p:cNvPr>
          <p:cNvSpPr txBox="1"/>
          <p:nvPr/>
        </p:nvSpPr>
        <p:spPr>
          <a:xfrm>
            <a:off x="73571" y="378373"/>
            <a:ext cx="93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solidFill>
                  <a:srgbClr val="4472C4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00</a:t>
            </a:r>
            <a:endParaRPr kumimoji="1" lang="ko-Kore-KR" altLang="en-US" sz="4000" b="1" dirty="0">
              <a:solidFill>
                <a:srgbClr val="4472C4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98018E-D9EE-E949-8E7A-FEEE0AE07D88}"/>
              </a:ext>
            </a:extLst>
          </p:cNvPr>
          <p:cNvSpPr txBox="1"/>
          <p:nvPr/>
        </p:nvSpPr>
        <p:spPr>
          <a:xfrm>
            <a:off x="893380" y="430926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000" b="1" dirty="0">
                <a:solidFill>
                  <a:srgbClr val="4472C4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5460B5-F5DA-6D46-A279-0BFC6DFD6E6B}"/>
              </a:ext>
            </a:extLst>
          </p:cNvPr>
          <p:cNvSpPr txBox="1"/>
          <p:nvPr/>
        </p:nvSpPr>
        <p:spPr>
          <a:xfrm>
            <a:off x="2501462" y="1138812"/>
            <a:ext cx="4708636" cy="459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ore-KR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0</a:t>
            </a:r>
            <a:r>
              <a:rPr kumimoji="1" lang="en-US" altLang="ko-KR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1</a:t>
            </a:r>
            <a:r>
              <a:rPr kumimoji="1" lang="ko-KR" altLang="en-US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프로젝트 주제</a:t>
            </a:r>
            <a:endParaRPr kumimoji="1" lang="en-US" altLang="ko-KR" sz="30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02</a:t>
            </a:r>
            <a:r>
              <a:rPr kumimoji="1" lang="ko-KR" altLang="en-US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프로젝트 주제 선정 이유</a:t>
            </a:r>
            <a:endParaRPr kumimoji="1" lang="en-US" altLang="ko-KR" sz="30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03</a:t>
            </a:r>
            <a:r>
              <a:rPr kumimoji="1" lang="ko-KR" altLang="en-US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프로젝트 </a:t>
            </a:r>
            <a:r>
              <a:rPr kumimoji="1" lang="ko-KR" altLang="en-US" sz="3000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스케쥴링</a:t>
            </a:r>
            <a:endParaRPr kumimoji="1" lang="en-US" altLang="ko-KR" sz="30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04</a:t>
            </a:r>
            <a:r>
              <a:rPr kumimoji="1" lang="ko-KR" altLang="en-US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3000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팀구성원</a:t>
            </a:r>
            <a:r>
              <a:rPr kumimoji="1" lang="ko-KR" altLang="en-US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업무분담</a:t>
            </a:r>
            <a:endParaRPr kumimoji="1" lang="en-US" altLang="ko-KR" sz="30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05</a:t>
            </a:r>
            <a:r>
              <a:rPr kumimoji="1" lang="ko-KR" altLang="en-US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참고 문헌 및 사이트</a:t>
            </a:r>
            <a:endParaRPr kumimoji="1" lang="ko-Kore-KR" altLang="en-US" sz="30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CF0CDCF-83C1-684F-8B51-043AA183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4875-CC03-444F-BB6F-BB6F74FEE3C8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5996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FC567C-A7B4-2E45-938A-2C7CD0C558E7}"/>
              </a:ext>
            </a:extLst>
          </p:cNvPr>
          <p:cNvSpPr txBox="1"/>
          <p:nvPr/>
        </p:nvSpPr>
        <p:spPr>
          <a:xfrm>
            <a:off x="73571" y="378373"/>
            <a:ext cx="93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solidFill>
                  <a:srgbClr val="4472C4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01</a:t>
            </a:r>
            <a:endParaRPr kumimoji="1" lang="ko-Kore-KR" altLang="en-US" sz="4000" b="1" dirty="0">
              <a:solidFill>
                <a:srgbClr val="4472C4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98018E-D9EE-E949-8E7A-FEEE0AE07D88}"/>
              </a:ext>
            </a:extLst>
          </p:cNvPr>
          <p:cNvSpPr txBox="1"/>
          <p:nvPr/>
        </p:nvSpPr>
        <p:spPr>
          <a:xfrm>
            <a:off x="893380" y="430926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000" b="1" dirty="0">
                <a:solidFill>
                  <a:srgbClr val="4472C4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프로젝트</a:t>
            </a:r>
            <a:r>
              <a:rPr kumimoji="1" lang="ko-KR" altLang="en-US" sz="4000" b="1" dirty="0">
                <a:solidFill>
                  <a:srgbClr val="4472C4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ore-KR" altLang="en-US" sz="4000" b="1" dirty="0">
                <a:solidFill>
                  <a:srgbClr val="4472C4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주제</a:t>
            </a:r>
            <a:endParaRPr kumimoji="1" lang="en-US" altLang="ko-Kore-KR" sz="4000" b="1" dirty="0">
              <a:solidFill>
                <a:srgbClr val="4472C4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90A8A7-1F6C-2545-AF0C-1E7A11216365}"/>
              </a:ext>
            </a:extLst>
          </p:cNvPr>
          <p:cNvSpPr txBox="1"/>
          <p:nvPr/>
        </p:nvSpPr>
        <p:spPr>
          <a:xfrm>
            <a:off x="2596055" y="1242488"/>
            <a:ext cx="39518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&lt;&lt; </a:t>
            </a:r>
            <a:r>
              <a:rPr kumimoji="1" lang="ko-KR" altLang="en-US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포켓몬 </a:t>
            </a:r>
            <a:r>
              <a:rPr kumimoji="1" lang="ko-KR" altLang="en-US" sz="3000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길찾기</a:t>
            </a:r>
            <a:r>
              <a:rPr kumimoji="1" lang="ko-KR" altLang="en-US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게임</a:t>
            </a:r>
            <a:r>
              <a:rPr kumimoji="1" lang="en-US" altLang="ko-KR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&gt;&gt;</a:t>
            </a:r>
            <a:endParaRPr kumimoji="1" lang="ko-Kore-KR" altLang="en-US" sz="30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922E40-771F-FA46-93EB-466F568A8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991" y="2022037"/>
            <a:ext cx="3081212" cy="281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BFB9797-17B4-8244-AEA3-233D0D621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338" y="2022037"/>
            <a:ext cx="3081212" cy="281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57F25F93-2CF4-D24A-B00D-8192BFBFE294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>
            <a:off x="6547944" y="2022037"/>
            <a:ext cx="0" cy="28139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9BDBB928-5E84-B545-905B-CE7F3F85B9EE}"/>
              </a:ext>
            </a:extLst>
          </p:cNvPr>
          <p:cNvCxnSpPr>
            <a:cxnSpLocks/>
          </p:cNvCxnSpPr>
          <p:nvPr/>
        </p:nvCxnSpPr>
        <p:spPr>
          <a:xfrm>
            <a:off x="8083294" y="2022037"/>
            <a:ext cx="0" cy="28139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18EBB67D-C53F-0444-A228-003AAB361856}"/>
              </a:ext>
            </a:extLst>
          </p:cNvPr>
          <p:cNvCxnSpPr>
            <a:cxnSpLocks/>
          </p:cNvCxnSpPr>
          <p:nvPr/>
        </p:nvCxnSpPr>
        <p:spPr>
          <a:xfrm>
            <a:off x="5007338" y="2022037"/>
            <a:ext cx="0" cy="28139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E221014B-A298-FA46-8617-2D0218CFD13A}"/>
              </a:ext>
            </a:extLst>
          </p:cNvPr>
          <p:cNvCxnSpPr>
            <a:cxnSpLocks/>
          </p:cNvCxnSpPr>
          <p:nvPr/>
        </p:nvCxnSpPr>
        <p:spPr>
          <a:xfrm>
            <a:off x="5794909" y="2022037"/>
            <a:ext cx="0" cy="28139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0A2291D4-02B2-694F-8C2F-B7DCD9F81EEA}"/>
              </a:ext>
            </a:extLst>
          </p:cNvPr>
          <p:cNvCxnSpPr>
            <a:cxnSpLocks/>
          </p:cNvCxnSpPr>
          <p:nvPr/>
        </p:nvCxnSpPr>
        <p:spPr>
          <a:xfrm>
            <a:off x="7292014" y="2022037"/>
            <a:ext cx="0" cy="28139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D4187E1F-DC17-5F46-A315-4712D6F3339F}"/>
              </a:ext>
            </a:extLst>
          </p:cNvPr>
          <p:cNvCxnSpPr>
            <a:cxnSpLocks/>
          </p:cNvCxnSpPr>
          <p:nvPr/>
        </p:nvCxnSpPr>
        <p:spPr>
          <a:xfrm>
            <a:off x="6171426" y="2022037"/>
            <a:ext cx="0" cy="28139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EF4C4908-3494-C04C-92B6-E3A4489734AD}"/>
              </a:ext>
            </a:extLst>
          </p:cNvPr>
          <p:cNvCxnSpPr>
            <a:cxnSpLocks/>
          </p:cNvCxnSpPr>
          <p:nvPr/>
        </p:nvCxnSpPr>
        <p:spPr>
          <a:xfrm>
            <a:off x="5400462" y="2022037"/>
            <a:ext cx="0" cy="28139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36CCB30B-EA3D-3448-8CAD-9357F37AB0EB}"/>
              </a:ext>
            </a:extLst>
          </p:cNvPr>
          <p:cNvCxnSpPr>
            <a:cxnSpLocks/>
          </p:cNvCxnSpPr>
          <p:nvPr/>
        </p:nvCxnSpPr>
        <p:spPr>
          <a:xfrm>
            <a:off x="6915497" y="2022037"/>
            <a:ext cx="0" cy="28139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6CDBAC70-9648-B343-9431-75D7A11EC67E}"/>
              </a:ext>
            </a:extLst>
          </p:cNvPr>
          <p:cNvCxnSpPr>
            <a:cxnSpLocks/>
          </p:cNvCxnSpPr>
          <p:nvPr/>
        </p:nvCxnSpPr>
        <p:spPr>
          <a:xfrm>
            <a:off x="7668532" y="2022037"/>
            <a:ext cx="0" cy="28139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57FEDA46-927E-4F43-8346-DAEEE325AE0A}"/>
              </a:ext>
            </a:extLst>
          </p:cNvPr>
          <p:cNvCxnSpPr>
            <a:cxnSpLocks/>
          </p:cNvCxnSpPr>
          <p:nvPr/>
        </p:nvCxnSpPr>
        <p:spPr>
          <a:xfrm>
            <a:off x="5006016" y="4835963"/>
            <a:ext cx="30772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CDF2AA6F-8F52-4247-AD3C-D592D3816A36}"/>
              </a:ext>
            </a:extLst>
          </p:cNvPr>
          <p:cNvCxnSpPr>
            <a:cxnSpLocks/>
          </p:cNvCxnSpPr>
          <p:nvPr/>
        </p:nvCxnSpPr>
        <p:spPr>
          <a:xfrm>
            <a:off x="5006016" y="2022037"/>
            <a:ext cx="30772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45B168C9-2DB2-9F40-B19E-1DC41642E859}"/>
              </a:ext>
            </a:extLst>
          </p:cNvPr>
          <p:cNvCxnSpPr>
            <a:cxnSpLocks/>
          </p:cNvCxnSpPr>
          <p:nvPr/>
        </p:nvCxnSpPr>
        <p:spPr>
          <a:xfrm>
            <a:off x="5006016" y="3406092"/>
            <a:ext cx="30772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A8A84D3B-99D8-BB4D-ACD7-C10387EFAA70}"/>
              </a:ext>
            </a:extLst>
          </p:cNvPr>
          <p:cNvCxnSpPr>
            <a:cxnSpLocks/>
          </p:cNvCxnSpPr>
          <p:nvPr/>
        </p:nvCxnSpPr>
        <p:spPr>
          <a:xfrm>
            <a:off x="5006016" y="4100858"/>
            <a:ext cx="30772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E1E7CBA-866C-9A41-B562-8B085CBAFC6E}"/>
              </a:ext>
            </a:extLst>
          </p:cNvPr>
          <p:cNvCxnSpPr>
            <a:cxnSpLocks/>
          </p:cNvCxnSpPr>
          <p:nvPr/>
        </p:nvCxnSpPr>
        <p:spPr>
          <a:xfrm>
            <a:off x="5006016" y="2729257"/>
            <a:ext cx="30772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48CAE954-13D9-744E-BD28-D1469F6B5DC2}"/>
              </a:ext>
            </a:extLst>
          </p:cNvPr>
          <p:cNvCxnSpPr>
            <a:cxnSpLocks/>
          </p:cNvCxnSpPr>
          <p:nvPr/>
        </p:nvCxnSpPr>
        <p:spPr>
          <a:xfrm>
            <a:off x="5006016" y="4459445"/>
            <a:ext cx="30772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CBAB7E15-1A94-FE44-9F9C-A63AE3281B62}"/>
              </a:ext>
            </a:extLst>
          </p:cNvPr>
          <p:cNvCxnSpPr>
            <a:cxnSpLocks/>
          </p:cNvCxnSpPr>
          <p:nvPr/>
        </p:nvCxnSpPr>
        <p:spPr>
          <a:xfrm>
            <a:off x="5006016" y="3778127"/>
            <a:ext cx="30772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1B0F9E8-B12F-FE4A-B4BD-4FABB95A1AE6}"/>
              </a:ext>
            </a:extLst>
          </p:cNvPr>
          <p:cNvCxnSpPr>
            <a:cxnSpLocks/>
          </p:cNvCxnSpPr>
          <p:nvPr/>
        </p:nvCxnSpPr>
        <p:spPr>
          <a:xfrm>
            <a:off x="5006016" y="3087846"/>
            <a:ext cx="30772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EEF5D1CA-1ECE-4848-8C69-BE30124A18A3}"/>
              </a:ext>
            </a:extLst>
          </p:cNvPr>
          <p:cNvCxnSpPr>
            <a:cxnSpLocks/>
          </p:cNvCxnSpPr>
          <p:nvPr/>
        </p:nvCxnSpPr>
        <p:spPr>
          <a:xfrm>
            <a:off x="5006016" y="2379634"/>
            <a:ext cx="30772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6EC390-E1C7-B048-A013-4A95A455126E}"/>
              </a:ext>
            </a:extLst>
          </p:cNvPr>
          <p:cNvSpPr txBox="1"/>
          <p:nvPr/>
        </p:nvSpPr>
        <p:spPr>
          <a:xfrm>
            <a:off x="1008991" y="5292346"/>
            <a:ext cx="7074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격자로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이루어진 </a:t>
            </a:r>
            <a:r>
              <a:rPr kumimoji="1" lang="ko-KR" altLang="en-US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게임판에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b="1" dirty="0" err="1">
                <a:solidFill>
                  <a:srgbClr val="0070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출발지점</a:t>
            </a:r>
            <a:r>
              <a:rPr kumimoji="1" lang="ko-KR" altLang="en-US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과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b="1" dirty="0" err="1">
                <a:solidFill>
                  <a:srgbClr val="0070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도착지점</a:t>
            </a:r>
            <a:r>
              <a:rPr kumimoji="1" lang="ko-KR" altLang="en-US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을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입력하면</a:t>
            </a:r>
            <a:endParaRPr kumimoji="1" lang="en-US" altLang="ko-KR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ctr"/>
            <a:r>
              <a:rPr kumimoji="1" lang="ko-KR" altLang="en-US" b="1" dirty="0">
                <a:solidFill>
                  <a:srgbClr val="EF534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스스로 최적화된 경로를 찾아내는 </a:t>
            </a:r>
            <a:r>
              <a:rPr kumimoji="1" lang="ko-KR" altLang="en-US" b="1" dirty="0" err="1">
                <a:solidFill>
                  <a:srgbClr val="EF534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강화학습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게임 입니다</a:t>
            </a:r>
            <a:r>
              <a:rPr kumimoji="1"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</p:txBody>
      </p:sp>
      <p:sp>
        <p:nvSpPr>
          <p:cNvPr id="36" name="슬라이드 번호 개체 틀 35">
            <a:extLst>
              <a:ext uri="{FF2B5EF4-FFF2-40B4-BE49-F238E27FC236}">
                <a16:creationId xmlns:a16="http://schemas.microsoft.com/office/drawing/2014/main" id="{851DC97C-4340-104F-BF8B-9265A8DF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4875-CC03-444F-BB6F-BB6F74FEE3C8}" type="slidenum">
              <a:rPr kumimoji="1" lang="ko-Kore-KR" altLang="en-US" smtClean="0"/>
              <a:t>3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9301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FC567C-A7B4-2E45-938A-2C7CD0C558E7}"/>
              </a:ext>
            </a:extLst>
          </p:cNvPr>
          <p:cNvSpPr txBox="1"/>
          <p:nvPr/>
        </p:nvSpPr>
        <p:spPr>
          <a:xfrm>
            <a:off x="73571" y="378373"/>
            <a:ext cx="93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solidFill>
                  <a:srgbClr val="4472C4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01</a:t>
            </a:r>
            <a:endParaRPr kumimoji="1" lang="ko-Kore-KR" altLang="en-US" sz="4000" b="1" dirty="0">
              <a:solidFill>
                <a:srgbClr val="4472C4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98018E-D9EE-E949-8E7A-FEEE0AE07D88}"/>
              </a:ext>
            </a:extLst>
          </p:cNvPr>
          <p:cNvSpPr txBox="1"/>
          <p:nvPr/>
        </p:nvSpPr>
        <p:spPr>
          <a:xfrm>
            <a:off x="893380" y="430926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000" b="1" dirty="0">
                <a:solidFill>
                  <a:srgbClr val="4472C4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프로젝트</a:t>
            </a:r>
            <a:r>
              <a:rPr kumimoji="1" lang="ko-KR" altLang="en-US" sz="4000" b="1" dirty="0">
                <a:solidFill>
                  <a:srgbClr val="4472C4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ore-KR" altLang="en-US" sz="4000" b="1" dirty="0">
                <a:solidFill>
                  <a:srgbClr val="4472C4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주제</a:t>
            </a:r>
            <a:endParaRPr kumimoji="1" lang="en-US" altLang="ko-Kore-KR" sz="4000" b="1" dirty="0">
              <a:solidFill>
                <a:srgbClr val="4472C4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6EC390-E1C7-B048-A013-4A95A455126E}"/>
              </a:ext>
            </a:extLst>
          </p:cNvPr>
          <p:cNvSpPr txBox="1"/>
          <p:nvPr/>
        </p:nvSpPr>
        <p:spPr>
          <a:xfrm>
            <a:off x="1008991" y="5292346"/>
            <a:ext cx="7074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 err="1">
                <a:solidFill>
                  <a:srgbClr val="EF534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강화학습</a:t>
            </a:r>
            <a:r>
              <a:rPr kumimoji="1" lang="ko-KR" altLang="en-US" b="1" dirty="0">
                <a:solidFill>
                  <a:srgbClr val="EF534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게임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으로 유명한 </a:t>
            </a:r>
            <a:r>
              <a:rPr kumimoji="1" lang="en-US" altLang="ko-KR" b="1" dirty="0">
                <a:solidFill>
                  <a:srgbClr val="0070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Frozen lake game</a:t>
            </a:r>
            <a:r>
              <a:rPr kumimoji="1" lang="ko-KR" altLang="en-US" b="1" dirty="0">
                <a:solidFill>
                  <a:srgbClr val="0070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과</a:t>
            </a:r>
            <a:endParaRPr kumimoji="1" lang="en-US" altLang="ko-KR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ctr"/>
            <a:r>
              <a:rPr kumimoji="1" lang="ko-KR" altLang="en-US" b="1" dirty="0">
                <a:solidFill>
                  <a:srgbClr val="EF534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포켓몬스터 게임 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속 캐릭터가 </a:t>
            </a:r>
            <a:r>
              <a:rPr kumimoji="1" lang="en-US" altLang="ko-KR" b="1" dirty="0">
                <a:solidFill>
                  <a:srgbClr val="0070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4</a:t>
            </a:r>
            <a:r>
              <a:rPr kumimoji="1" lang="ko-KR" altLang="en-US" b="1" dirty="0">
                <a:solidFill>
                  <a:srgbClr val="0070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방향으로 움직이는 모습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이</a:t>
            </a:r>
            <a:endParaRPr kumimoji="1" lang="en-US" altLang="ko-KR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ctr"/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유사한 것에서 아이디어를 얻었습니다</a:t>
            </a:r>
            <a:r>
              <a:rPr kumimoji="1"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</p:txBody>
      </p:sp>
      <p:sp>
        <p:nvSpPr>
          <p:cNvPr id="36" name="슬라이드 번호 개체 틀 35">
            <a:extLst>
              <a:ext uri="{FF2B5EF4-FFF2-40B4-BE49-F238E27FC236}">
                <a16:creationId xmlns:a16="http://schemas.microsoft.com/office/drawing/2014/main" id="{851DC97C-4340-104F-BF8B-9265A8DF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4875-CC03-444F-BB6F-BB6F74FEE3C8}" type="slidenum">
              <a:rPr kumimoji="1" lang="ko-Kore-KR" altLang="en-US" smtClean="0"/>
              <a:t>4</a:t>
            </a:fld>
            <a:endParaRPr kumimoji="1" lang="ko-Kore-KR" altLang="en-US" dirty="0"/>
          </a:p>
        </p:txBody>
      </p:sp>
      <p:pic>
        <p:nvPicPr>
          <p:cNvPr id="4098" name="Picture 2" descr="alt text">
            <a:extLst>
              <a:ext uri="{FF2B5EF4-FFF2-40B4-BE49-F238E27FC236}">
                <a16:creationId xmlns:a16="http://schemas.microsoft.com/office/drawing/2014/main" id="{1EE2A274-2DCC-D942-B1AC-1640F13C8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865" y="2022037"/>
            <a:ext cx="2864996" cy="286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2EF5736-9B3A-CB4E-81C7-B438251F2838}"/>
              </a:ext>
            </a:extLst>
          </p:cNvPr>
          <p:cNvSpPr txBox="1"/>
          <p:nvPr/>
        </p:nvSpPr>
        <p:spPr>
          <a:xfrm>
            <a:off x="2596055" y="1242488"/>
            <a:ext cx="39518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&lt;&lt; </a:t>
            </a:r>
            <a:r>
              <a:rPr kumimoji="1" lang="ko-KR" altLang="en-US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포켓몬 </a:t>
            </a:r>
            <a:r>
              <a:rPr kumimoji="1" lang="ko-KR" altLang="en-US" sz="3000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길찾기</a:t>
            </a:r>
            <a:r>
              <a:rPr kumimoji="1" lang="ko-KR" altLang="en-US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게임</a:t>
            </a:r>
            <a:r>
              <a:rPr kumimoji="1" lang="en-US" altLang="ko-KR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&gt;&gt;</a:t>
            </a:r>
            <a:endParaRPr kumimoji="1" lang="ko-Kore-KR" altLang="en-US" sz="30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CEBDD06D-5B15-1540-B863-A2EEFA5CF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991" y="2022037"/>
            <a:ext cx="3081212" cy="281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59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FC567C-A7B4-2E45-938A-2C7CD0C558E7}"/>
              </a:ext>
            </a:extLst>
          </p:cNvPr>
          <p:cNvSpPr txBox="1"/>
          <p:nvPr/>
        </p:nvSpPr>
        <p:spPr>
          <a:xfrm>
            <a:off x="73571" y="378373"/>
            <a:ext cx="93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solidFill>
                  <a:srgbClr val="4472C4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02</a:t>
            </a:r>
            <a:endParaRPr kumimoji="1" lang="ko-Kore-KR" altLang="en-US" sz="4000" b="1" dirty="0">
              <a:solidFill>
                <a:srgbClr val="4472C4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98018E-D9EE-E949-8E7A-FEEE0AE07D88}"/>
              </a:ext>
            </a:extLst>
          </p:cNvPr>
          <p:cNvSpPr txBox="1"/>
          <p:nvPr/>
        </p:nvSpPr>
        <p:spPr>
          <a:xfrm>
            <a:off x="893380" y="430926"/>
            <a:ext cx="5399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000" b="1" dirty="0">
                <a:solidFill>
                  <a:srgbClr val="4472C4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프로젝트</a:t>
            </a:r>
            <a:r>
              <a:rPr kumimoji="1" lang="ko-KR" altLang="en-US" sz="4000" b="1" dirty="0">
                <a:solidFill>
                  <a:srgbClr val="4472C4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ore-KR" altLang="en-US" sz="4000" b="1" dirty="0">
                <a:solidFill>
                  <a:srgbClr val="4472C4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주제</a:t>
            </a:r>
            <a:r>
              <a:rPr kumimoji="1" lang="ko-KR" altLang="en-US" sz="4000" b="1" dirty="0">
                <a:solidFill>
                  <a:srgbClr val="4472C4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선정 이유</a:t>
            </a:r>
            <a:endParaRPr kumimoji="1" lang="en-US" altLang="ko-Kore-KR" sz="4000" b="1" dirty="0">
              <a:solidFill>
                <a:srgbClr val="4472C4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417F6-9C6B-0042-8BBE-566DEBD5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4875-CC03-444F-BB6F-BB6F74FEE3C8}" type="slidenum">
              <a:rPr kumimoji="1" lang="ko-Kore-KR" altLang="en-US" smtClean="0"/>
              <a:t>5</a:t>
            </a:fld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908544-910A-3A46-AE6B-F58BE7B0C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09991"/>
            <a:ext cx="4059891" cy="32753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2119C8-2E11-584B-B89A-4574B32650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511"/>
          <a:stretch/>
        </p:blipFill>
        <p:spPr>
          <a:xfrm>
            <a:off x="541281" y="1383715"/>
            <a:ext cx="3610923" cy="32753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A3DE7D-BBC3-0240-9633-CFA0B13D560A}"/>
              </a:ext>
            </a:extLst>
          </p:cNvPr>
          <p:cNvSpPr txBox="1"/>
          <p:nvPr/>
        </p:nvSpPr>
        <p:spPr>
          <a:xfrm>
            <a:off x="575440" y="5129048"/>
            <a:ext cx="7993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강화학습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AI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가 </a:t>
            </a:r>
            <a:r>
              <a:rPr kumimoji="1" lang="ko-KR" altLang="en-US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화두됨에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따라</a:t>
            </a:r>
            <a:r>
              <a:rPr kumimoji="1"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관련 </a:t>
            </a:r>
            <a:r>
              <a:rPr kumimoji="1" lang="ko-KR" altLang="en-US" b="1" dirty="0">
                <a:solidFill>
                  <a:srgbClr val="EF534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알고리즘</a:t>
            </a:r>
            <a:r>
              <a:rPr kumimoji="1" lang="en-US" altLang="ko-KR" b="1" dirty="0">
                <a:solidFill>
                  <a:srgbClr val="EF534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(Q-learning, E-greedy)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을 조사했습니다</a:t>
            </a:r>
            <a:r>
              <a:rPr kumimoji="1"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해당 알고리즘이 적용된 </a:t>
            </a:r>
            <a:r>
              <a:rPr kumimoji="1" lang="en-US" altLang="ko-KR" b="1" dirty="0">
                <a:solidFill>
                  <a:srgbClr val="EF534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Frozen lake </a:t>
            </a:r>
            <a:r>
              <a:rPr kumimoji="1" lang="ko-KR" altLang="en-US" b="1" dirty="0">
                <a:solidFill>
                  <a:srgbClr val="EF534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게임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을 기반으로</a:t>
            </a:r>
            <a:endParaRPr kumimoji="1" lang="en-US" altLang="ko-KR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ctr"/>
            <a:r>
              <a:rPr kumimoji="1" lang="ko-KR" altLang="en-US" b="1" dirty="0">
                <a:solidFill>
                  <a:srgbClr val="0070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지름길이나 </a:t>
            </a:r>
            <a:r>
              <a:rPr kumimoji="1" lang="ko-KR" altLang="en-US" b="1" dirty="0" err="1">
                <a:solidFill>
                  <a:srgbClr val="0070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함정요소를</a:t>
            </a:r>
            <a:r>
              <a:rPr kumimoji="1" lang="ko-KR" altLang="en-US" b="1" dirty="0">
                <a:solidFill>
                  <a:srgbClr val="0070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추가로 개발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하여</a:t>
            </a:r>
            <a:endParaRPr kumimoji="1" lang="en-US" altLang="ko-KR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ctr"/>
            <a:r>
              <a:rPr kumimoji="1" lang="ko-KR" altLang="en-US" b="1" dirty="0">
                <a:solidFill>
                  <a:srgbClr val="0070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보다 더 복잡한 </a:t>
            </a:r>
            <a:r>
              <a:rPr kumimoji="1" lang="ko-KR" altLang="en-US" b="1" dirty="0" err="1">
                <a:solidFill>
                  <a:srgbClr val="0070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최단경로</a:t>
            </a:r>
            <a:r>
              <a:rPr kumimoji="1" lang="ko-KR" altLang="en-US" b="1" dirty="0">
                <a:solidFill>
                  <a:srgbClr val="0070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탐색 게임 프로젝트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를 진행하려 합니다</a:t>
            </a:r>
            <a:r>
              <a:rPr kumimoji="1"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endParaRPr kumimoji="1" lang="ko-Kore-KR" altLang="en-US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52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FC567C-A7B4-2E45-938A-2C7CD0C558E7}"/>
              </a:ext>
            </a:extLst>
          </p:cNvPr>
          <p:cNvSpPr txBox="1"/>
          <p:nvPr/>
        </p:nvSpPr>
        <p:spPr>
          <a:xfrm>
            <a:off x="73571" y="378373"/>
            <a:ext cx="93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solidFill>
                  <a:srgbClr val="4472C4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03</a:t>
            </a:r>
            <a:endParaRPr kumimoji="1" lang="ko-Kore-KR" altLang="en-US" sz="4000" b="1" dirty="0">
              <a:solidFill>
                <a:srgbClr val="4472C4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98018E-D9EE-E949-8E7A-FEEE0AE07D88}"/>
              </a:ext>
            </a:extLst>
          </p:cNvPr>
          <p:cNvSpPr txBox="1"/>
          <p:nvPr/>
        </p:nvSpPr>
        <p:spPr>
          <a:xfrm>
            <a:off x="893380" y="430926"/>
            <a:ext cx="5399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000" b="1" dirty="0">
                <a:solidFill>
                  <a:srgbClr val="4472C4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프로젝트</a:t>
            </a:r>
            <a:r>
              <a:rPr kumimoji="1" lang="ko-KR" altLang="en-US" sz="4000" b="1" dirty="0">
                <a:solidFill>
                  <a:srgbClr val="4472C4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4000" b="1" dirty="0" err="1">
                <a:solidFill>
                  <a:srgbClr val="4472C4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스케쥴링</a:t>
            </a:r>
            <a:endParaRPr kumimoji="1" lang="en-US" altLang="ko-Kore-KR" sz="4000" b="1" dirty="0">
              <a:solidFill>
                <a:srgbClr val="4472C4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417F6-9C6B-0042-8BBE-566DEBD5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4875-CC03-444F-BB6F-BB6F74FEE3C8}" type="slidenum">
              <a:rPr kumimoji="1" lang="ko-Kore-KR" altLang="en-US" smtClean="0"/>
              <a:t>6</a:t>
            </a:fld>
            <a:endParaRPr kumimoji="1" lang="ko-Kore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306666F-B15F-9547-A647-C38488578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314490"/>
              </p:ext>
            </p:extLst>
          </p:nvPr>
        </p:nvGraphicFramePr>
        <p:xfrm>
          <a:off x="349624" y="1290917"/>
          <a:ext cx="8400224" cy="5136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032">
                  <a:extLst>
                    <a:ext uri="{9D8B030D-6E8A-4147-A177-3AD203B41FA5}">
                      <a16:colId xmlns:a16="http://schemas.microsoft.com/office/drawing/2014/main" val="869783519"/>
                    </a:ext>
                  </a:extLst>
                </a:gridCol>
                <a:gridCol w="1200032">
                  <a:extLst>
                    <a:ext uri="{9D8B030D-6E8A-4147-A177-3AD203B41FA5}">
                      <a16:colId xmlns:a16="http://schemas.microsoft.com/office/drawing/2014/main" val="3826758188"/>
                    </a:ext>
                  </a:extLst>
                </a:gridCol>
                <a:gridCol w="1200032">
                  <a:extLst>
                    <a:ext uri="{9D8B030D-6E8A-4147-A177-3AD203B41FA5}">
                      <a16:colId xmlns:a16="http://schemas.microsoft.com/office/drawing/2014/main" val="1388259640"/>
                    </a:ext>
                  </a:extLst>
                </a:gridCol>
                <a:gridCol w="1200032">
                  <a:extLst>
                    <a:ext uri="{9D8B030D-6E8A-4147-A177-3AD203B41FA5}">
                      <a16:colId xmlns:a16="http://schemas.microsoft.com/office/drawing/2014/main" val="1874777310"/>
                    </a:ext>
                  </a:extLst>
                </a:gridCol>
                <a:gridCol w="1200032">
                  <a:extLst>
                    <a:ext uri="{9D8B030D-6E8A-4147-A177-3AD203B41FA5}">
                      <a16:colId xmlns:a16="http://schemas.microsoft.com/office/drawing/2014/main" val="337994420"/>
                    </a:ext>
                  </a:extLst>
                </a:gridCol>
                <a:gridCol w="1200032">
                  <a:extLst>
                    <a:ext uri="{9D8B030D-6E8A-4147-A177-3AD203B41FA5}">
                      <a16:colId xmlns:a16="http://schemas.microsoft.com/office/drawing/2014/main" val="3312168836"/>
                    </a:ext>
                  </a:extLst>
                </a:gridCol>
                <a:gridCol w="1200032">
                  <a:extLst>
                    <a:ext uri="{9D8B030D-6E8A-4147-A177-3AD203B41FA5}">
                      <a16:colId xmlns:a16="http://schemas.microsoft.com/office/drawing/2014/main" val="1496454826"/>
                    </a:ext>
                  </a:extLst>
                </a:gridCol>
              </a:tblGrid>
              <a:tr h="361893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09418"/>
                  </a:ext>
                </a:extLst>
              </a:tr>
              <a:tr h="682038"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9/1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2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3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4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5</a:t>
                      </a:r>
                      <a:endParaRPr lang="ko-Kore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64511"/>
                  </a:ext>
                </a:extLst>
              </a:tr>
              <a:tr h="682038"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6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7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8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9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1</a:t>
                      </a:r>
                      <a:r>
                        <a:rPr lang="en-US" altLang="ko-KR" sz="1000" dirty="0"/>
                        <a:t>0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1</a:t>
                      </a:r>
                      <a:r>
                        <a:rPr lang="en-US" altLang="ko-KR" sz="1000" dirty="0"/>
                        <a:t>1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1</a:t>
                      </a:r>
                      <a:r>
                        <a:rPr lang="en-US" altLang="ko-KR" sz="1000" dirty="0"/>
                        <a:t>2</a:t>
                      </a:r>
                      <a:endParaRPr lang="ko-Kore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888514"/>
                  </a:ext>
                </a:extLst>
              </a:tr>
              <a:tr h="682038"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1</a:t>
                      </a:r>
                      <a:r>
                        <a:rPr lang="en-US" altLang="ko-KR" sz="1000" dirty="0"/>
                        <a:t>3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1</a:t>
                      </a:r>
                      <a:r>
                        <a:rPr lang="en-US" altLang="ko-KR" sz="1000" dirty="0"/>
                        <a:t>4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1</a:t>
                      </a:r>
                      <a:r>
                        <a:rPr lang="en-US" altLang="ko-KR" sz="1000" dirty="0"/>
                        <a:t>5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1</a:t>
                      </a:r>
                      <a:r>
                        <a:rPr lang="en-US" altLang="ko-KR" sz="1000" dirty="0"/>
                        <a:t>6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1</a:t>
                      </a:r>
                      <a:r>
                        <a:rPr lang="en-US" altLang="ko-KR" sz="1000" dirty="0"/>
                        <a:t>7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1</a:t>
                      </a:r>
                      <a:r>
                        <a:rPr lang="en-US" altLang="ko-KR" sz="1000" dirty="0"/>
                        <a:t>8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1</a:t>
                      </a:r>
                      <a:r>
                        <a:rPr lang="en-US" altLang="ko-KR" sz="1000" dirty="0"/>
                        <a:t>9</a:t>
                      </a:r>
                      <a:endParaRPr lang="ko-Kore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20422"/>
                  </a:ext>
                </a:extLst>
              </a:tr>
              <a:tr h="682038"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2</a:t>
                      </a:r>
                      <a:r>
                        <a:rPr lang="en-US" altLang="ko-KR" sz="1000" dirty="0"/>
                        <a:t>0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2</a:t>
                      </a:r>
                      <a:r>
                        <a:rPr lang="en-US" altLang="ko-KR" sz="1000" dirty="0"/>
                        <a:t>1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2</a:t>
                      </a:r>
                      <a:r>
                        <a:rPr lang="en-US" altLang="ko-KR" sz="1000" dirty="0"/>
                        <a:t>2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2</a:t>
                      </a:r>
                      <a:r>
                        <a:rPr lang="en-US" altLang="ko-KR" sz="1000" dirty="0"/>
                        <a:t>3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2</a:t>
                      </a:r>
                      <a:r>
                        <a:rPr lang="en-US" altLang="ko-KR" sz="1000" dirty="0"/>
                        <a:t>4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2</a:t>
                      </a:r>
                      <a:r>
                        <a:rPr lang="en-US" altLang="ko-KR" sz="1000" dirty="0"/>
                        <a:t>5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2</a:t>
                      </a:r>
                      <a:r>
                        <a:rPr lang="en-US" altLang="ko-KR" sz="1000" dirty="0"/>
                        <a:t>6</a:t>
                      </a:r>
                      <a:endParaRPr lang="ko-Kore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626428"/>
                  </a:ext>
                </a:extLst>
              </a:tr>
              <a:tr h="682038"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2</a:t>
                      </a:r>
                      <a:r>
                        <a:rPr lang="en-US" altLang="ko-KR" sz="1000" dirty="0"/>
                        <a:t>7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2</a:t>
                      </a:r>
                      <a:r>
                        <a:rPr lang="en-US" altLang="ko-KR" sz="1000" dirty="0"/>
                        <a:t>8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2</a:t>
                      </a:r>
                      <a:r>
                        <a:rPr lang="en-US" altLang="ko-KR" sz="1000" dirty="0"/>
                        <a:t>9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3</a:t>
                      </a:r>
                      <a:r>
                        <a:rPr lang="en-US" altLang="ko-KR" sz="1000" dirty="0"/>
                        <a:t>0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1</a:t>
                      </a:r>
                      <a:r>
                        <a:rPr lang="en-US" altLang="ko-KR" sz="1000" dirty="0"/>
                        <a:t>0/1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2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3</a:t>
                      </a:r>
                      <a:endParaRPr lang="ko-Kore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80516"/>
                  </a:ext>
                </a:extLst>
              </a:tr>
              <a:tr h="682038"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4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5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6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7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8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9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1</a:t>
                      </a:r>
                      <a:r>
                        <a:rPr lang="en-US" altLang="ko-KR" sz="1000" dirty="0"/>
                        <a:t>0</a:t>
                      </a:r>
                      <a:endParaRPr lang="ko-Kore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165576"/>
                  </a:ext>
                </a:extLst>
              </a:tr>
              <a:tr h="682038"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1</a:t>
                      </a:r>
                      <a:r>
                        <a:rPr lang="en-US" altLang="ko-KR" sz="1000" dirty="0"/>
                        <a:t>1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1</a:t>
                      </a:r>
                      <a:r>
                        <a:rPr lang="en-US" altLang="ko-KR" sz="1000" dirty="0"/>
                        <a:t>2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1</a:t>
                      </a:r>
                      <a:r>
                        <a:rPr lang="en-US" altLang="ko-KR" sz="1000" dirty="0"/>
                        <a:t>3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1</a:t>
                      </a:r>
                      <a:r>
                        <a:rPr lang="en-US" altLang="ko-KR" sz="1000" dirty="0"/>
                        <a:t>4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1</a:t>
                      </a:r>
                      <a:r>
                        <a:rPr lang="en-US" altLang="ko-KR" sz="1000" dirty="0"/>
                        <a:t>5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1</a:t>
                      </a:r>
                      <a:r>
                        <a:rPr lang="en-US" altLang="ko-KR" sz="1000" dirty="0"/>
                        <a:t>6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1</a:t>
                      </a:r>
                      <a:r>
                        <a:rPr lang="en-US" altLang="ko-KR" sz="1000" dirty="0"/>
                        <a:t>7</a:t>
                      </a:r>
                      <a:endParaRPr lang="ko-Kore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41662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CB3A0261-E030-1D41-9BD4-93B7F5E7F3DF}"/>
              </a:ext>
            </a:extLst>
          </p:cNvPr>
          <p:cNvSpPr/>
          <p:nvPr/>
        </p:nvSpPr>
        <p:spPr>
          <a:xfrm>
            <a:off x="3962400" y="3236259"/>
            <a:ext cx="1174376" cy="4303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500" b="1" dirty="0"/>
              <a:t>팀</a:t>
            </a:r>
            <a:r>
              <a:rPr kumimoji="1" lang="ko-KR" altLang="en-US" sz="1500" b="1" dirty="0"/>
              <a:t> 구성</a:t>
            </a:r>
            <a:endParaRPr kumimoji="1" lang="ko-Kore-KR" altLang="en-US" sz="15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41651A-5011-7A4B-A470-E1559FEAF608}"/>
              </a:ext>
            </a:extLst>
          </p:cNvPr>
          <p:cNvSpPr/>
          <p:nvPr/>
        </p:nvSpPr>
        <p:spPr>
          <a:xfrm>
            <a:off x="5163670" y="3236259"/>
            <a:ext cx="3585881" cy="430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500" b="1" dirty="0"/>
              <a:t>팀</a:t>
            </a:r>
            <a:r>
              <a:rPr kumimoji="1" lang="ko-KR" altLang="en-US" sz="1500" b="1" dirty="0"/>
              <a:t>원간 </a:t>
            </a:r>
            <a:r>
              <a:rPr kumimoji="1" lang="ko-KR" altLang="en-US" sz="1500" b="1" dirty="0" err="1"/>
              <a:t>여유일정</a:t>
            </a:r>
            <a:r>
              <a:rPr kumimoji="1" lang="ko-KR" altLang="en-US" sz="1500" b="1" dirty="0"/>
              <a:t> 공유</a:t>
            </a:r>
            <a:endParaRPr kumimoji="1" lang="ko-Kore-KR" altLang="en-US" sz="15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21D49D-FA11-F24F-A58C-04D53D78AB98}"/>
              </a:ext>
            </a:extLst>
          </p:cNvPr>
          <p:cNvSpPr/>
          <p:nvPr/>
        </p:nvSpPr>
        <p:spPr>
          <a:xfrm>
            <a:off x="349624" y="3935506"/>
            <a:ext cx="8399927" cy="430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500" b="1" dirty="0"/>
              <a:t>팀원</a:t>
            </a:r>
            <a:r>
              <a:rPr kumimoji="1" lang="ko-KR" altLang="en-US" sz="1500" b="1" dirty="0"/>
              <a:t> 개인별 주제 탐색 및 선정</a:t>
            </a:r>
            <a:endParaRPr kumimoji="1" lang="ko-Kore-KR" altLang="en-US" sz="15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A5F19F-5172-6240-ABD6-4BA8F3B7CD8D}"/>
              </a:ext>
            </a:extLst>
          </p:cNvPr>
          <p:cNvSpPr/>
          <p:nvPr/>
        </p:nvSpPr>
        <p:spPr>
          <a:xfrm>
            <a:off x="349625" y="4570470"/>
            <a:ext cx="3612775" cy="43030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500" b="1" dirty="0"/>
              <a:t>주제</a:t>
            </a:r>
            <a:r>
              <a:rPr kumimoji="1" lang="ko-KR" altLang="en-US" sz="1500" b="1" dirty="0"/>
              <a:t> 선정</a:t>
            </a:r>
            <a:endParaRPr kumimoji="1" lang="ko-Kore-KR" altLang="en-US" sz="15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2E1F9-5955-DF47-A90B-D14B0C800035}"/>
              </a:ext>
            </a:extLst>
          </p:cNvPr>
          <p:cNvSpPr/>
          <p:nvPr/>
        </p:nvSpPr>
        <p:spPr>
          <a:xfrm>
            <a:off x="3962400" y="4570470"/>
            <a:ext cx="4787151" cy="430306"/>
          </a:xfrm>
          <a:prstGeom prst="rect">
            <a:avLst/>
          </a:prstGeom>
          <a:solidFill>
            <a:srgbClr val="EF5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b="1" dirty="0"/>
              <a:t>주제 </a:t>
            </a:r>
            <a:r>
              <a:rPr kumimoji="1" lang="ko-Kore-KR" altLang="en-US" sz="1500" b="1" dirty="0"/>
              <a:t>이론</a:t>
            </a:r>
            <a:r>
              <a:rPr kumimoji="1" lang="ko-KR" altLang="en-US" sz="1500" b="1" dirty="0"/>
              <a:t> 학습 진행</a:t>
            </a:r>
            <a:endParaRPr kumimoji="1" lang="ko-Kore-KR" altLang="en-US" sz="15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73B794-80D0-9A4D-B402-8F1C6F32B509}"/>
              </a:ext>
            </a:extLst>
          </p:cNvPr>
          <p:cNvSpPr/>
          <p:nvPr/>
        </p:nvSpPr>
        <p:spPr>
          <a:xfrm>
            <a:off x="349623" y="5283620"/>
            <a:ext cx="4787151" cy="43030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b="1" dirty="0"/>
              <a:t>제안서 작성 및 제출</a:t>
            </a:r>
            <a:endParaRPr kumimoji="1" lang="ko-Kore-KR" altLang="en-US" sz="15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D0D63F-0E1B-EA4A-9B28-2179B78D34BB}"/>
              </a:ext>
            </a:extLst>
          </p:cNvPr>
          <p:cNvSpPr/>
          <p:nvPr/>
        </p:nvSpPr>
        <p:spPr>
          <a:xfrm>
            <a:off x="5136774" y="5283620"/>
            <a:ext cx="3612777" cy="430306"/>
          </a:xfrm>
          <a:prstGeom prst="rect">
            <a:avLst/>
          </a:prstGeom>
          <a:solidFill>
            <a:srgbClr val="EF5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b="1" dirty="0"/>
              <a:t>주제 </a:t>
            </a:r>
            <a:r>
              <a:rPr kumimoji="1" lang="ko-Kore-KR" altLang="en-US" sz="1500" b="1" dirty="0"/>
              <a:t>이론</a:t>
            </a:r>
            <a:r>
              <a:rPr kumimoji="1" lang="ko-KR" altLang="en-US" sz="1500" b="1" dirty="0"/>
              <a:t> 학습 진행</a:t>
            </a:r>
            <a:endParaRPr kumimoji="1" lang="ko-Kore-KR" altLang="en-US" sz="15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E72FB7-ABB6-9B4B-933A-D6FB6593A409}"/>
              </a:ext>
            </a:extLst>
          </p:cNvPr>
          <p:cNvSpPr/>
          <p:nvPr/>
        </p:nvSpPr>
        <p:spPr>
          <a:xfrm>
            <a:off x="1550893" y="5995533"/>
            <a:ext cx="7198657" cy="430306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b="1" dirty="0" err="1"/>
              <a:t>프로토</a:t>
            </a:r>
            <a:r>
              <a:rPr kumimoji="1" lang="ko-KR" altLang="en-US" sz="1500" b="1" dirty="0"/>
              <a:t> 타입 코드 작성</a:t>
            </a:r>
            <a:endParaRPr kumimoji="1" lang="ko-Kore-KR" altLang="en-US" sz="15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9B4FBD-CF9B-FF46-86AF-56B6C931870B}"/>
              </a:ext>
            </a:extLst>
          </p:cNvPr>
          <p:cNvSpPr/>
          <p:nvPr/>
        </p:nvSpPr>
        <p:spPr>
          <a:xfrm>
            <a:off x="349624" y="5995533"/>
            <a:ext cx="1200972" cy="430306"/>
          </a:xfrm>
          <a:prstGeom prst="rect">
            <a:avLst/>
          </a:prstGeom>
          <a:solidFill>
            <a:srgbClr val="EF5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b="1" dirty="0"/>
              <a:t>주제 </a:t>
            </a:r>
            <a:r>
              <a:rPr kumimoji="1" lang="ko-Kore-KR" altLang="en-US" sz="1500" b="1" dirty="0"/>
              <a:t>이론</a:t>
            </a:r>
            <a:r>
              <a:rPr kumimoji="1" lang="ko-KR" altLang="en-US" sz="1500" b="1" dirty="0"/>
              <a:t> 학습 진행</a:t>
            </a:r>
            <a:endParaRPr kumimoji="1" lang="ko-Kore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708996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FC567C-A7B4-2E45-938A-2C7CD0C558E7}"/>
              </a:ext>
            </a:extLst>
          </p:cNvPr>
          <p:cNvSpPr txBox="1"/>
          <p:nvPr/>
        </p:nvSpPr>
        <p:spPr>
          <a:xfrm>
            <a:off x="73571" y="378373"/>
            <a:ext cx="93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solidFill>
                  <a:srgbClr val="4472C4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03</a:t>
            </a:r>
            <a:endParaRPr kumimoji="1" lang="ko-Kore-KR" altLang="en-US" sz="4000" b="1" dirty="0">
              <a:solidFill>
                <a:srgbClr val="4472C4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98018E-D9EE-E949-8E7A-FEEE0AE07D88}"/>
              </a:ext>
            </a:extLst>
          </p:cNvPr>
          <p:cNvSpPr txBox="1"/>
          <p:nvPr/>
        </p:nvSpPr>
        <p:spPr>
          <a:xfrm>
            <a:off x="893380" y="430926"/>
            <a:ext cx="5399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000" b="1" dirty="0">
                <a:solidFill>
                  <a:srgbClr val="4472C4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프로젝트</a:t>
            </a:r>
            <a:r>
              <a:rPr kumimoji="1" lang="ko-KR" altLang="en-US" sz="4000" b="1" dirty="0">
                <a:solidFill>
                  <a:srgbClr val="4472C4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4000" b="1" dirty="0" err="1">
                <a:solidFill>
                  <a:srgbClr val="4472C4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스케쥴링</a:t>
            </a:r>
            <a:endParaRPr kumimoji="1" lang="en-US" altLang="ko-Kore-KR" sz="4000" b="1" dirty="0">
              <a:solidFill>
                <a:srgbClr val="4472C4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417F6-9C6B-0042-8BBE-566DEBD5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4875-CC03-444F-BB6F-BB6F74FEE3C8}" type="slidenum">
              <a:rPr kumimoji="1" lang="ko-Kore-KR" altLang="en-US" smtClean="0"/>
              <a:t>7</a:t>
            </a:fld>
            <a:endParaRPr kumimoji="1" lang="ko-Kore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306666F-B15F-9547-A647-C38488578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271974"/>
              </p:ext>
            </p:extLst>
          </p:nvPr>
        </p:nvGraphicFramePr>
        <p:xfrm>
          <a:off x="349624" y="1290917"/>
          <a:ext cx="8400224" cy="5136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032">
                  <a:extLst>
                    <a:ext uri="{9D8B030D-6E8A-4147-A177-3AD203B41FA5}">
                      <a16:colId xmlns:a16="http://schemas.microsoft.com/office/drawing/2014/main" val="869783519"/>
                    </a:ext>
                  </a:extLst>
                </a:gridCol>
                <a:gridCol w="1200032">
                  <a:extLst>
                    <a:ext uri="{9D8B030D-6E8A-4147-A177-3AD203B41FA5}">
                      <a16:colId xmlns:a16="http://schemas.microsoft.com/office/drawing/2014/main" val="3826758188"/>
                    </a:ext>
                  </a:extLst>
                </a:gridCol>
                <a:gridCol w="1200032">
                  <a:extLst>
                    <a:ext uri="{9D8B030D-6E8A-4147-A177-3AD203B41FA5}">
                      <a16:colId xmlns:a16="http://schemas.microsoft.com/office/drawing/2014/main" val="1388259640"/>
                    </a:ext>
                  </a:extLst>
                </a:gridCol>
                <a:gridCol w="1200032">
                  <a:extLst>
                    <a:ext uri="{9D8B030D-6E8A-4147-A177-3AD203B41FA5}">
                      <a16:colId xmlns:a16="http://schemas.microsoft.com/office/drawing/2014/main" val="1874777310"/>
                    </a:ext>
                  </a:extLst>
                </a:gridCol>
                <a:gridCol w="1200032">
                  <a:extLst>
                    <a:ext uri="{9D8B030D-6E8A-4147-A177-3AD203B41FA5}">
                      <a16:colId xmlns:a16="http://schemas.microsoft.com/office/drawing/2014/main" val="337994420"/>
                    </a:ext>
                  </a:extLst>
                </a:gridCol>
                <a:gridCol w="1200032">
                  <a:extLst>
                    <a:ext uri="{9D8B030D-6E8A-4147-A177-3AD203B41FA5}">
                      <a16:colId xmlns:a16="http://schemas.microsoft.com/office/drawing/2014/main" val="3312168836"/>
                    </a:ext>
                  </a:extLst>
                </a:gridCol>
                <a:gridCol w="1200032">
                  <a:extLst>
                    <a:ext uri="{9D8B030D-6E8A-4147-A177-3AD203B41FA5}">
                      <a16:colId xmlns:a16="http://schemas.microsoft.com/office/drawing/2014/main" val="1496454826"/>
                    </a:ext>
                  </a:extLst>
                </a:gridCol>
              </a:tblGrid>
              <a:tr h="361893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09418"/>
                  </a:ext>
                </a:extLst>
              </a:tr>
              <a:tr h="682038"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1</a:t>
                      </a:r>
                      <a:r>
                        <a:rPr lang="en-US" altLang="ko-KR" sz="1000" dirty="0"/>
                        <a:t>0/18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1</a:t>
                      </a:r>
                      <a:r>
                        <a:rPr lang="en-US" altLang="ko-KR" sz="1000" dirty="0"/>
                        <a:t>9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20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21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22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23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24</a:t>
                      </a:r>
                      <a:endParaRPr lang="ko-Kore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64511"/>
                  </a:ext>
                </a:extLst>
              </a:tr>
              <a:tr h="682038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25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26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27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28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29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30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31</a:t>
                      </a:r>
                      <a:endParaRPr lang="ko-Kore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888514"/>
                  </a:ext>
                </a:extLst>
              </a:tr>
              <a:tr h="682038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11/1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2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3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4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5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6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7</a:t>
                      </a:r>
                      <a:endParaRPr lang="ko-Kore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20422"/>
                  </a:ext>
                </a:extLst>
              </a:tr>
              <a:tr h="682038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8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9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10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11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12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13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14</a:t>
                      </a:r>
                      <a:endParaRPr lang="ko-Kore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626428"/>
                  </a:ext>
                </a:extLst>
              </a:tr>
              <a:tr h="682038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15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16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17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18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19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20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21</a:t>
                      </a:r>
                      <a:endParaRPr lang="ko-Kore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80516"/>
                  </a:ext>
                </a:extLst>
              </a:tr>
              <a:tr h="682038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22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23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24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25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26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27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28</a:t>
                      </a:r>
                      <a:endParaRPr lang="ko-Kore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165576"/>
                  </a:ext>
                </a:extLst>
              </a:tr>
              <a:tr h="682038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29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30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12/1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2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3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4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5</a:t>
                      </a:r>
                      <a:endParaRPr lang="ko-Kore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416620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4241651A-5011-7A4B-A470-E1559FEAF608}"/>
              </a:ext>
            </a:extLst>
          </p:cNvPr>
          <p:cNvSpPr/>
          <p:nvPr/>
        </p:nvSpPr>
        <p:spPr>
          <a:xfrm>
            <a:off x="349624" y="2541494"/>
            <a:ext cx="8390961" cy="43030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b="1" dirty="0"/>
              <a:t>중간고사</a:t>
            </a:r>
            <a:endParaRPr kumimoji="1" lang="ko-Kore-KR" altLang="en-US" sz="15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21D49D-FA11-F24F-A58C-04D53D78AB98}"/>
              </a:ext>
            </a:extLst>
          </p:cNvPr>
          <p:cNvSpPr/>
          <p:nvPr/>
        </p:nvSpPr>
        <p:spPr>
          <a:xfrm>
            <a:off x="2769797" y="3935506"/>
            <a:ext cx="4787151" cy="43030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500" b="1" dirty="0"/>
              <a:t>중간</a:t>
            </a:r>
            <a:r>
              <a:rPr kumimoji="1" lang="ko-KR" altLang="en-US" sz="1500" b="1" dirty="0"/>
              <a:t> 보고서 작성 및 제출</a:t>
            </a:r>
            <a:endParaRPr kumimoji="1" lang="ko-Kore-KR" altLang="en-US" sz="15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A5F19F-5172-6240-ABD6-4BA8F3B7CD8D}"/>
              </a:ext>
            </a:extLst>
          </p:cNvPr>
          <p:cNvSpPr/>
          <p:nvPr/>
        </p:nvSpPr>
        <p:spPr>
          <a:xfrm>
            <a:off x="2734534" y="4596116"/>
            <a:ext cx="2420172" cy="43030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b="1" dirty="0"/>
              <a:t>통합 테스트 진행</a:t>
            </a:r>
            <a:endParaRPr kumimoji="1" lang="ko-Kore-KR" altLang="en-US" sz="15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2E1F9-5955-DF47-A90B-D14B0C800035}"/>
              </a:ext>
            </a:extLst>
          </p:cNvPr>
          <p:cNvSpPr/>
          <p:nvPr/>
        </p:nvSpPr>
        <p:spPr>
          <a:xfrm>
            <a:off x="5154704" y="4596116"/>
            <a:ext cx="3585881" cy="430306"/>
          </a:xfrm>
          <a:prstGeom prst="rect">
            <a:avLst/>
          </a:prstGeom>
          <a:solidFill>
            <a:srgbClr val="EF5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b="1" dirty="0"/>
              <a:t>통합 테스트 및 </a:t>
            </a:r>
            <a:r>
              <a:rPr kumimoji="1" lang="ko-KR" altLang="en-US" sz="1500" b="1" dirty="0" err="1"/>
              <a:t>이슈사항</a:t>
            </a:r>
            <a:r>
              <a:rPr kumimoji="1" lang="ko-KR" altLang="en-US" sz="1500" b="1" dirty="0"/>
              <a:t> 수정</a:t>
            </a:r>
            <a:endParaRPr kumimoji="1" lang="ko-Kore-KR" altLang="en-US" sz="15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73B794-80D0-9A4D-B402-8F1C6F32B509}"/>
              </a:ext>
            </a:extLst>
          </p:cNvPr>
          <p:cNvSpPr/>
          <p:nvPr/>
        </p:nvSpPr>
        <p:spPr>
          <a:xfrm>
            <a:off x="349624" y="5283620"/>
            <a:ext cx="4787151" cy="43030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b="1" dirty="0"/>
              <a:t>최종 보고서 작성 및 제출</a:t>
            </a:r>
            <a:endParaRPr kumimoji="1" lang="ko-Kore-KR" altLang="en-US" sz="15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E72FB7-ABB6-9B4B-933A-D6FB6593A409}"/>
              </a:ext>
            </a:extLst>
          </p:cNvPr>
          <p:cNvSpPr/>
          <p:nvPr/>
        </p:nvSpPr>
        <p:spPr>
          <a:xfrm>
            <a:off x="3953734" y="5995533"/>
            <a:ext cx="1200972" cy="43030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b="1" dirty="0" err="1"/>
              <a:t>최종발표</a:t>
            </a:r>
            <a:endParaRPr kumimoji="1" lang="ko-Kore-KR" altLang="en-US" sz="15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9B4FBD-CF9B-FF46-86AF-56B6C931870B}"/>
              </a:ext>
            </a:extLst>
          </p:cNvPr>
          <p:cNvSpPr/>
          <p:nvPr/>
        </p:nvSpPr>
        <p:spPr>
          <a:xfrm>
            <a:off x="1546859" y="5995533"/>
            <a:ext cx="2406874" cy="43030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b="1" dirty="0"/>
              <a:t>발표 연습</a:t>
            </a:r>
            <a:endParaRPr kumimoji="1" lang="ko-Kore-KR" altLang="en-US" sz="15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1B3AC0-8D15-A747-B83F-FE69846DCD5C}"/>
              </a:ext>
            </a:extLst>
          </p:cNvPr>
          <p:cNvSpPr/>
          <p:nvPr/>
        </p:nvSpPr>
        <p:spPr>
          <a:xfrm>
            <a:off x="3953733" y="1887365"/>
            <a:ext cx="4795818" cy="43030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b="1" dirty="0"/>
              <a:t>중간고사 대비</a:t>
            </a:r>
            <a:endParaRPr kumimoji="1" lang="ko-Kore-KR" altLang="en-US" sz="15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FF512EE-8B30-8C43-86F6-976540478E4A}"/>
              </a:ext>
            </a:extLst>
          </p:cNvPr>
          <p:cNvSpPr/>
          <p:nvPr/>
        </p:nvSpPr>
        <p:spPr>
          <a:xfrm>
            <a:off x="349625" y="1880884"/>
            <a:ext cx="3603812" cy="430306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b="1" dirty="0" err="1"/>
              <a:t>프로토</a:t>
            </a:r>
            <a:r>
              <a:rPr kumimoji="1" lang="ko-KR" altLang="en-US" sz="1500" b="1" dirty="0"/>
              <a:t> 타입 코드 작성</a:t>
            </a:r>
            <a:endParaRPr kumimoji="1" lang="ko-Kore-KR" altLang="en-US" sz="15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2A8815-DF3E-654F-BE01-B79A64C9C8E8}"/>
              </a:ext>
            </a:extLst>
          </p:cNvPr>
          <p:cNvSpPr/>
          <p:nvPr/>
        </p:nvSpPr>
        <p:spPr>
          <a:xfrm>
            <a:off x="349625" y="3248002"/>
            <a:ext cx="8390960" cy="430306"/>
          </a:xfrm>
          <a:prstGeom prst="rect">
            <a:avLst/>
          </a:prstGeom>
          <a:solidFill>
            <a:srgbClr val="FF2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b="1" dirty="0" err="1"/>
              <a:t>강화학습</a:t>
            </a:r>
            <a:r>
              <a:rPr kumimoji="1" lang="ko-KR" altLang="en-US" sz="1500" b="1" dirty="0"/>
              <a:t> 코드 작성</a:t>
            </a:r>
            <a:endParaRPr kumimoji="1" lang="ko-Kore-KR" altLang="en-US" sz="15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D2366C-EFE9-E548-B63B-EAFE8256435D}"/>
              </a:ext>
            </a:extLst>
          </p:cNvPr>
          <p:cNvSpPr/>
          <p:nvPr/>
        </p:nvSpPr>
        <p:spPr>
          <a:xfrm>
            <a:off x="358591" y="3929320"/>
            <a:ext cx="2393574" cy="430306"/>
          </a:xfrm>
          <a:prstGeom prst="rect">
            <a:avLst/>
          </a:prstGeom>
          <a:solidFill>
            <a:srgbClr val="FF2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b="1" dirty="0" err="1"/>
              <a:t>강화학습</a:t>
            </a:r>
            <a:r>
              <a:rPr kumimoji="1" lang="ko-KR" altLang="en-US" sz="1500" b="1" dirty="0"/>
              <a:t> 코드 작성</a:t>
            </a:r>
            <a:endParaRPr kumimoji="1" lang="ko-Kore-KR" altLang="en-US" sz="15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22E995-5C43-DE4C-8C52-F90D9ECF0F6D}"/>
              </a:ext>
            </a:extLst>
          </p:cNvPr>
          <p:cNvSpPr/>
          <p:nvPr/>
        </p:nvSpPr>
        <p:spPr>
          <a:xfrm>
            <a:off x="7552764" y="3942067"/>
            <a:ext cx="1187821" cy="43030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b="1" dirty="0" err="1"/>
              <a:t>단위테스트</a:t>
            </a:r>
            <a:endParaRPr kumimoji="1" lang="ko-Kore-KR" altLang="en-US" sz="15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A42A16-FE38-4D4F-9103-352AD82B8609}"/>
              </a:ext>
            </a:extLst>
          </p:cNvPr>
          <p:cNvSpPr/>
          <p:nvPr/>
        </p:nvSpPr>
        <p:spPr>
          <a:xfrm>
            <a:off x="359038" y="4596116"/>
            <a:ext cx="2410759" cy="43030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b="1" dirty="0" err="1"/>
              <a:t>단위테스트</a:t>
            </a:r>
            <a:endParaRPr kumimoji="1" lang="ko-Kore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70150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FC567C-A7B4-2E45-938A-2C7CD0C558E7}"/>
              </a:ext>
            </a:extLst>
          </p:cNvPr>
          <p:cNvSpPr txBox="1"/>
          <p:nvPr/>
        </p:nvSpPr>
        <p:spPr>
          <a:xfrm>
            <a:off x="73571" y="378373"/>
            <a:ext cx="93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solidFill>
                  <a:srgbClr val="4472C4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04</a:t>
            </a:r>
            <a:endParaRPr kumimoji="1" lang="ko-Kore-KR" altLang="en-US" sz="4000" b="1" dirty="0">
              <a:solidFill>
                <a:srgbClr val="4472C4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98018E-D9EE-E949-8E7A-FEEE0AE07D88}"/>
              </a:ext>
            </a:extLst>
          </p:cNvPr>
          <p:cNvSpPr txBox="1"/>
          <p:nvPr/>
        </p:nvSpPr>
        <p:spPr>
          <a:xfrm>
            <a:off x="893380" y="430926"/>
            <a:ext cx="5399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000" b="1" dirty="0">
                <a:solidFill>
                  <a:srgbClr val="4472C4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팀구성원</a:t>
            </a:r>
            <a:r>
              <a:rPr kumimoji="1" lang="ko-KR" altLang="en-US" sz="4000" b="1" dirty="0">
                <a:solidFill>
                  <a:srgbClr val="4472C4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업무분담</a:t>
            </a:r>
            <a:endParaRPr kumimoji="1" lang="en-US" altLang="ko-Kore-KR" sz="4000" b="1" dirty="0">
              <a:solidFill>
                <a:srgbClr val="4472C4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417F6-9C6B-0042-8BBE-566DEBD5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4875-CC03-444F-BB6F-BB6F74FEE3C8}" type="slidenum">
              <a:rPr kumimoji="1" lang="ko-Kore-KR" altLang="en-US" smtClean="0"/>
              <a:t>8</a:t>
            </a:fld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537479-19DC-AB4A-BB5A-BCDC02860161}"/>
              </a:ext>
            </a:extLst>
          </p:cNvPr>
          <p:cNvSpPr txBox="1"/>
          <p:nvPr/>
        </p:nvSpPr>
        <p:spPr>
          <a:xfrm>
            <a:off x="701564" y="2070538"/>
            <a:ext cx="13663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박정훈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D924EE-5AE9-CE45-B679-272591D234D1}"/>
              </a:ext>
            </a:extLst>
          </p:cNvPr>
          <p:cNvSpPr txBox="1"/>
          <p:nvPr/>
        </p:nvSpPr>
        <p:spPr>
          <a:xfrm>
            <a:off x="701564" y="4304753"/>
            <a:ext cx="13663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김현중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9904D6-C2BD-C242-8DA4-01E9EFDF9A5B}"/>
              </a:ext>
            </a:extLst>
          </p:cNvPr>
          <p:cNvSpPr txBox="1"/>
          <p:nvPr/>
        </p:nvSpPr>
        <p:spPr>
          <a:xfrm>
            <a:off x="4837385" y="2070538"/>
            <a:ext cx="13663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최성우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E7CC06-B77C-9144-A371-37E4A4A83A72}"/>
              </a:ext>
            </a:extLst>
          </p:cNvPr>
          <p:cNvSpPr txBox="1"/>
          <p:nvPr/>
        </p:nvSpPr>
        <p:spPr>
          <a:xfrm>
            <a:off x="4837385" y="4304753"/>
            <a:ext cx="13663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최현구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029121-0A13-FE48-AEE9-2053AB9B37B6}"/>
              </a:ext>
            </a:extLst>
          </p:cNvPr>
          <p:cNvSpPr txBox="1"/>
          <p:nvPr/>
        </p:nvSpPr>
        <p:spPr>
          <a:xfrm>
            <a:off x="1973319" y="2620802"/>
            <a:ext cx="2333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발표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팀 단위 일정관리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코드 작성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80A720-18DF-874F-BA2A-1500AB8ECDA3}"/>
              </a:ext>
            </a:extLst>
          </p:cNvPr>
          <p:cNvSpPr txBox="1"/>
          <p:nvPr/>
        </p:nvSpPr>
        <p:spPr>
          <a:xfrm>
            <a:off x="1973318" y="4864377"/>
            <a:ext cx="2333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자료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조사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코드 작성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62642E-077C-1C4E-9A68-DA0ED2C08E8E}"/>
              </a:ext>
            </a:extLst>
          </p:cNvPr>
          <p:cNvSpPr txBox="1"/>
          <p:nvPr/>
        </p:nvSpPr>
        <p:spPr>
          <a:xfrm>
            <a:off x="6221754" y="2624536"/>
            <a:ext cx="2999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알고리즘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학습자료 제공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코드 작성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FC1355-7130-E04C-9185-0FD2CCB62966}"/>
              </a:ext>
            </a:extLst>
          </p:cNvPr>
          <p:cNvSpPr txBox="1"/>
          <p:nvPr/>
        </p:nvSpPr>
        <p:spPr>
          <a:xfrm>
            <a:off x="6221754" y="4864377"/>
            <a:ext cx="2999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발표자료 작성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코드 작성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79AE1BEF-2C86-324E-ACCE-E63CA31EA440}"/>
              </a:ext>
            </a:extLst>
          </p:cNvPr>
          <p:cNvCxnSpPr/>
          <p:nvPr/>
        </p:nvCxnSpPr>
        <p:spPr>
          <a:xfrm>
            <a:off x="4306615" y="2070538"/>
            <a:ext cx="0" cy="4088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1712C62B-FD30-6449-8C04-F299BE9650F7}"/>
              </a:ext>
            </a:extLst>
          </p:cNvPr>
          <p:cNvCxnSpPr>
            <a:cxnSpLocks/>
          </p:cNvCxnSpPr>
          <p:nvPr/>
        </p:nvCxnSpPr>
        <p:spPr>
          <a:xfrm flipH="1">
            <a:off x="614853" y="4114800"/>
            <a:ext cx="78669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23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FC567C-A7B4-2E45-938A-2C7CD0C558E7}"/>
              </a:ext>
            </a:extLst>
          </p:cNvPr>
          <p:cNvSpPr txBox="1"/>
          <p:nvPr/>
        </p:nvSpPr>
        <p:spPr>
          <a:xfrm>
            <a:off x="73571" y="378373"/>
            <a:ext cx="93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solidFill>
                  <a:srgbClr val="4472C4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05</a:t>
            </a:r>
            <a:endParaRPr kumimoji="1" lang="ko-Kore-KR" altLang="en-US" sz="4000" b="1" dirty="0">
              <a:solidFill>
                <a:srgbClr val="4472C4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98018E-D9EE-E949-8E7A-FEEE0AE07D88}"/>
              </a:ext>
            </a:extLst>
          </p:cNvPr>
          <p:cNvSpPr txBox="1"/>
          <p:nvPr/>
        </p:nvSpPr>
        <p:spPr>
          <a:xfrm>
            <a:off x="893380" y="430926"/>
            <a:ext cx="5399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b="1" dirty="0">
                <a:solidFill>
                  <a:srgbClr val="4472C4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참고 문헌 및 사이트</a:t>
            </a:r>
            <a:endParaRPr kumimoji="1" lang="en-US" altLang="ko-Kore-KR" sz="4000" b="1" dirty="0">
              <a:solidFill>
                <a:srgbClr val="4472C4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417F6-9C6B-0042-8BBE-566DEBD5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4875-CC03-444F-BB6F-BB6F74FEE3C8}" type="slidenum">
              <a:rPr kumimoji="1" lang="ko-Kore-KR" altLang="en-US" smtClean="0"/>
              <a:t>9</a:t>
            </a:fld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FC1355-7130-E04C-9185-0FD2CCB62966}"/>
              </a:ext>
            </a:extLst>
          </p:cNvPr>
          <p:cNvSpPr txBox="1"/>
          <p:nvPr/>
        </p:nvSpPr>
        <p:spPr>
          <a:xfrm>
            <a:off x="541281" y="1565049"/>
            <a:ext cx="80460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삼성 </a:t>
            </a:r>
            <a:r>
              <a:rPr kumimoji="1" lang="en" altLang="ko-KR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sds</a:t>
            </a:r>
            <a:r>
              <a:rPr kumimoji="1" lang="en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" altLang="ko-KR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saida</a:t>
            </a:r>
            <a:r>
              <a:rPr kumimoji="1" lang="en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팀 스타크래프트 인공지능</a:t>
            </a:r>
            <a:b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kumimoji="1" lang="en" altLang="ko-KR" dirty="0">
                <a:latin typeface="NanumBarunGothic" panose="020B0603020101020101" pitchFamily="34" charset="-127"/>
                <a:ea typeface="NanumBarunGothic" panose="020B0603020101020101" pitchFamily="34" charset="-127"/>
                <a:hlinkClick r:id="rId2"/>
              </a:rPr>
              <a:t>http://m.hani.co.kr/arti/economy/it/870696.html#cb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" altLang="ko-KR" dirty="0">
              <a:latin typeface="NanumBarunGothic" panose="020B0603020101020101" pitchFamily="34" charset="-127"/>
              <a:ea typeface="NanumBarunGothic" panose="020B0603020101020101" pitchFamily="34" charset="-127"/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시행착오 없는 </a:t>
            </a:r>
            <a:r>
              <a:rPr kumimoji="1" lang="ko-KR" altLang="en-US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길찾기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인공지능</a:t>
            </a:r>
            <a:br>
              <a:rPr kumimoji="1" lang="en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  <a:hlinkClick r:id="rId3"/>
              </a:rPr>
            </a:br>
            <a:r>
              <a:rPr kumimoji="1" lang="en" altLang="ko-KR" dirty="0">
                <a:latin typeface="NanumBarunGothic" panose="020B0603020101020101" pitchFamily="34" charset="-127"/>
                <a:ea typeface="NanumBarunGothic" panose="020B0603020101020101" pitchFamily="34" charset="-127"/>
                <a:hlinkClick r:id="rId3"/>
              </a:rPr>
              <a:t>http://m.hani.co.kr/arti/science/future/926150.html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  <a:hlinkClick r:id="rId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홍콩 </a:t>
            </a:r>
            <a:r>
              <a:rPr kumimoji="1" lang="ko-KR" altLang="en-US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과기대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김성훈 교수님 강의</a:t>
            </a:r>
            <a:br>
              <a:rPr kumimoji="1"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kumimoji="1" lang="en" altLang="ko-KR" dirty="0">
                <a:latin typeface="NanumBarunGothic" panose="020B0603020101020101" pitchFamily="34" charset="-127"/>
                <a:ea typeface="NanumBarunGothic" panose="020B0603020101020101" pitchFamily="34" charset="-127"/>
                <a:hlinkClick r:id="rId4"/>
              </a:rPr>
              <a:t>https://hunkim.github.io/ml/</a:t>
            </a:r>
            <a:endParaRPr kumimoji="1" lang="en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텐서플로우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프레임워크 </a:t>
            </a:r>
            <a:r>
              <a:rPr kumimoji="1" lang="en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q-learning 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설명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" altLang="ko-KR" dirty="0">
                <a:latin typeface="NanumBarunGothic" panose="020B0603020101020101" pitchFamily="34" charset="-127"/>
                <a:ea typeface="NanumBarunGothic" panose="020B0603020101020101" pitchFamily="34" charset="-127"/>
                <a:hlinkClick r:id="rId5"/>
              </a:rPr>
              <a:t>https://www.tensorflow.org/agents/tutorials/0_intro_rl</a:t>
            </a:r>
            <a:endParaRPr kumimoji="1" lang="en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" altLang="ko-Kore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Frozen lake game</a:t>
            </a:r>
            <a:br>
              <a:rPr kumimoji="1" lang="en-US" altLang="ko-Kore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kumimoji="1" lang="en-US" altLang="ko-Kore-KR" dirty="0">
                <a:latin typeface="NanumBarunGothic" panose="020B0603020101020101" pitchFamily="34" charset="-127"/>
                <a:ea typeface="NanumBarunGothic" panose="020B0603020101020101" pitchFamily="34" charset="-127"/>
                <a:hlinkClick r:id="rId6"/>
              </a:rPr>
              <a:t>https://colab.research.google.com/github/simoninithomas/Deep_reinforcement_learning_Course/blob/master/Q_Learning_with_FrozenLakev2.ipynb</a:t>
            </a:r>
            <a:endParaRPr kumimoji="1" lang="en-US" altLang="ko-Kore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5962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504</Words>
  <Application>Microsoft Macintosh PowerPoint</Application>
  <PresentationFormat>화면 슬라이드 쇼(4:3)</PresentationFormat>
  <Paragraphs>206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NanumBarunGothic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최현구</dc:creator>
  <cp:lastModifiedBy>최현구</cp:lastModifiedBy>
  <cp:revision>14</cp:revision>
  <dcterms:created xsi:type="dcterms:W3CDTF">2020-10-06T04:04:28Z</dcterms:created>
  <dcterms:modified xsi:type="dcterms:W3CDTF">2020-10-06T13:18:56Z</dcterms:modified>
</cp:coreProperties>
</file>