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1" r:id="rId1"/>
  </p:sldMasterIdLst>
  <p:notesMasterIdLst>
    <p:notesMasterId r:id="rId8"/>
  </p:notesMasterIdLst>
  <p:handoutMasterIdLst>
    <p:handoutMasterId r:id="rId9"/>
  </p:handoutMasterIdLst>
  <p:sldIdLst>
    <p:sldId id="414" r:id="rId2"/>
    <p:sldId id="603" r:id="rId3"/>
    <p:sldId id="608" r:id="rId4"/>
    <p:sldId id="609" r:id="rId5"/>
    <p:sldId id="610" r:id="rId6"/>
    <p:sldId id="606" r:id="rId7"/>
  </p:sldIdLst>
  <p:sldSz cx="9144000" cy="6858000" type="screen4x3"/>
  <p:notesSz cx="6815138" cy="99425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HY헤드라인M" panose="02030600000101010101" pitchFamily="18" charset="-127"/>
        <a:ea typeface="HY헤드라인M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HY헤드라인M" panose="02030600000101010101" pitchFamily="18" charset="-127"/>
        <a:ea typeface="HY헤드라인M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HY헤드라인M" panose="02030600000101010101" pitchFamily="18" charset="-127"/>
        <a:ea typeface="HY헤드라인M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HY헤드라인M" panose="02030600000101010101" pitchFamily="18" charset="-127"/>
        <a:ea typeface="HY헤드라인M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HY헤드라인M" panose="02030600000101010101" pitchFamily="18" charset="-127"/>
        <a:ea typeface="HY헤드라인M" panose="02030600000101010101" pitchFamily="18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HY헤드라인M" panose="02030600000101010101" pitchFamily="18" charset="-127"/>
        <a:ea typeface="HY헤드라인M" panose="02030600000101010101" pitchFamily="18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HY헤드라인M" panose="02030600000101010101" pitchFamily="18" charset="-127"/>
        <a:ea typeface="HY헤드라인M" panose="02030600000101010101" pitchFamily="18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HY헤드라인M" panose="02030600000101010101" pitchFamily="18" charset="-127"/>
        <a:ea typeface="HY헤드라인M" panose="02030600000101010101" pitchFamily="18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HY헤드라인M" panose="02030600000101010101" pitchFamily="18" charset="-127"/>
        <a:ea typeface="HY헤드라인M" panose="02030600000101010101" pitchFamily="18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D0303"/>
    <a:srgbClr val="F8F8F8"/>
    <a:srgbClr val="0000FF"/>
    <a:srgbClr val="008000"/>
    <a:srgbClr val="8135AF"/>
    <a:srgbClr val="34C8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31" autoAdjust="0"/>
    <p:restoredTop sz="94220" autoAdjust="0"/>
  </p:normalViewPr>
  <p:slideViewPr>
    <p:cSldViewPr>
      <p:cViewPr>
        <p:scale>
          <a:sx n="81" d="100"/>
          <a:sy n="81" d="100"/>
        </p:scale>
        <p:origin x="-1290" y="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-156"/>
    </p:cViewPr>
  </p:sorterViewPr>
  <p:notesViewPr>
    <p:cSldViewPr>
      <p:cViewPr varScale="1">
        <p:scale>
          <a:sx n="64" d="100"/>
          <a:sy n="64" d="100"/>
        </p:scale>
        <p:origin x="-3432" y="-126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311" tIns="46656" rIns="93311" bIns="46656" numCol="1" anchor="t" anchorCtr="0" compatLnSpc="1">
            <a:prstTxWarp prst="textNoShape">
              <a:avLst/>
            </a:prstTxWarp>
          </a:bodyPr>
          <a:lstStyle>
            <a:lvl1pPr defTabSz="933450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311" tIns="46656" rIns="93311" bIns="46656" numCol="1" anchor="t" anchorCtr="0" compatLnSpc="1">
            <a:prstTxWarp prst="textNoShape">
              <a:avLst/>
            </a:prstTxWarp>
          </a:bodyPr>
          <a:lstStyle>
            <a:lvl1pPr algn="r" defTabSz="933450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311" tIns="46656" rIns="93311" bIns="46656" numCol="1" anchor="b" anchorCtr="0" compatLnSpc="1">
            <a:prstTxWarp prst="textNoShape">
              <a:avLst/>
            </a:prstTxWarp>
          </a:bodyPr>
          <a:lstStyle>
            <a:lvl1pPr defTabSz="933450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311" tIns="46656" rIns="93311" bIns="46656" numCol="1" anchor="b" anchorCtr="0" compatLnSpc="1">
            <a:prstTxWarp prst="textNoShape">
              <a:avLst/>
            </a:prstTxWarp>
          </a:bodyPr>
          <a:lstStyle>
            <a:lvl1pPr algn="r" defTabSz="933450" eaLnBrk="1" latinLnBrk="1" hangingPunct="1">
              <a:spcBef>
                <a:spcPct val="0"/>
              </a:spcBef>
              <a:buClrTx/>
              <a:buSzTx/>
              <a:buFontTx/>
              <a:buNone/>
              <a:defRPr sz="1200" smtClean="0"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00765655-E6DD-444A-BD15-9BE38FFAAE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5840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311" tIns="46656" rIns="93311" bIns="46656" numCol="1" anchor="t" anchorCtr="0" compatLnSpc="1">
            <a:prstTxWarp prst="textNoShape">
              <a:avLst/>
            </a:prstTxWarp>
          </a:bodyPr>
          <a:lstStyle>
            <a:lvl1pPr defTabSz="933450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311" tIns="46656" rIns="93311" bIns="46656" numCol="1" anchor="t" anchorCtr="0" compatLnSpc="1">
            <a:prstTxWarp prst="textNoShape">
              <a:avLst/>
            </a:prstTxWarp>
          </a:bodyPr>
          <a:lstStyle>
            <a:lvl1pPr algn="r" defTabSz="933450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46125"/>
            <a:ext cx="497046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4724400"/>
            <a:ext cx="4995862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311" tIns="46656" rIns="93311" bIns="466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311" tIns="46656" rIns="93311" bIns="46656" numCol="1" anchor="b" anchorCtr="0" compatLnSpc="1">
            <a:prstTxWarp prst="textNoShape">
              <a:avLst/>
            </a:prstTxWarp>
          </a:bodyPr>
          <a:lstStyle>
            <a:lvl1pPr defTabSz="933450" eaLnBrk="1" latin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311" tIns="46656" rIns="93311" bIns="46656" numCol="1" anchor="b" anchorCtr="0" compatLnSpc="1">
            <a:prstTxWarp prst="textNoShape">
              <a:avLst/>
            </a:prstTxWarp>
          </a:bodyPr>
          <a:lstStyle>
            <a:lvl1pPr algn="r" defTabSz="933450" eaLnBrk="1" latinLnBrk="1" hangingPunct="1">
              <a:spcBef>
                <a:spcPct val="0"/>
              </a:spcBef>
              <a:buClrTx/>
              <a:buSzTx/>
              <a:buFontTx/>
              <a:buNone/>
              <a:defRPr sz="1200" smtClean="0"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17F5F200-B731-431E-A73E-E5210D287A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3492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Freeform 3" descr="CITTEXT"/>
            <p:cNvSpPr>
              <a:spLocks/>
            </p:cNvSpPr>
            <p:nvPr/>
          </p:nvSpPr>
          <p:spPr bwMode="auto">
            <a:xfrm>
              <a:off x="0" y="0"/>
              <a:ext cx="1824" cy="4320"/>
            </a:xfrm>
            <a:custGeom>
              <a:avLst/>
              <a:gdLst>
                <a:gd name="T0" fmla="*/ 0 w 1824"/>
                <a:gd name="T1" fmla="*/ 4320 h 3840"/>
                <a:gd name="T2" fmla="*/ 0 w 1824"/>
                <a:gd name="T3" fmla="*/ 0 h 3840"/>
                <a:gd name="T4" fmla="*/ 1824 w 1824"/>
                <a:gd name="T5" fmla="*/ 0 h 3840"/>
                <a:gd name="T6" fmla="*/ 583 w 1824"/>
                <a:gd name="T7" fmla="*/ 4320 h 3840"/>
                <a:gd name="T8" fmla="*/ 0 w 1824"/>
                <a:gd name="T9" fmla="*/ 4320 h 3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4" h="3840">
                  <a:moveTo>
                    <a:pt x="0" y="3840"/>
                  </a:moveTo>
                  <a:lnTo>
                    <a:pt x="0" y="0"/>
                  </a:lnTo>
                  <a:lnTo>
                    <a:pt x="1824" y="0"/>
                  </a:lnTo>
                  <a:cubicBezTo>
                    <a:pt x="74" y="1204"/>
                    <a:pt x="465" y="3655"/>
                    <a:pt x="583" y="3840"/>
                  </a:cubicBezTo>
                  <a:cubicBezTo>
                    <a:pt x="291" y="3840"/>
                    <a:pt x="0" y="3840"/>
                    <a:pt x="0" y="3840"/>
                  </a:cubicBez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ltGray">
            <a:xfrm>
              <a:off x="1008" y="0"/>
              <a:ext cx="4752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defRPr kumimoji="1" sz="28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defRPr kumimoji="1" sz="28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defRPr kumimoji="1" sz="28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defRPr kumimoji="1" sz="28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ko-KR" altLang="en-US" smtClean="0"/>
            </a:p>
          </p:txBody>
        </p:sp>
        <p:pic>
          <p:nvPicPr>
            <p:cNvPr id="7" name="Picture 5" descr="CITBAN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66" r="5334" b="86667"/>
            <a:stretch>
              <a:fillRect/>
            </a:stretch>
          </p:blipFill>
          <p:spPr bwMode="auto">
            <a:xfrm>
              <a:off x="1584" y="0"/>
              <a:ext cx="417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008" y="240"/>
              <a:ext cx="4752" cy="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defRPr kumimoji="1" sz="28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defRPr kumimoji="1" sz="28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defRPr kumimoji="1" sz="28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defRPr kumimoji="1" sz="28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ko-KR" altLang="en-US" smtClean="0"/>
            </a:p>
          </p:txBody>
        </p:sp>
        <p:grpSp>
          <p:nvGrpSpPr>
            <p:cNvPr id="9" name="Group 7"/>
            <p:cNvGrpSpPr>
              <a:grpSpLocks/>
            </p:cNvGrpSpPr>
            <p:nvPr userDrawn="1"/>
          </p:nvGrpSpPr>
          <p:grpSpPr bwMode="auto">
            <a:xfrm>
              <a:off x="0" y="2256"/>
              <a:ext cx="3642" cy="94"/>
              <a:chOff x="0" y="2256"/>
              <a:chExt cx="3642" cy="94"/>
            </a:xfrm>
          </p:grpSpPr>
          <p:sp>
            <p:nvSpPr>
              <p:cNvPr id="10" name="Freeform 8"/>
              <p:cNvSpPr>
                <a:spLocks/>
              </p:cNvSpPr>
              <p:nvPr/>
            </p:nvSpPr>
            <p:spPr bwMode="auto">
              <a:xfrm>
                <a:off x="0" y="2310"/>
                <a:ext cx="3642" cy="1"/>
              </a:xfrm>
              <a:custGeom>
                <a:avLst/>
                <a:gdLst>
                  <a:gd name="T0" fmla="*/ 0 w 3642"/>
                  <a:gd name="T1" fmla="*/ 0 h 1"/>
                  <a:gd name="T2" fmla="*/ 3642 w 3642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642" h="1">
                    <a:moveTo>
                      <a:pt x="0" y="0"/>
                    </a:moveTo>
                    <a:lnTo>
                      <a:pt x="3642" y="0"/>
                    </a:ln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11" name="Group 9"/>
              <p:cNvGrpSpPr>
                <a:grpSpLocks/>
              </p:cNvGrpSpPr>
              <p:nvPr/>
            </p:nvGrpSpPr>
            <p:grpSpPr bwMode="auto">
              <a:xfrm>
                <a:off x="960" y="2256"/>
                <a:ext cx="1678" cy="94"/>
                <a:chOff x="419" y="1193"/>
                <a:chExt cx="1678" cy="94"/>
              </a:xfrm>
            </p:grpSpPr>
            <p:sp>
              <p:nvSpPr>
                <p:cNvPr id="12" name="Oval 10"/>
                <p:cNvSpPr>
                  <a:spLocks noChangeArrowheads="1"/>
                </p:cNvSpPr>
                <p:nvPr userDrawn="1"/>
              </p:nvSpPr>
              <p:spPr bwMode="auto">
                <a:xfrm>
                  <a:off x="419" y="1193"/>
                  <a:ext cx="94" cy="9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60784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latinLnBrk="1" hangingPunct="1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None/>
                    <a:defRPr/>
                  </a:pPr>
                  <a:endParaRPr lang="ko-KR" altLang="en-US"/>
                </a:p>
              </p:txBody>
            </p:sp>
            <p:sp>
              <p:nvSpPr>
                <p:cNvPr id="13" name="Oval 11"/>
                <p:cNvSpPr>
                  <a:spLocks noChangeArrowheads="1"/>
                </p:cNvSpPr>
                <p:nvPr userDrawn="1"/>
              </p:nvSpPr>
              <p:spPr bwMode="auto">
                <a:xfrm>
                  <a:off x="947" y="1193"/>
                  <a:ext cx="94" cy="9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60784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latinLnBrk="1" hangingPunct="1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None/>
                    <a:defRPr/>
                  </a:pPr>
                  <a:endParaRPr lang="ko-KR" altLang="en-US"/>
                </a:p>
              </p:txBody>
            </p:sp>
            <p:sp>
              <p:nvSpPr>
                <p:cNvPr id="14" name="Oval 12"/>
                <p:cNvSpPr>
                  <a:spLocks noChangeArrowheads="1"/>
                </p:cNvSpPr>
                <p:nvPr userDrawn="1"/>
              </p:nvSpPr>
              <p:spPr bwMode="auto">
                <a:xfrm>
                  <a:off x="1475" y="1193"/>
                  <a:ext cx="94" cy="9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60784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latinLnBrk="1" hangingPunct="1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None/>
                    <a:defRPr/>
                  </a:pPr>
                  <a:endParaRPr lang="ko-KR" altLang="en-US"/>
                </a:p>
              </p:txBody>
            </p:sp>
            <p:sp>
              <p:nvSpPr>
                <p:cNvPr id="15" name="Oval 13"/>
                <p:cNvSpPr>
                  <a:spLocks noChangeArrowheads="1"/>
                </p:cNvSpPr>
                <p:nvPr userDrawn="1"/>
              </p:nvSpPr>
              <p:spPr bwMode="auto">
                <a:xfrm>
                  <a:off x="2003" y="1193"/>
                  <a:ext cx="94" cy="9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60784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latinLnBrk="1" hangingPunct="1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None/>
                    <a:defRPr/>
                  </a:pPr>
                  <a:endParaRPr lang="ko-KR" altLang="en-US"/>
                </a:p>
              </p:txBody>
            </p:sp>
          </p:grpSp>
        </p:grpSp>
      </p:grpSp>
      <p:pic>
        <p:nvPicPr>
          <p:cNvPr id="16" name="Picture 26" descr="Induk University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430963"/>
            <a:ext cx="76993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5342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55343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0386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7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Software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468785-01F1-47BE-99AC-E0E865AE1A0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0116706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B6100-4274-4EFB-B312-C2A65C051BA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Software</a:t>
            </a:r>
          </a:p>
        </p:txBody>
      </p:sp>
    </p:spTree>
    <p:extLst>
      <p:ext uri="{BB962C8B-B14F-4D97-AF65-F5344CB8AC3E}">
        <p14:creationId xmlns:p14="http://schemas.microsoft.com/office/powerpoint/2010/main" val="2113215287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362700" y="457200"/>
            <a:ext cx="1943100" cy="5791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5676900" cy="5791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02721-FD81-4CC1-B6B8-EDA3ADEB0F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Software</a:t>
            </a:r>
          </a:p>
        </p:txBody>
      </p:sp>
    </p:spTree>
    <p:extLst>
      <p:ext uri="{BB962C8B-B14F-4D97-AF65-F5344CB8AC3E}">
        <p14:creationId xmlns:p14="http://schemas.microsoft.com/office/powerpoint/2010/main" val="1001803226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FF5D0-4E69-4BAE-90AB-3FF041F2C46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Software</a:t>
            </a:r>
          </a:p>
        </p:txBody>
      </p:sp>
    </p:spTree>
    <p:extLst>
      <p:ext uri="{BB962C8B-B14F-4D97-AF65-F5344CB8AC3E}">
        <p14:creationId xmlns:p14="http://schemas.microsoft.com/office/powerpoint/2010/main" val="117867825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B11E6-B1D2-4347-A85C-C83FCEB495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Software</a:t>
            </a:r>
          </a:p>
        </p:txBody>
      </p:sp>
    </p:spTree>
    <p:extLst>
      <p:ext uri="{BB962C8B-B14F-4D97-AF65-F5344CB8AC3E}">
        <p14:creationId xmlns:p14="http://schemas.microsoft.com/office/powerpoint/2010/main" val="312635649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9050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495800" y="19050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1C641-ECF3-44E0-8CB0-8CB25E923AE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Software</a:t>
            </a:r>
          </a:p>
        </p:txBody>
      </p:sp>
    </p:spTree>
    <p:extLst>
      <p:ext uri="{BB962C8B-B14F-4D97-AF65-F5344CB8AC3E}">
        <p14:creationId xmlns:p14="http://schemas.microsoft.com/office/powerpoint/2010/main" val="1109751786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1E119-1B42-4ED0-8EC2-45B3B86C59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Software</a:t>
            </a:r>
          </a:p>
        </p:txBody>
      </p:sp>
    </p:spTree>
    <p:extLst>
      <p:ext uri="{BB962C8B-B14F-4D97-AF65-F5344CB8AC3E}">
        <p14:creationId xmlns:p14="http://schemas.microsoft.com/office/powerpoint/2010/main" val="1284477834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303B7-A42B-4D44-81F2-725D5224E0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Software</a:t>
            </a:r>
          </a:p>
        </p:txBody>
      </p:sp>
    </p:spTree>
    <p:extLst>
      <p:ext uri="{BB962C8B-B14F-4D97-AF65-F5344CB8AC3E}">
        <p14:creationId xmlns:p14="http://schemas.microsoft.com/office/powerpoint/2010/main" val="3376687761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3761D-C4DD-4060-BC85-7D7C2B1AC5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Software</a:t>
            </a:r>
          </a:p>
        </p:txBody>
      </p:sp>
    </p:spTree>
    <p:extLst>
      <p:ext uri="{BB962C8B-B14F-4D97-AF65-F5344CB8AC3E}">
        <p14:creationId xmlns:p14="http://schemas.microsoft.com/office/powerpoint/2010/main" val="3126873187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1E01D-C5BC-4F27-8538-EF0D44F533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Software</a:t>
            </a:r>
          </a:p>
        </p:txBody>
      </p:sp>
    </p:spTree>
    <p:extLst>
      <p:ext uri="{BB962C8B-B14F-4D97-AF65-F5344CB8AC3E}">
        <p14:creationId xmlns:p14="http://schemas.microsoft.com/office/powerpoint/2010/main" val="714162640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8CA7B-EA98-4CA7-81D5-962E1AD9E7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Software</a:t>
            </a:r>
          </a:p>
        </p:txBody>
      </p:sp>
    </p:spTree>
    <p:extLst>
      <p:ext uri="{BB962C8B-B14F-4D97-AF65-F5344CB8AC3E}">
        <p14:creationId xmlns:p14="http://schemas.microsoft.com/office/powerpoint/2010/main" val="2566418695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6"/>
          <p:cNvSpPr>
            <a:spLocks/>
          </p:cNvSpPr>
          <p:nvPr/>
        </p:nvSpPr>
        <p:spPr bwMode="auto">
          <a:xfrm>
            <a:off x="152400" y="1752600"/>
            <a:ext cx="6858000" cy="5105400"/>
          </a:xfrm>
          <a:custGeom>
            <a:avLst/>
            <a:gdLst>
              <a:gd name="T0" fmla="*/ 0 w 4320"/>
              <a:gd name="T1" fmla="*/ 5105400 h 3264"/>
              <a:gd name="T2" fmla="*/ 0 w 4320"/>
              <a:gd name="T3" fmla="*/ 0 h 3264"/>
              <a:gd name="T4" fmla="*/ 6858000 w 4320"/>
              <a:gd name="T5" fmla="*/ 0 h 32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" h="3264">
                <a:moveTo>
                  <a:pt x="0" y="3264"/>
                </a:moveTo>
                <a:lnTo>
                  <a:pt x="0" y="0"/>
                </a:lnTo>
                <a:lnTo>
                  <a:pt x="4320" y="0"/>
                </a:lnTo>
              </a:path>
            </a:pathLst>
          </a:cu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27" name="Group 16"/>
          <p:cNvGrpSpPr>
            <a:grpSpLocks/>
          </p:cNvGrpSpPr>
          <p:nvPr/>
        </p:nvGrpSpPr>
        <p:grpSpPr bwMode="auto">
          <a:xfrm>
            <a:off x="685800" y="1676400"/>
            <a:ext cx="2663825" cy="149225"/>
            <a:chOff x="419" y="1193"/>
            <a:chExt cx="1678" cy="94"/>
          </a:xfrm>
        </p:grpSpPr>
        <p:sp>
          <p:nvSpPr>
            <p:cNvPr id="354311" name="Oval 7"/>
            <p:cNvSpPr>
              <a:spLocks noChangeArrowheads="1"/>
            </p:cNvSpPr>
            <p:nvPr/>
          </p:nvSpPr>
          <p:spPr bwMode="auto">
            <a:xfrm>
              <a:off x="419" y="1193"/>
              <a:ext cx="94" cy="9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ko-KR" altLang="en-US"/>
            </a:p>
          </p:txBody>
        </p:sp>
        <p:sp>
          <p:nvSpPr>
            <p:cNvPr id="354312" name="Oval 8"/>
            <p:cNvSpPr>
              <a:spLocks noChangeArrowheads="1"/>
            </p:cNvSpPr>
            <p:nvPr/>
          </p:nvSpPr>
          <p:spPr bwMode="auto">
            <a:xfrm>
              <a:off x="947" y="1193"/>
              <a:ext cx="94" cy="9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ko-KR" altLang="en-US"/>
            </a:p>
          </p:txBody>
        </p:sp>
        <p:sp>
          <p:nvSpPr>
            <p:cNvPr id="354313" name="Oval 9"/>
            <p:cNvSpPr>
              <a:spLocks noChangeArrowheads="1"/>
            </p:cNvSpPr>
            <p:nvPr/>
          </p:nvSpPr>
          <p:spPr bwMode="auto">
            <a:xfrm>
              <a:off x="1475" y="1193"/>
              <a:ext cx="94" cy="9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ko-KR" altLang="en-US"/>
            </a:p>
          </p:txBody>
        </p:sp>
        <p:sp>
          <p:nvSpPr>
            <p:cNvPr id="354314" name="Oval 10"/>
            <p:cNvSpPr>
              <a:spLocks noChangeArrowheads="1"/>
            </p:cNvSpPr>
            <p:nvPr/>
          </p:nvSpPr>
          <p:spPr bwMode="auto">
            <a:xfrm>
              <a:off x="2003" y="1193"/>
              <a:ext cx="94" cy="9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ko-KR" altLang="en-US"/>
            </a:p>
          </p:txBody>
        </p:sp>
      </p:grpSp>
      <p:sp>
        <p:nvSpPr>
          <p:cNvPr id="35431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572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9050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5431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buSzTx/>
              <a:buFontTx/>
              <a:buNone/>
              <a:defRPr kumimoji="0" sz="1200" smtClean="0">
                <a:latin typeface="Tahoma" panose="020B0604030504040204" pitchFamily="34" charset="0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6D199CDE-DB9E-4586-AF4B-D77B803F808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6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3246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latinLnBrk="1" hangingPunct="1">
              <a:spcBef>
                <a:spcPct val="0"/>
              </a:spcBef>
              <a:buClrTx/>
              <a:buSzTx/>
              <a:buFontTx/>
              <a:buNone/>
              <a:defRPr kumimoji="0" sz="1200" i="1">
                <a:latin typeface="Tahoma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Computer Software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ransition>
    <p:random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돋움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돋움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돋움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돋움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돋움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돋움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돋움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돋움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n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SzPct val="55000"/>
        <a:buFont typeface="Wingdings" panose="05000000000000000000" pitchFamily="2" charset="2"/>
        <a:buChar char="n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afe.naver.com/run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file:///C:\Documents%20and%20Settings\&#51064;&#45909;\&#48148;&#53461;%20&#54868;&#47732;\ConsoleTetris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oen.k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787400"/>
            <a:ext cx="8915400" cy="22098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ko-KR" sz="3600" i="1" dirty="0" smtClean="0">
                <a:solidFill>
                  <a:schemeClr val="tx1"/>
                </a:solidFill>
              </a:rPr>
              <a:t>                                </a:t>
            </a:r>
            <a:r>
              <a:rPr lang="en-US" altLang="ko-KR" sz="2400" i="1" dirty="0" smtClean="0">
                <a:solidFill>
                  <a:srgbClr val="0000FF"/>
                </a:solidFill>
              </a:rPr>
              <a:t>2019 C</a:t>
            </a:r>
            <a:r>
              <a:rPr lang="ko-KR" altLang="en-US" sz="2400" i="1" dirty="0" smtClean="0">
                <a:solidFill>
                  <a:srgbClr val="0000FF"/>
                </a:solidFill>
              </a:rPr>
              <a:t>언어 프로젝트</a:t>
            </a:r>
            <a:br>
              <a:rPr lang="ko-KR" altLang="en-US" sz="2400" i="1" dirty="0" smtClean="0">
                <a:solidFill>
                  <a:srgbClr val="0000FF"/>
                </a:solidFill>
              </a:rPr>
            </a:br>
            <a:r>
              <a:rPr lang="ko-KR" altLang="en-US" sz="3600" i="1" dirty="0" smtClean="0">
                <a:solidFill>
                  <a:schemeClr val="tx1"/>
                </a:solidFill>
              </a:rPr>
              <a:t> </a:t>
            </a:r>
            <a:r>
              <a:rPr lang="ko-KR" altLang="en-US" sz="5400" dirty="0" smtClean="0">
                <a:solidFill>
                  <a:schemeClr val="tx1"/>
                </a:solidFill>
              </a:rPr>
              <a:t/>
            </a:r>
            <a:br>
              <a:rPr lang="ko-KR" altLang="en-US" sz="5400" dirty="0" smtClean="0">
                <a:solidFill>
                  <a:schemeClr val="tx1"/>
                </a:solidFill>
              </a:rPr>
            </a:br>
            <a:r>
              <a:rPr lang="ko-KR" altLang="en-US" sz="5400" dirty="0" smtClean="0">
                <a:solidFill>
                  <a:schemeClr val="tx1"/>
                </a:solidFill>
              </a:rPr>
              <a:t> </a:t>
            </a:r>
            <a:r>
              <a:rPr lang="ko-KR" altLang="ko-KR" sz="5400" dirty="0" smtClean="0">
                <a:solidFill>
                  <a:schemeClr val="tx1"/>
                </a:solidFill>
              </a:rPr>
              <a:t>기적의 콘솔 </a:t>
            </a:r>
            <a:r>
              <a:rPr lang="ko-KR" altLang="ko-KR" sz="5400" dirty="0" err="1" smtClean="0">
                <a:solidFill>
                  <a:schemeClr val="tx1"/>
                </a:solidFill>
              </a:rPr>
              <a:t>테트리스</a:t>
            </a:r>
            <a:endParaRPr lang="ko-KR" altLang="en-US" sz="5400" dirty="0" smtClean="0">
              <a:solidFill>
                <a:schemeClr val="tx1"/>
              </a:solidFill>
            </a:endParaRP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183063"/>
            <a:ext cx="6400800" cy="1406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000" dirty="0" smtClean="0">
                <a:solidFill>
                  <a:srgbClr val="0000FF"/>
                </a:solidFill>
              </a:rPr>
              <a:t>컴퓨터소프트웨어</a:t>
            </a:r>
            <a:r>
              <a:rPr lang="ko-KR" altLang="en-US" sz="2000" dirty="0">
                <a:solidFill>
                  <a:srgbClr val="0000FF"/>
                </a:solidFill>
              </a:rPr>
              <a:t>학</a:t>
            </a:r>
            <a:r>
              <a:rPr lang="ko-KR" altLang="en-US" sz="2000" dirty="0" smtClean="0">
                <a:solidFill>
                  <a:srgbClr val="0000FF"/>
                </a:solidFill>
              </a:rPr>
              <a:t>과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000" dirty="0" smtClean="0">
                <a:solidFill>
                  <a:srgbClr val="0000FF"/>
                </a:solidFill>
              </a:rPr>
              <a:t>신현</a:t>
            </a:r>
            <a:r>
              <a:rPr lang="ko-KR" altLang="en-US" sz="2000" dirty="0">
                <a:solidFill>
                  <a:srgbClr val="0000FF"/>
                </a:solidFill>
              </a:rPr>
              <a:t>호</a:t>
            </a:r>
            <a:endParaRPr lang="ko-KR" altLang="en-US" sz="200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ko-KR" altLang="en-US" sz="200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75000"/>
              </a:lnSpc>
              <a:spcBef>
                <a:spcPct val="0"/>
              </a:spcBef>
            </a:pPr>
            <a:r>
              <a:rPr lang="en-US" altLang="ko-KR" sz="2000" dirty="0" smtClean="0">
                <a:solidFill>
                  <a:srgbClr val="0000FF"/>
                </a:solidFill>
              </a:rPr>
              <a:t>easyhoho@naver.com</a:t>
            </a:r>
            <a:endParaRPr lang="ko-KR" altLang="ko-KR" sz="20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mtClean="0"/>
              <a:t>Computer Software</a:t>
            </a:r>
          </a:p>
        </p:txBody>
      </p:sp>
      <p:sp>
        <p:nvSpPr>
          <p:cNvPr id="8195" name="슬라이드 번호 개체 틀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FDCBA3-0378-4B6E-81DA-EE6B0E2183BD}" type="slidenum">
              <a:rPr kumimoji="0" lang="en-US" altLang="ko-KR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/>
          </a:p>
        </p:txBody>
      </p:sp>
      <p:sp>
        <p:nvSpPr>
          <p:cNvPr id="116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76672"/>
            <a:ext cx="7772400" cy="10668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참조 </a:t>
            </a:r>
            <a:r>
              <a:rPr lang="ko-KR" altLang="en-US" dirty="0" smtClean="0"/>
              <a:t>연산자 </a:t>
            </a:r>
            <a:r>
              <a:rPr lang="ko-KR" altLang="en-US" dirty="0" smtClean="0"/>
              <a:t>포인터</a:t>
            </a:r>
            <a:endParaRPr lang="en-US" altLang="ko-KR" dirty="0" smtClean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844824"/>
            <a:ext cx="8142287" cy="4692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 smtClean="0"/>
              <a:t>원형 </a:t>
            </a:r>
          </a:p>
          <a:p>
            <a:pPr lvl="1">
              <a:lnSpc>
                <a:spcPct val="90000"/>
              </a:lnSpc>
            </a:pPr>
            <a:r>
              <a:rPr lang="en-US" altLang="ko-KR" dirty="0" err="1"/>
              <a:t>int</a:t>
            </a:r>
            <a:r>
              <a:rPr lang="en-US" altLang="ko-KR" dirty="0"/>
              <a:t> x=10,y</a:t>
            </a:r>
            <a:r>
              <a:rPr lang="en-US" altLang="ko-KR" dirty="0" smtClean="0"/>
              <a:t>; </a:t>
            </a:r>
            <a:r>
              <a:rPr lang="ko-KR" altLang="en-US" dirty="0" smtClean="0"/>
              <a:t>변수 </a:t>
            </a:r>
            <a:r>
              <a:rPr lang="en-US" altLang="ko-KR" dirty="0" err="1"/>
              <a:t>x,y</a:t>
            </a:r>
            <a:r>
              <a:rPr lang="ko-KR" altLang="en-US" dirty="0"/>
              <a:t>선언 </a:t>
            </a:r>
            <a:r>
              <a:rPr lang="en-US" altLang="ko-KR" dirty="0" smtClean="0"/>
              <a:t>		</a:t>
            </a:r>
          </a:p>
          <a:p>
            <a:pPr lvl="1">
              <a:lnSpc>
                <a:spcPct val="90000"/>
              </a:lnSpc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>
                <a:solidFill>
                  <a:srgbClr val="0000FF"/>
                </a:solidFill>
              </a:rPr>
              <a:t>*</a:t>
            </a:r>
            <a:r>
              <a:rPr lang="en-US" altLang="ko-KR" dirty="0" err="1"/>
              <a:t>px</a:t>
            </a:r>
            <a:r>
              <a:rPr lang="en-US" altLang="ko-KR" dirty="0"/>
              <a:t>;     </a:t>
            </a:r>
            <a:r>
              <a:rPr lang="ko-KR" altLang="en-US" dirty="0" smtClean="0"/>
              <a:t>포인터 </a:t>
            </a:r>
            <a:r>
              <a:rPr lang="en-US" altLang="ko-KR" dirty="0" err="1"/>
              <a:t>px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 lvl="1">
              <a:lnSpc>
                <a:spcPct val="90000"/>
              </a:lnSpc>
            </a:pPr>
            <a:r>
              <a:rPr lang="en-US" altLang="ko-KR" dirty="0" err="1" smtClean="0"/>
              <a:t>px</a:t>
            </a:r>
            <a:r>
              <a:rPr lang="en-US" altLang="ko-KR" dirty="0"/>
              <a:t>=&amp;x;     </a:t>
            </a:r>
            <a:r>
              <a:rPr lang="ko-KR" altLang="en-US" dirty="0" smtClean="0"/>
              <a:t>변수 </a:t>
            </a:r>
            <a:r>
              <a:rPr lang="en-US" altLang="ko-KR" dirty="0"/>
              <a:t>x</a:t>
            </a:r>
            <a:r>
              <a:rPr lang="ko-KR" altLang="en-US" dirty="0"/>
              <a:t>의 주소를 포인터 </a:t>
            </a:r>
            <a:r>
              <a:rPr lang="en-US" altLang="ko-KR" dirty="0" err="1"/>
              <a:t>px</a:t>
            </a:r>
            <a:r>
              <a:rPr lang="ko-KR" altLang="en-US" dirty="0"/>
              <a:t>에 대입 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y=</a:t>
            </a:r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en-US" altLang="ko-KR" dirty="0" err="1"/>
              <a:t>px</a:t>
            </a:r>
            <a:r>
              <a:rPr lang="en-US" altLang="ko-KR" dirty="0" smtClean="0"/>
              <a:t>;      </a:t>
            </a:r>
            <a:r>
              <a:rPr lang="ko-KR" altLang="en-US" dirty="0" smtClean="0"/>
              <a:t>주소로 가서 값을 가져옴</a:t>
            </a: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/>
              <a:t>헤더파일</a:t>
            </a:r>
            <a:endParaRPr lang="en-US" altLang="ko-KR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err="1" smtClean="0"/>
              <a:t>Stdio.h</a:t>
            </a: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/>
              <a:t>기능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smtClean="0">
                <a:solidFill>
                  <a:srgbClr val="0000FF"/>
                </a:solidFill>
              </a:rPr>
              <a:t>메모리의 주소를 이용해</a:t>
            </a:r>
            <a:r>
              <a:rPr lang="ko-KR" altLang="en-US" dirty="0" smtClean="0"/>
              <a:t> 메모리의 내용을 직접 접근할 수 있음</a:t>
            </a: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/>
              <a:t>사용 예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call </a:t>
            </a:r>
            <a:r>
              <a:rPr lang="en-US" altLang="ko-KR" dirty="0"/>
              <a:t>by reference</a:t>
            </a:r>
            <a:r>
              <a:rPr lang="ko-KR" altLang="en-US" dirty="0"/>
              <a:t>로 함수로부터 </a:t>
            </a:r>
            <a:r>
              <a:rPr lang="ko-KR" altLang="en-US" dirty="0">
                <a:solidFill>
                  <a:srgbClr val="0000FF"/>
                </a:solidFill>
              </a:rPr>
              <a:t>한 개 이상의 값을 </a:t>
            </a:r>
            <a:r>
              <a:rPr lang="ko-KR" altLang="en-US" dirty="0" smtClean="0">
                <a:solidFill>
                  <a:srgbClr val="0000FF"/>
                </a:solidFill>
              </a:rPr>
              <a:t>리턴 </a:t>
            </a:r>
            <a:r>
              <a:rPr lang="ko-KR" altLang="en-US" dirty="0" smtClean="0"/>
              <a:t>할 </a:t>
            </a:r>
            <a:r>
              <a:rPr lang="ko-KR" altLang="en-US" dirty="0"/>
              <a:t>때</a:t>
            </a:r>
          </a:p>
          <a:p>
            <a:pPr lvl="1">
              <a:lnSpc>
                <a:spcPct val="90000"/>
              </a:lnSpc>
            </a:pPr>
            <a:r>
              <a:rPr lang="ko-KR" altLang="en-US" dirty="0"/>
              <a:t>함수들 간에 배열이나 문자열을 전달할 때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/>
              <a:t>주의사항</a:t>
            </a:r>
            <a:endParaRPr lang="ko-KR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smtClean="0"/>
              <a:t>포인터도 </a:t>
            </a:r>
            <a:r>
              <a:rPr lang="ko-KR" altLang="en-US" dirty="0"/>
              <a:t>변수이므로 사용하기 전에 선언해야 </a:t>
            </a:r>
            <a:r>
              <a:rPr lang="ko-KR" altLang="en-US" dirty="0" smtClean="0"/>
              <a:t>함</a:t>
            </a:r>
          </a:p>
          <a:p>
            <a:pPr>
              <a:lnSpc>
                <a:spcPct val="90000"/>
              </a:lnSpc>
            </a:pPr>
            <a:r>
              <a:rPr lang="ko-KR" altLang="en-US" dirty="0"/>
              <a:t>선언문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0000FF"/>
                </a:solidFill>
              </a:rPr>
              <a:t>포인터를 선언</a:t>
            </a:r>
            <a:r>
              <a:rPr lang="en-US" altLang="ko-KR" dirty="0"/>
              <a:t>(</a:t>
            </a:r>
            <a:r>
              <a:rPr lang="ko-KR" altLang="en-US" dirty="0"/>
              <a:t>구두점</a:t>
            </a:r>
            <a:r>
              <a:rPr lang="en-US" altLang="ko-KR" dirty="0"/>
              <a:t>)</a:t>
            </a:r>
            <a:r>
              <a:rPr lang="ko-KR" altLang="en-US" dirty="0"/>
              <a:t>할 </a:t>
            </a:r>
            <a:r>
              <a:rPr lang="ko-KR" altLang="en-US" dirty="0" smtClean="0"/>
              <a:t>때</a:t>
            </a:r>
            <a:r>
              <a:rPr lang="en-US" altLang="ko-KR" dirty="0" smtClean="0"/>
              <a:t>		ex)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>
                <a:solidFill>
                  <a:srgbClr val="0000FF"/>
                </a:solidFill>
              </a:rPr>
              <a:t>*</a:t>
            </a:r>
            <a:r>
              <a:rPr lang="en-US" altLang="ko-KR" dirty="0" err="1"/>
              <a:t>px</a:t>
            </a:r>
            <a:r>
              <a:rPr lang="en-US" altLang="ko-KR" dirty="0"/>
              <a:t>;</a:t>
            </a:r>
            <a:endParaRPr lang="ko-KR" altLang="en-US" dirty="0"/>
          </a:p>
          <a:p>
            <a:pPr>
              <a:lnSpc>
                <a:spcPct val="90000"/>
              </a:lnSpc>
            </a:pPr>
            <a:r>
              <a:rPr lang="ko-KR" altLang="en-US" dirty="0" err="1"/>
              <a:t>실행문</a:t>
            </a:r>
            <a:r>
              <a:rPr lang="en-US" altLang="ko-KR" dirty="0"/>
              <a:t>: </a:t>
            </a:r>
            <a:r>
              <a:rPr lang="ko-KR" altLang="en-US" dirty="0"/>
              <a:t>주소로 가서 </a:t>
            </a:r>
            <a:r>
              <a:rPr lang="ko-KR" altLang="en-US" dirty="0">
                <a:solidFill>
                  <a:srgbClr val="FF0000"/>
                </a:solidFill>
              </a:rPr>
              <a:t>값을 가져올 때</a:t>
            </a:r>
            <a:r>
              <a:rPr lang="en-US" altLang="ko-KR" dirty="0"/>
              <a:t>(</a:t>
            </a:r>
            <a:r>
              <a:rPr lang="ko-KR" altLang="en-US" dirty="0"/>
              <a:t>연산자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        </a:t>
            </a:r>
            <a:r>
              <a:rPr lang="en-US" altLang="ko-KR" dirty="0" smtClean="0"/>
              <a:t>ex)  y</a:t>
            </a:r>
            <a:r>
              <a:rPr lang="en-US" altLang="ko-KR" dirty="0"/>
              <a:t>=</a:t>
            </a:r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en-US" altLang="ko-KR" dirty="0" err="1"/>
              <a:t>px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mtClean="0"/>
              <a:t>Computer Software</a:t>
            </a:r>
          </a:p>
        </p:txBody>
      </p:sp>
      <p:sp>
        <p:nvSpPr>
          <p:cNvPr id="9219" name="슬라이드 번호 개체 틀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B928BE-DA7C-4346-83F5-0B04BC965FEB}" type="slidenum">
              <a:rPr kumimoji="0" lang="en-US" altLang="ko-KR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/>
          </a:p>
        </p:txBody>
      </p:sp>
      <p:sp>
        <p:nvSpPr>
          <p:cNvPr id="116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5400" smtClean="0"/>
              <a:t>프로젝트 개요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z="2400" dirty="0" err="1" smtClean="0"/>
              <a:t>프로젝트명</a:t>
            </a:r>
            <a:endParaRPr lang="ko-KR" altLang="en-US" sz="2400" dirty="0" smtClean="0"/>
          </a:p>
          <a:p>
            <a:pPr lvl="1" eaLnBrk="1" hangingPunct="1"/>
            <a:r>
              <a:rPr lang="ko-KR" altLang="en-US" sz="1800" dirty="0" err="1" smtClean="0"/>
              <a:t>흥이나는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테트리스</a:t>
            </a:r>
            <a:endParaRPr lang="ko-KR" altLang="en-US" sz="1800" dirty="0" smtClean="0"/>
          </a:p>
          <a:p>
            <a:pPr eaLnBrk="1" hangingPunct="1"/>
            <a:r>
              <a:rPr lang="ko-KR" altLang="en-US" sz="2400" dirty="0" smtClean="0"/>
              <a:t>용도</a:t>
            </a:r>
          </a:p>
          <a:p>
            <a:pPr lvl="1" eaLnBrk="1" hangingPunct="1"/>
            <a:r>
              <a:rPr lang="ko-KR" altLang="en-US" sz="1800" dirty="0" smtClean="0"/>
              <a:t>한 학기 동안 배운 </a:t>
            </a:r>
            <a:r>
              <a:rPr lang="en-US" altLang="ko-KR" sz="1800" dirty="0" smtClean="0"/>
              <a:t>C</a:t>
            </a:r>
            <a:r>
              <a:rPr lang="ko-KR" altLang="en-US" sz="1800" dirty="0" smtClean="0"/>
              <a:t>언어 문법을 정확하게 이해하고 심화학습 할 수 있는 콘솔기반 </a:t>
            </a:r>
            <a:r>
              <a:rPr lang="ko-KR" altLang="en-US" sz="1800" dirty="0" err="1" smtClean="0"/>
              <a:t>테트리스</a:t>
            </a:r>
            <a:r>
              <a:rPr lang="ko-KR" altLang="en-US" sz="1800" dirty="0" smtClean="0"/>
              <a:t> 게임으로 흑백의 콘솔 화면에서 실행되기 때문에 볼품은 없지만 원 </a:t>
            </a:r>
            <a:r>
              <a:rPr lang="ko-KR" altLang="en-US" sz="1800" dirty="0" err="1" smtClean="0"/>
              <a:t>테트리스의</a:t>
            </a:r>
            <a:r>
              <a:rPr lang="ko-KR" altLang="en-US" sz="1800" dirty="0" smtClean="0"/>
              <a:t> 기능은 모두 가지고 있다</a:t>
            </a:r>
            <a:r>
              <a:rPr lang="en-US" altLang="ko-KR" sz="1800" dirty="0" smtClean="0"/>
              <a:t>. </a:t>
            </a:r>
          </a:p>
          <a:p>
            <a:pPr eaLnBrk="1" hangingPunct="1"/>
            <a:r>
              <a:rPr lang="ko-KR" altLang="en-US" sz="2400" dirty="0" smtClean="0"/>
              <a:t>기본 소스 출처</a:t>
            </a:r>
          </a:p>
          <a:p>
            <a:pPr lvl="1" eaLnBrk="1" hangingPunct="1"/>
            <a:r>
              <a:rPr lang="en-US" altLang="ko-KR" sz="1800" dirty="0">
                <a:hlinkClick r:id="rId2"/>
              </a:rPr>
              <a:t>https://cafe.naver.com/runc</a:t>
            </a:r>
            <a:endParaRPr lang="en-US" altLang="ko-KR" sz="2400" dirty="0" smtClean="0"/>
          </a:p>
          <a:p>
            <a:pPr eaLnBrk="1" hangingPunct="1"/>
            <a:endParaRPr lang="en-US" altLang="ko-KR" sz="240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mtClean="0"/>
              <a:t>Computer Software</a:t>
            </a:r>
          </a:p>
        </p:txBody>
      </p:sp>
      <p:sp>
        <p:nvSpPr>
          <p:cNvPr id="10243" name="슬라이드 번호 개체 틀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277B2C-9A22-4F8E-818B-DB20DBD2F235}" type="slidenum">
              <a:rPr kumimoji="0" lang="en-US" altLang="ko-KR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ko-KR"/>
          </a:p>
        </p:txBody>
      </p:sp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기본 소스 </a:t>
            </a:r>
            <a:r>
              <a:rPr lang="en-US" altLang="ko-KR" smtClean="0"/>
              <a:t>vs. </a:t>
            </a:r>
            <a:r>
              <a:rPr lang="ko-KR" altLang="en-US" smtClean="0"/>
              <a:t>수정 소스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z="2000" dirty="0" smtClean="0"/>
              <a:t>수정 사항</a:t>
            </a:r>
          </a:p>
          <a:p>
            <a:pPr lvl="1" eaLnBrk="1" hangingPunct="1"/>
            <a:r>
              <a:rPr lang="ko-KR" altLang="en-US" dirty="0" smtClean="0"/>
              <a:t>블록 변경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테두리 블록 변경  </a:t>
            </a:r>
            <a:endParaRPr lang="ko-KR" altLang="en-US" dirty="0" smtClean="0"/>
          </a:p>
          <a:p>
            <a:pPr lvl="1" eaLnBrk="1" hangingPunct="1"/>
            <a:endParaRPr lang="ko-KR" altLang="en-US" dirty="0" smtClean="0"/>
          </a:p>
          <a:p>
            <a:pPr lvl="1" eaLnBrk="1" hangingPunct="1"/>
            <a:endParaRPr lang="ko-KR" altLang="en-US" dirty="0" smtClean="0"/>
          </a:p>
          <a:p>
            <a:pPr lvl="1" eaLnBrk="1" hangingPunct="1"/>
            <a:endParaRPr lang="ko-KR" altLang="en-US" dirty="0" smtClean="0"/>
          </a:p>
          <a:p>
            <a:pPr lvl="1" eaLnBrk="1" hangingPunct="1"/>
            <a:endParaRPr lang="ko-KR" altLang="en-US" dirty="0" smtClean="0"/>
          </a:p>
          <a:p>
            <a:pPr lvl="1" eaLnBrk="1" hangingPunct="1"/>
            <a:endParaRPr lang="ko-KR" altLang="en-US" dirty="0" smtClean="0"/>
          </a:p>
          <a:p>
            <a:pPr lvl="1" eaLnBrk="1" hangingPunct="1"/>
            <a:endParaRPr lang="ko-KR" altLang="en-US" dirty="0" smtClean="0"/>
          </a:p>
          <a:p>
            <a:pPr lvl="1" eaLnBrk="1" hangingPunct="1"/>
            <a:endParaRPr lang="ko-KR" altLang="en-US" dirty="0" smtClean="0"/>
          </a:p>
          <a:p>
            <a:pPr lvl="1" eaLnBrk="1" hangingPunct="1"/>
            <a:endParaRPr lang="ko-KR" altLang="en-US" dirty="0" smtClean="0"/>
          </a:p>
          <a:p>
            <a:pPr eaLnBrk="1" hangingPunct="1"/>
            <a:r>
              <a:rPr lang="ko-KR" altLang="en-US" sz="2000" dirty="0" smtClean="0"/>
              <a:t>실행결과 데모</a:t>
            </a:r>
          </a:p>
        </p:txBody>
      </p:sp>
      <p:pic>
        <p:nvPicPr>
          <p:cNvPr id="10246" name="Picture 6">
            <a:hlinkClick r:id="rId2" action="ppaction://program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068638"/>
            <a:ext cx="3382963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AutoShape 7"/>
          <p:cNvSpPr>
            <a:spLocks noChangeArrowheads="1"/>
          </p:cNvSpPr>
          <p:nvPr/>
        </p:nvSpPr>
        <p:spPr bwMode="auto">
          <a:xfrm>
            <a:off x="4284663" y="3933825"/>
            <a:ext cx="503237" cy="431800"/>
          </a:xfrm>
          <a:custGeom>
            <a:avLst/>
            <a:gdLst>
              <a:gd name="T0" fmla="*/ 8793321 w 21600"/>
              <a:gd name="T1" fmla="*/ 0 h 21600"/>
              <a:gd name="T2" fmla="*/ 0 w 21600"/>
              <a:gd name="T3" fmla="*/ 4316001 h 21600"/>
              <a:gd name="T4" fmla="*/ 8793321 w 21600"/>
              <a:gd name="T5" fmla="*/ 8632002 h 21600"/>
              <a:gd name="T6" fmla="*/ 11724420 w 21600"/>
              <a:gd name="T7" fmla="*/ 4316001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81" y="3044948"/>
            <a:ext cx="3671698" cy="281201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mtClean="0"/>
              <a:t>Computer Software</a:t>
            </a:r>
          </a:p>
        </p:txBody>
      </p:sp>
      <p:sp>
        <p:nvSpPr>
          <p:cNvPr id="11267" name="슬라이드 번호 개체 틀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1CC9DB-B97A-414C-A17A-BB9B361BDAF4}" type="slidenum">
              <a:rPr kumimoji="0" lang="en-US" altLang="ko-KR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ko-KR"/>
          </a:p>
        </p:txBody>
      </p:sp>
      <p:sp>
        <p:nvSpPr>
          <p:cNvPr id="117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4000" dirty="0" smtClean="0"/>
              <a:t>대략적인 소스 구조 및 특이점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3751263" cy="43434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ko-KR" altLang="en-US" sz="2400" dirty="0" smtClean="0"/>
              <a:t>기본적인 함수들이 포함되어 있습니다</a:t>
            </a:r>
            <a:r>
              <a:rPr lang="en-US" altLang="ko-KR" sz="2400" dirty="0" smtClean="0"/>
              <a:t>.</a:t>
            </a:r>
          </a:p>
          <a:p>
            <a:pPr lvl="1" eaLnBrk="1" hangingPunct="1"/>
            <a:r>
              <a:rPr lang="en-US" altLang="ko-KR" sz="2200" dirty="0"/>
              <a:t> </a:t>
            </a:r>
            <a:r>
              <a:rPr lang="en-US" altLang="ko-KR" sz="2200" dirty="0" smtClean="0"/>
              <a:t>swi</a:t>
            </a:r>
            <a:r>
              <a:rPr lang="en-US" altLang="ko-KR" sz="2200" dirty="0"/>
              <a:t>t</a:t>
            </a:r>
            <a:r>
              <a:rPr lang="en-US" altLang="ko-KR" sz="2200" dirty="0" smtClean="0"/>
              <a:t>ch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함수</a:t>
            </a:r>
            <a:endParaRPr lang="en-US" altLang="ko-KR" sz="2200" dirty="0" smtClean="0"/>
          </a:p>
          <a:p>
            <a:pPr lvl="1" eaLnBrk="1" hangingPunct="1"/>
            <a:r>
              <a:rPr lang="en-US" altLang="ko-KR" sz="2200" dirty="0" smtClean="0"/>
              <a:t>Random 	</a:t>
            </a:r>
            <a:endParaRPr lang="ko-KR" altLang="en-US" sz="2200" dirty="0" smtClean="0"/>
          </a:p>
          <a:p>
            <a:pPr eaLnBrk="1" hangingPunct="1"/>
            <a:endParaRPr lang="ko-KR" altLang="en-US" sz="2400" dirty="0" smtClean="0"/>
          </a:p>
          <a:p>
            <a:pPr eaLnBrk="1" hangingPunct="1"/>
            <a:r>
              <a:rPr lang="ko-KR" altLang="en-US" sz="2400" dirty="0" smtClean="0"/>
              <a:t>포인터로 주소와 값을 불러옵니다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  <a:p>
            <a:pPr eaLnBrk="1" hangingPunct="1"/>
            <a:endParaRPr lang="ko-KR" altLang="en-US" sz="2400" dirty="0" smtClean="0"/>
          </a:p>
          <a:p>
            <a:pPr eaLnBrk="1" hangingPunct="1"/>
            <a:endParaRPr lang="en-US" altLang="ko-KR" sz="2400" dirty="0" smtClean="0"/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4500563" y="1916113"/>
            <a:ext cx="3959225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400" dirty="0"/>
              <a:t>특이점</a:t>
            </a:r>
          </a:p>
          <a:p>
            <a:r>
              <a:rPr lang="ko-KR" altLang="en-US" sz="1600" dirty="0" smtClean="0"/>
              <a:t>기존 소스</a:t>
            </a:r>
            <a:endParaRPr lang="en-US" altLang="ko-KR" sz="1600" dirty="0" smtClean="0"/>
          </a:p>
          <a:p>
            <a:r>
              <a:rPr lang="en-US" altLang="ko-KR" sz="1600" dirty="0" smtClean="0"/>
              <a:t>char </a:t>
            </a:r>
            <a:r>
              <a:rPr lang="en-US" altLang="ko-KR" sz="1600" dirty="0"/>
              <a:t>*</a:t>
            </a:r>
            <a:r>
              <a:rPr lang="en-US" altLang="ko-KR" sz="1600" dirty="0" err="1"/>
              <a:t>arTile</a:t>
            </a:r>
            <a:r>
              <a:rPr lang="en-US" altLang="ko-KR" sz="1600" dirty="0"/>
              <a:t>[] = { ". ","■","□" </a:t>
            </a:r>
            <a:r>
              <a:rPr lang="en-US" altLang="ko-KR" sz="1600" dirty="0" smtClean="0"/>
              <a:t>};</a:t>
            </a:r>
          </a:p>
          <a:p>
            <a:r>
              <a:rPr lang="ko-KR" altLang="en-US" sz="1600" dirty="0" smtClean="0"/>
              <a:t>변경 소스</a:t>
            </a:r>
            <a:endParaRPr lang="en-US" altLang="ko-KR" sz="1600" dirty="0"/>
          </a:p>
          <a:p>
            <a:r>
              <a:rPr lang="en-US" altLang="ko-KR" sz="1600" dirty="0"/>
              <a:t>char* </a:t>
            </a:r>
            <a:r>
              <a:rPr lang="en-US" altLang="ko-KR" sz="1600" dirty="0" err="1"/>
              <a:t>arTile</a:t>
            </a:r>
            <a:r>
              <a:rPr lang="en-US" altLang="ko-KR" sz="1600" dirty="0"/>
              <a:t>[] = { ". ","♡","※" </a:t>
            </a:r>
            <a:r>
              <a:rPr lang="en-US" altLang="ko-KR" sz="1600" dirty="0" smtClean="0"/>
              <a:t>};</a:t>
            </a:r>
          </a:p>
          <a:p>
            <a:endParaRPr lang="ko-KR" altLang="en-US" sz="4400" dirty="0"/>
          </a:p>
          <a:p>
            <a:pPr eaLnBrk="1" hangingPunct="1"/>
            <a:endParaRPr lang="ko-KR" altLang="en-US" sz="2400" dirty="0"/>
          </a:p>
          <a:p>
            <a:pPr eaLnBrk="1" hangingPunct="1"/>
            <a:endParaRPr lang="ko-KR" altLang="en-US" sz="2400" dirty="0"/>
          </a:p>
          <a:p>
            <a:pPr eaLnBrk="1" hangingPunct="1"/>
            <a:endParaRPr lang="ko-KR" altLang="en-US" sz="2400" dirty="0"/>
          </a:p>
          <a:p>
            <a:pPr eaLnBrk="1" hangingPunct="1"/>
            <a:endParaRPr lang="ko-KR" altLang="en-US" sz="2400" dirty="0"/>
          </a:p>
          <a:p>
            <a:pPr eaLnBrk="1" hangingPunct="1"/>
            <a:endParaRPr lang="ko-KR" altLang="en-US" sz="2400" dirty="0"/>
          </a:p>
          <a:p>
            <a:pPr eaLnBrk="1" hangingPunct="1"/>
            <a:endParaRPr lang="en-US" altLang="ko-KR" sz="24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mtClean="0"/>
              <a:t>Computer Software</a:t>
            </a:r>
          </a:p>
        </p:txBody>
      </p:sp>
      <p:sp>
        <p:nvSpPr>
          <p:cNvPr id="12291" name="슬라이드 번호 개체 틀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anose="05000000000000000000" pitchFamily="2" charset="2"/>
              <a:buChar char="n"/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57D728-B691-46B3-8ABC-6EC3C55B02B9}" type="slidenum">
              <a:rPr kumimoji="0" lang="en-US" altLang="ko-KR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/>
          </a:p>
        </p:txBody>
      </p:sp>
      <p:sp>
        <p:nvSpPr>
          <p:cNvPr id="116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Q &amp; A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060575"/>
            <a:ext cx="7632700" cy="4330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000" dirty="0" smtClean="0"/>
              <a:t>제작 </a:t>
            </a:r>
            <a:r>
              <a:rPr lang="ko-KR" altLang="en-US" sz="2000" dirty="0" smtClean="0"/>
              <a:t>후기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/>
              <a:t>포인터 함수의 </a:t>
            </a:r>
            <a:r>
              <a:rPr lang="ko-KR" altLang="en-US" sz="1800" dirty="0" smtClean="0"/>
              <a:t>사용법을 알게 됨  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z="1800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sz="2000" dirty="0" smtClean="0"/>
              <a:t>추후 개선 과제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err="1" smtClean="0"/>
              <a:t>테트리스</a:t>
            </a:r>
            <a:r>
              <a:rPr lang="ko-KR" altLang="en-US" sz="1800" dirty="0" smtClean="0"/>
              <a:t> 게임을 하면서 나오는 </a:t>
            </a:r>
            <a:r>
              <a:rPr lang="en-US" altLang="ko-KR" sz="1800" dirty="0" smtClean="0"/>
              <a:t>BGM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/>
              <a:t>블록을 채울 때마다 화면 암전효과</a:t>
            </a:r>
            <a:endParaRPr lang="en-US" altLang="ko-KR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/>
              <a:t>점수 보이기</a:t>
            </a:r>
            <a:endParaRPr lang="en-US" altLang="ko-KR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/>
              <a:t>점수 별로 </a:t>
            </a:r>
            <a:r>
              <a:rPr lang="en-US" altLang="ko-KR" sz="1800" dirty="0" smtClean="0"/>
              <a:t>BGM </a:t>
            </a:r>
            <a:r>
              <a:rPr lang="ko-KR" altLang="en-US" sz="1800" dirty="0" smtClean="0"/>
              <a:t>바꾸기</a:t>
            </a:r>
            <a:endParaRPr lang="en-US" altLang="ko-KR" sz="1800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sz="2000" dirty="0" smtClean="0"/>
              <a:t>참고 문헌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/>
              <a:t>제대로 배우는 </a:t>
            </a:r>
            <a:r>
              <a:rPr lang="en-US" altLang="ko-KR" sz="1800" dirty="0" smtClean="0"/>
              <a:t>C</a:t>
            </a:r>
            <a:r>
              <a:rPr lang="ko-KR" altLang="en-US" sz="1800" dirty="0" smtClean="0"/>
              <a:t>언어 프로그래밍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한성현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글로벌</a:t>
            </a:r>
            <a:endParaRPr lang="en-US" altLang="ko-KR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>
                <a:hlinkClick r:id="rId2"/>
              </a:rPr>
              <a:t>http://soen.kr</a:t>
            </a:r>
            <a:endParaRPr lang="en-US" altLang="ko-KR" sz="18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000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sz="2000" dirty="0" smtClean="0"/>
              <a:t>질문 </a:t>
            </a:r>
            <a:r>
              <a:rPr lang="ko-KR" altLang="en-US" sz="2000" dirty="0" smtClean="0"/>
              <a:t>해주세요</a:t>
            </a:r>
            <a:r>
              <a:rPr lang="en-US" altLang="ko-KR" sz="2000" dirty="0" smtClean="0"/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렌지">
  <a:themeElements>
    <a:clrScheme name="오렌지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오렌지">
      <a:majorFont>
        <a:latin typeface="Tahoma"/>
        <a:ea typeface="돋움"/>
        <a:cs typeface=""/>
      </a:majorFont>
      <a:minorFont>
        <a:latin typeface="Tahoma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75000"/>
          <a:buFont typeface="Wingdings" pitchFamily="2" charset="2"/>
          <a:buNone/>
          <a:tabLst/>
          <a:defRPr kumimoji="1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75000"/>
          <a:buFont typeface="Wingdings" pitchFamily="2" charset="2"/>
          <a:buNone/>
          <a:tabLst/>
          <a:defRPr kumimoji="1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lnDef>
  </a:objectDefaults>
  <a:extraClrSchemeLst>
    <a:extraClrScheme>
      <a:clrScheme name="오렌지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오렌지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오렌지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오렌지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오렌지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오렌지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오렌지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오렌지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Office\Templates\디자인\수직과 수평.pot</Template>
  <TotalTime>17590</TotalTime>
  <Words>180</Words>
  <Application>Microsoft Office PowerPoint</Application>
  <PresentationFormat>화면 슬라이드 쇼(4:3)</PresentationFormat>
  <Paragraphs>81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오렌지</vt:lpstr>
      <vt:lpstr>                                2019 C언어 프로젝트    기적의 콘솔 테트리스</vt:lpstr>
      <vt:lpstr>참조 연산자 포인터</vt:lpstr>
      <vt:lpstr>프로젝트 개요</vt:lpstr>
      <vt:lpstr>기본 소스 vs. 수정 소스</vt:lpstr>
      <vt:lpstr>대략적인 소스 구조 및 특이점</vt:lpstr>
      <vt:lpstr>Q &amp; A</vt:lpstr>
    </vt:vector>
  </TitlesOfParts>
  <Company>인덕대학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2007 C프로그래밍 3</dc:title>
  <dc:creator>한성현</dc:creator>
  <cp:lastModifiedBy>tlsentlr</cp:lastModifiedBy>
  <cp:revision>4479</cp:revision>
  <cp:lastPrinted>2000-06-04T23:29:02Z</cp:lastPrinted>
  <dcterms:created xsi:type="dcterms:W3CDTF">2000-04-27T18:59:46Z</dcterms:created>
  <dcterms:modified xsi:type="dcterms:W3CDTF">2019-06-07T07:48:53Z</dcterms:modified>
</cp:coreProperties>
</file>