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62" r:id="rId8"/>
    <p:sldId id="264" r:id="rId9"/>
  </p:sldIdLst>
  <p:sldSz cx="12192000" cy="6858000"/>
  <p:notesSz cx="6858000" cy="9144000"/>
  <p:embeddedFontLst>
    <p:embeddedFont>
      <p:font typeface="KoPubWorld돋움체 Light" panose="020B0600000101010101" charset="-127"/>
      <p:regular r:id="rId10"/>
    </p:embeddedFont>
    <p:embeddedFont>
      <p:font typeface="G마켓 산스 TTF Bold" panose="02000000000000000000" pitchFamily="2" charset="-127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KoPubWorld돋움체 Bold" panose="020B0600000101010101" charset="-127"/>
      <p:bold r:id="rId14"/>
    </p:embeddedFont>
    <p:embeddedFont>
      <p:font typeface="Mapo한아름" panose="02000500000000000000" pitchFamily="2" charset="-127"/>
      <p:regular r:id="rId15"/>
    </p:embeddedFont>
    <p:embeddedFont>
      <p:font typeface="Mapo배낭여행" panose="02000500000000000000" pitchFamily="2" charset="-127"/>
      <p:regular r:id="rId16"/>
    </p:embeddedFont>
    <p:embeddedFont>
      <p:font typeface="MD이솝체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66FF99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5936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클래스 다이어그램 작성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2926077" y="252251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은행 예금처리</a:t>
            </a:r>
            <a:endParaRPr lang="ko-KR" altLang="en-US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E13764-1EF0-4A6F-8554-79E11A74BCAB}"/>
              </a:ext>
            </a:extLst>
          </p:cNvPr>
          <p:cNvSpPr txBox="1"/>
          <p:nvPr/>
        </p:nvSpPr>
        <p:spPr>
          <a:xfrm>
            <a:off x="4863130" y="5753766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Bold" panose="00000800000000000000" pitchFamily="2" charset="-127"/>
              </a:rPr>
              <a:t>201912049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Bold" panose="00000800000000000000" pitchFamily="2" charset="-127"/>
              </a:rPr>
              <a:t>신현호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apo배낭여행" panose="02000500000000000000" pitchFamily="2" charset="-127"/>
              <a:ea typeface="Mapo배낭여행" panose="020005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BB21E30-1CD8-46E8-A8F3-29D7BD7E4EFC}"/>
              </a:ext>
            </a:extLst>
          </p:cNvPr>
          <p:cNvGrpSpPr/>
          <p:nvPr/>
        </p:nvGrpSpPr>
        <p:grpSpPr>
          <a:xfrm>
            <a:off x="4312617" y="2203942"/>
            <a:ext cx="3986167" cy="1847255"/>
            <a:chOff x="3360971" y="2598003"/>
            <a:chExt cx="2625218" cy="184725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141559" cy="923330"/>
              <a:chOff x="3403338" y="2598003"/>
              <a:chExt cx="2141559" cy="92333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10005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b="1" dirty="0">
                    <a:solidFill>
                      <a:srgbClr val="64DECF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5400" b="1" dirty="0">
                  <a:solidFill>
                    <a:srgbClr val="64DEC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3" y="2852650"/>
                <a:ext cx="136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  <a:cs typeface="KoPubWorld돋움체 Light" panose="00000300000000000000" pitchFamily="2" charset="-127"/>
                  </a:rPr>
                  <a:t>문제 기술서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3360971" y="3521928"/>
              <a:ext cx="2625218" cy="923330"/>
              <a:chOff x="3360971" y="3521928"/>
              <a:chExt cx="2625218" cy="92333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3360971" y="3521928"/>
                <a:ext cx="11336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b="1" dirty="0">
                    <a:solidFill>
                      <a:srgbClr val="64DECF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5400" b="1" dirty="0">
                  <a:solidFill>
                    <a:srgbClr val="64DEC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4156434" y="3776575"/>
                <a:ext cx="182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  <a:cs typeface="KoPubWorld돋움체 Bold" panose="00000800000000000000" pitchFamily="2" charset="-127"/>
                  </a:rPr>
                  <a:t>기능 모델링 </a:t>
                </a: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  <a:cs typeface="KoPubWorld돋움체 Bold" panose="00000800000000000000" pitchFamily="2" charset="-127"/>
                  </a:rPr>
                  <a:t>- </a:t>
                </a:r>
                <a:r>
                  <a:rPr lang="ko-KR" alt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  <a:cs typeface="KoPubWorld돋움체 Bold" panose="00000800000000000000" pitchFamily="2" charset="-127"/>
                  </a:rPr>
                  <a:t>유스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  <a:cs typeface="KoPubWorld돋움체 Bold" panose="00000800000000000000" pitchFamily="2" charset="-127"/>
                  </a:rPr>
                  <a:t> 케이스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D308CA84-006B-484A-8754-1324C45CC9BF}"/>
              </a:ext>
            </a:extLst>
          </p:cNvPr>
          <p:cNvGrpSpPr/>
          <p:nvPr/>
        </p:nvGrpSpPr>
        <p:grpSpPr>
          <a:xfrm>
            <a:off x="4312617" y="4102929"/>
            <a:ext cx="3971740" cy="923330"/>
            <a:chOff x="3300901" y="2598003"/>
            <a:chExt cx="2897390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0CFC9F3-8653-43AE-9477-2C2433CDFB7C}"/>
                </a:ext>
              </a:extLst>
            </p:cNvPr>
            <p:cNvSpPr txBox="1"/>
            <p:nvPr/>
          </p:nvSpPr>
          <p:spPr>
            <a:xfrm>
              <a:off x="3300901" y="2598003"/>
              <a:ext cx="11384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64DEC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5400" b="1" dirty="0">
                <a:solidFill>
                  <a:srgbClr val="64DEC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05E7C0A-107D-42CB-B9CD-E10345F601C6}"/>
                </a:ext>
              </a:extLst>
            </p:cNvPr>
            <p:cNvSpPr txBox="1"/>
            <p:nvPr/>
          </p:nvSpPr>
          <p:spPr>
            <a:xfrm>
              <a:off x="4182024" y="2847621"/>
              <a:ext cx="2016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Bold" panose="00000800000000000000" pitchFamily="2" charset="-127"/>
                </a:rPr>
                <a:t>구조적 클래스 다이어그램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Light" panose="00000300000000000000" pitchFamily="2" charset="-127"/>
                </a:rPr>
                <a:t>문제 기술서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A5705AF-7E3F-4EE1-AAFA-DF5991A0C3EC}"/>
              </a:ext>
            </a:extLst>
          </p:cNvPr>
          <p:cNvSpPr/>
          <p:nvPr/>
        </p:nvSpPr>
        <p:spPr>
          <a:xfrm>
            <a:off x="1259510" y="1445714"/>
            <a:ext cx="9789489" cy="4859835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7374D96-F450-468F-BCE5-3F1C4AC6DE17}"/>
              </a:ext>
            </a:extLst>
          </p:cNvPr>
          <p:cNvSpPr/>
          <p:nvPr/>
        </p:nvSpPr>
        <p:spPr>
          <a:xfrm>
            <a:off x="1122660" y="1324084"/>
            <a:ext cx="9789489" cy="4859835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293CCF-BB27-4D66-8E3F-A31FBB67941D}"/>
              </a:ext>
            </a:extLst>
          </p:cNvPr>
          <p:cNvSpPr txBox="1"/>
          <p:nvPr/>
        </p:nvSpPr>
        <p:spPr>
          <a:xfrm>
            <a:off x="1408903" y="1523995"/>
            <a:ext cx="434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1600" b="1" dirty="0" smtClean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  <a:cs typeface="KoPubWorld돋움체 Bold" panose="00000800000000000000" pitchFamily="2" charset="-127"/>
              </a:rPr>
              <a:t>은행 예금 시스템</a:t>
            </a:r>
            <a:r>
              <a:rPr lang="en-US" altLang="ko-KR" sz="1600" b="1" dirty="0" smtClean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  <a:cs typeface="KoPubWorld돋움체 Bold" panose="00000800000000000000" pitchFamily="2" charset="-127"/>
              </a:rPr>
              <a:t>&gt;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  <a:cs typeface="KoPubWorld돋움체 Bold" panose="00000800000000000000" pitchFamily="2" charset="-127"/>
              </a:rPr>
              <a:t>은행의 예금 시스템 구성</a:t>
            </a:r>
            <a:endParaRPr lang="en-US" altLang="ko-KR" sz="1600" b="1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9782DA-3E49-4DAE-9034-D5692849686E}"/>
              </a:ext>
            </a:extLst>
          </p:cNvPr>
          <p:cNvSpPr txBox="1"/>
          <p:nvPr/>
        </p:nvSpPr>
        <p:spPr>
          <a:xfrm>
            <a:off x="1408902" y="2771288"/>
            <a:ext cx="93162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 창구를 이용하면 은행원이 은행 서비스를 도와줍니다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은행의 모든 시스템은 고객의 계좌번호가 필요하기 때문에 고객이 카드나 통장을 제시해야 합니다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은행원은 고객이 제시한 카드나 통장으로 고객의 신용 및 계좌 내역을 조회합니다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출금과 송금 서비스는 계좌 주인을 확인하기 위해서 미리 설정해둔 비밀번호가 요구됩니다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은행원이 고객이 원하는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예금 서비스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(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입금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출금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송금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)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를 처리합니다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서비스를 처리한 후 은행의 전산데이터에 저장합니다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ATM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기를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이용하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면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고객이 카드나 통장에 있는 인식 부분을 인식시키면 </a:t>
            </a:r>
            <a:endParaRPr lang="en-US" altLang="ko-KR" sz="16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화면에 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입금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출금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송금이 출력 됩니다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서비스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(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입금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출금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송금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)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를 완료하면 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ATM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기에서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완료 메시지와 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현금 및 계좌의 잔액이 나옵니다</a:t>
            </a:r>
            <a:r>
              <a:rPr lang="en-US" altLang="ko-KR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전산 관리자는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은행에서 고객 정보를 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확인하면 신용 및 계좌 내역을 전송합니다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전산 관리자는 서비스 처리 후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기존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의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데이터 추가</a:t>
            </a:r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보완 후</a:t>
            </a:r>
            <a:r>
              <a: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rPr>
              <a:t> 저장합니다</a:t>
            </a:r>
            <a:endParaRPr lang="en-US" altLang="ko-KR" sz="12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75E108-6004-4086-A28A-A6A9CA33D37D}"/>
              </a:ext>
            </a:extLst>
          </p:cNvPr>
          <p:cNvSpPr txBox="1"/>
          <p:nvPr/>
        </p:nvSpPr>
        <p:spPr>
          <a:xfrm>
            <a:off x="1408903" y="1888400"/>
            <a:ext cx="9140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…………………………</a:t>
            </a:r>
          </a:p>
          <a:p>
            <a:endParaRPr lang="en-US" altLang="ko-KR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Light" panose="00000300000000000000" pitchFamily="2" charset="-127"/>
                </a:rPr>
                <a:t>유스</a:t>
              </a:r>
              <a:r>
                <a:rPr lang="ko-KR" alt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Light" panose="00000300000000000000" pitchFamily="2" charset="-127"/>
                </a:rPr>
                <a:t> 케이스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B6FEBD59-CEA2-4FDF-A254-37953428C235}"/>
              </a:ext>
            </a:extLst>
          </p:cNvPr>
          <p:cNvSpPr/>
          <p:nvPr/>
        </p:nvSpPr>
        <p:spPr>
          <a:xfrm>
            <a:off x="1415932" y="2197243"/>
            <a:ext cx="10095269" cy="3348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B4FB42F-61AB-4ADA-879A-670D33F52DB2}"/>
              </a:ext>
            </a:extLst>
          </p:cNvPr>
          <p:cNvSpPr/>
          <p:nvPr/>
        </p:nvSpPr>
        <p:spPr>
          <a:xfrm>
            <a:off x="1019835" y="1533041"/>
            <a:ext cx="1098401" cy="109840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3CAB183-DEA4-4560-B11D-01DCD66BDF6D}"/>
              </a:ext>
            </a:extLst>
          </p:cNvPr>
          <p:cNvSpPr txBox="1"/>
          <p:nvPr/>
        </p:nvSpPr>
        <p:spPr>
          <a:xfrm>
            <a:off x="1415932" y="2757214"/>
            <a:ext cx="10499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입금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시나리오 시작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-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고객이 입금 서비스를 사용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경우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1)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 창구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은행원 에게 입금액 제출한다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은행원이 계좌에 입금 처리해서 전산 데이터에 저장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경우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2) ATM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ATM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에 입금액을 넣는다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ATM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기가 투여 금액을 확인해 계좌에 입금 후 전산 데이터에 저장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선행 조건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-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자신의 카드나 통장을 제출해 자신의 계좌 확인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계좌 잔액을 확인하며 입금액이 정상적으로 처리 됐는지 확인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종료 조건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-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자신의 카드나 통장을 되돌려 받는다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026" name="Picture 2" descr="C:\Users\simho\OneDrive\바탕 화면\tkwls\money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33" y="1662439"/>
            <a:ext cx="839604" cy="8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Light" panose="00000300000000000000" pitchFamily="2" charset="-127"/>
                </a:rPr>
                <a:t>유스</a:t>
              </a:r>
              <a:r>
                <a:rPr lang="ko-KR" alt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Light" panose="00000300000000000000" pitchFamily="2" charset="-127"/>
                </a:rPr>
                <a:t> 케이스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B6FEBD59-CEA2-4FDF-A254-37953428C235}"/>
              </a:ext>
            </a:extLst>
          </p:cNvPr>
          <p:cNvSpPr/>
          <p:nvPr/>
        </p:nvSpPr>
        <p:spPr>
          <a:xfrm>
            <a:off x="1201467" y="2019015"/>
            <a:ext cx="10095269" cy="4035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B4FB42F-61AB-4ADA-879A-670D33F52DB2}"/>
              </a:ext>
            </a:extLst>
          </p:cNvPr>
          <p:cNvSpPr/>
          <p:nvPr/>
        </p:nvSpPr>
        <p:spPr>
          <a:xfrm>
            <a:off x="805370" y="1354813"/>
            <a:ext cx="1098401" cy="109840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3CAB183-DEA4-4560-B11D-01DCD66BDF6D}"/>
              </a:ext>
            </a:extLst>
          </p:cNvPr>
          <p:cNvSpPr txBox="1"/>
          <p:nvPr/>
        </p:nvSpPr>
        <p:spPr>
          <a:xfrm>
            <a:off x="1569034" y="2463984"/>
            <a:ext cx="10499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출금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시나리오 시작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-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고객이 출금 서비스를 사용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경우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1)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 창구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은행원 에게 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출금 액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제시한다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은행원이 계좌 잔액 조회한다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출금 한 후 전산데이터에 저장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경우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2) ATM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ATM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기에 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출금 액을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기제한다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ATM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기가 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출금 액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설정 하고 계좌 잔액 조회한다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endParaRPr lang="en-US" altLang="ko-KR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ko-KR" altLang="en-US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투</a:t>
            </a:r>
            <a:r>
              <a:rPr lang="ko-KR" altLang="en-US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입</a:t>
            </a:r>
            <a:r>
              <a:rPr lang="ko-KR" altLang="en-US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기를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통해 출금한 후 전산데이터에 저장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선행 조건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- 1.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자신의 카드나 통장을 제출해 자신의 계좌 확인 및 계좌 비밀번호 입력</a:t>
            </a:r>
          </a:p>
          <a:p>
            <a:pPr fontAlgn="base"/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           2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설정한 출금 한도를 초과하지 않는 범위에서 출금</a:t>
            </a:r>
          </a:p>
          <a:p>
            <a:pPr fontAlgn="base"/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           3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ATM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기에 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출금 액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존재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계좌 잔액 및 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출금 액을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확인 한 후 출금 확인한다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종료 조건 </a:t>
            </a:r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– 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출금 액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및 자신의 카드나 통장을 돌려받는다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2050" name="Picture 2" descr="C:\Users\simho\OneDrive\바탕 화면\tkwls\save-mon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06" y="1354813"/>
            <a:ext cx="948728" cy="9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Light" panose="00000300000000000000" pitchFamily="2" charset="-127"/>
                </a:rPr>
                <a:t>유스</a:t>
              </a:r>
              <a:r>
                <a:rPr lang="ko-KR" alt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Light" panose="00000300000000000000" pitchFamily="2" charset="-127"/>
                </a:rPr>
                <a:t> 케이스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B6FEBD59-CEA2-4FDF-A254-37953428C235}"/>
              </a:ext>
            </a:extLst>
          </p:cNvPr>
          <p:cNvSpPr/>
          <p:nvPr/>
        </p:nvSpPr>
        <p:spPr>
          <a:xfrm>
            <a:off x="1171662" y="2060889"/>
            <a:ext cx="10095269" cy="397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B4FB42F-61AB-4ADA-879A-670D33F52DB2}"/>
              </a:ext>
            </a:extLst>
          </p:cNvPr>
          <p:cNvSpPr/>
          <p:nvPr/>
        </p:nvSpPr>
        <p:spPr>
          <a:xfrm>
            <a:off x="775565" y="1396688"/>
            <a:ext cx="1098401" cy="109840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3CAB183-DEA4-4560-B11D-01DCD66BDF6D}"/>
              </a:ext>
            </a:extLst>
          </p:cNvPr>
          <p:cNvSpPr txBox="1"/>
          <p:nvPr/>
        </p:nvSpPr>
        <p:spPr>
          <a:xfrm>
            <a:off x="1539229" y="2505859"/>
            <a:ext cx="10499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송금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시나리오 시작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-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고객이 송금 서비스를 사용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경우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1)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 창구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은행원에게 송금할 정보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(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계좌번호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,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이름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)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제시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전산 확인으로 송금자 확인한다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고객이 송금액 전달 후 해당 계좌에 송금 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전산데이터 저장</a:t>
            </a: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경우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2) ATM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ATM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기에 송금 계좌번호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이름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비상연락처 입력 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송금액을 투여한다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전산 처리한다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선행 조건 </a:t>
            </a:r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- 1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자신의 카드나 통장을 제출해 자신의 계좌 확인 및 계좌 비밀번호 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입력</a:t>
            </a:r>
          </a:p>
          <a:p>
            <a:pPr fontAlgn="base"/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	    </a:t>
            </a:r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2.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설정한 송금 한도를 초과하지 않는 범위에서 송금</a:t>
            </a:r>
            <a:endParaRPr lang="en-US" altLang="ko-KR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            3. </a:t>
            </a:r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송금인의 정보를 정확히 기입 후 송금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송금 내역 확인 및 계좌 잔액 확인 후 송금 확인한다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종료 조건 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- </a:t>
            </a:r>
            <a:r>
              <a: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rPr>
              <a:t>송금 영수증과 자신의 카드나 통장을 돌려받는다</a:t>
            </a:r>
            <a:r>
              <a:rPr lang="en-US" altLang="ko-KR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3074" name="Picture 2" descr="C:\Users\simho\OneDrive\바탕 화면\tkwls\debit-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73" y="1622050"/>
            <a:ext cx="759184" cy="7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5292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70E2063-BD2C-4277-88FF-B16E9EA8ADE2}"/>
              </a:ext>
            </a:extLst>
          </p:cNvPr>
          <p:cNvSpPr txBox="1"/>
          <p:nvPr/>
        </p:nvSpPr>
        <p:spPr>
          <a:xfrm>
            <a:off x="557400" y="203014"/>
            <a:ext cx="675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64DEC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03 </a:t>
            </a:r>
            <a:r>
              <a:rPr lang="ko-KR" altLang="en-US" sz="4000" dirty="0" smtClean="0">
                <a:solidFill>
                  <a:srgbClr val="64DEC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구조적 클래스 다이어그램</a:t>
            </a:r>
            <a:endParaRPr lang="en-US" altLang="ko-KR" sz="4000" dirty="0">
              <a:solidFill>
                <a:srgbClr val="64DEC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0C94876-6F8D-4591-B9C1-08D4A8A52EBD}"/>
              </a:ext>
            </a:extLst>
          </p:cNvPr>
          <p:cNvSpPr/>
          <p:nvPr/>
        </p:nvSpPr>
        <p:spPr>
          <a:xfrm flipV="1">
            <a:off x="362173" y="910900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145545" y="4923567"/>
            <a:ext cx="3270517" cy="413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099994" y="2708031"/>
            <a:ext cx="2789290" cy="2271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39415"/>
              </p:ext>
            </p:extLst>
          </p:nvPr>
        </p:nvGraphicFramePr>
        <p:xfrm>
          <a:off x="1819458" y="1174589"/>
          <a:ext cx="1317868" cy="16367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7868"/>
              </a:tblGrid>
              <a:tr h="2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은행</a:t>
                      </a:r>
                      <a:endParaRPr lang="ko-KR" altLang="en-US" sz="16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/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은행 창구 번호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ATM</a:t>
                      </a:r>
                      <a:r>
                        <a:rPr lang="en-US" altLang="ko-KR" sz="1200" baseline="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번호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전산처리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고객 정보 입력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50376"/>
              </p:ext>
            </p:extLst>
          </p:nvPr>
        </p:nvGraphicFramePr>
        <p:xfrm>
          <a:off x="8086574" y="1230272"/>
          <a:ext cx="1317868" cy="13113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7868"/>
              </a:tblGrid>
              <a:tr h="2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고객</a:t>
                      </a:r>
                      <a:endParaRPr lang="ko-KR" altLang="en-US" sz="16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/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고객 정보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선택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처리 요구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24899"/>
              </p:ext>
            </p:extLst>
          </p:nvPr>
        </p:nvGraphicFramePr>
        <p:xfrm>
          <a:off x="4982590" y="1903534"/>
          <a:ext cx="1317868" cy="19621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17868"/>
              </a:tblGrid>
              <a:tr h="2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전산</a:t>
                      </a:r>
                      <a:endParaRPr lang="ko-KR" altLang="en-US" sz="16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/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고객정보</a:t>
                      </a:r>
                      <a:r>
                        <a:rPr lang="en-US" altLang="ko-KR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송금액</a:t>
                      </a:r>
                      <a:r>
                        <a:rPr lang="en-US" altLang="ko-KR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,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입금액</a:t>
                      </a:r>
                      <a:r>
                        <a:rPr lang="en-US" altLang="ko-KR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,</a:t>
                      </a:r>
                      <a:r>
                        <a:rPr lang="ko-KR" altLang="en-US" sz="1200" dirty="0" err="1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출금액</a:t>
                      </a:r>
                      <a:r>
                        <a:rPr lang="en-US" altLang="ko-KR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,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거래수단</a:t>
                      </a:r>
                      <a:r>
                        <a:rPr lang="en-US" altLang="ko-KR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,</a:t>
                      </a:r>
                      <a:r>
                        <a:rPr lang="ko-KR" altLang="en-US" sz="1200" dirty="0" err="1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거래일시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처리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전산 처리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08610"/>
              </p:ext>
            </p:extLst>
          </p:nvPr>
        </p:nvGraphicFramePr>
        <p:xfrm>
          <a:off x="752200" y="3519230"/>
          <a:ext cx="1317868" cy="19621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7868"/>
              </a:tblGrid>
              <a:tr h="2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은행원</a:t>
                      </a:r>
                      <a:endParaRPr lang="ko-KR" altLang="en-US" sz="16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/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은행 창구 번호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은행원 명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은행 서비스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전산</a:t>
                      </a:r>
                      <a:r>
                        <a:rPr lang="ko-KR" altLang="en-US" sz="1200" baseline="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 조회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서비스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51066"/>
              </p:ext>
            </p:extLst>
          </p:nvPr>
        </p:nvGraphicFramePr>
        <p:xfrm>
          <a:off x="5580467" y="4386711"/>
          <a:ext cx="1317868" cy="16367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7868"/>
              </a:tblGrid>
              <a:tr h="2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</a:t>
                      </a:r>
                      <a:endParaRPr lang="ko-KR" altLang="en-US" sz="16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/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처리 번호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처리 내역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전산</a:t>
                      </a:r>
                      <a:r>
                        <a:rPr lang="ko-KR" altLang="en-US" sz="1200" baseline="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 저장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저장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12499"/>
              </p:ext>
            </p:extLst>
          </p:nvPr>
        </p:nvGraphicFramePr>
        <p:xfrm>
          <a:off x="8110021" y="3273283"/>
          <a:ext cx="1317868" cy="13113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7868"/>
              </a:tblGrid>
              <a:tr h="2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입금</a:t>
                      </a:r>
                      <a:endParaRPr lang="ko-KR" altLang="en-US" sz="16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/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고객 정보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입금액 처리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처리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51190"/>
              </p:ext>
            </p:extLst>
          </p:nvPr>
        </p:nvGraphicFramePr>
        <p:xfrm>
          <a:off x="8086574" y="5369381"/>
          <a:ext cx="1317868" cy="134298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7868"/>
              </a:tblGrid>
              <a:tr h="343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출금</a:t>
                      </a:r>
                      <a:endParaRPr lang="ko-KR" altLang="en-US" sz="16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/>
                </a:tc>
              </a:tr>
              <a:tr h="33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고객 정보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출금액</a:t>
                      </a:r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 처리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처리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82249"/>
              </p:ext>
            </p:extLst>
          </p:nvPr>
        </p:nvGraphicFramePr>
        <p:xfrm>
          <a:off x="9861486" y="4225783"/>
          <a:ext cx="1317868" cy="1636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7868"/>
              </a:tblGrid>
              <a:tr h="2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송금</a:t>
                      </a:r>
                      <a:endParaRPr lang="ko-KR" altLang="en-US" sz="16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/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고객 정보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송금인 정보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송금액 처리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처리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1812700" y="2876113"/>
            <a:ext cx="299497" cy="652560"/>
            <a:chOff x="1661746" y="3022625"/>
            <a:chExt cx="299497" cy="652560"/>
          </a:xfrm>
        </p:grpSpPr>
        <p:sp>
          <p:nvSpPr>
            <p:cNvPr id="19" name="다이아몬드 18"/>
            <p:cNvSpPr/>
            <p:nvPr/>
          </p:nvSpPr>
          <p:spPr>
            <a:xfrm rot="1869126">
              <a:off x="1771700" y="3022625"/>
              <a:ext cx="189543" cy="18176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19" idx="2"/>
            </p:cNvCxnSpPr>
            <p:nvPr/>
          </p:nvCxnSpPr>
          <p:spPr>
            <a:xfrm flipH="1">
              <a:off x="1661746" y="3191284"/>
              <a:ext cx="157712" cy="4839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rot="19168543">
            <a:off x="2929343" y="2836838"/>
            <a:ext cx="299497" cy="652560"/>
            <a:chOff x="1661746" y="3022625"/>
            <a:chExt cx="299497" cy="652560"/>
          </a:xfrm>
        </p:grpSpPr>
        <p:sp>
          <p:nvSpPr>
            <p:cNvPr id="25" name="다이아몬드 24"/>
            <p:cNvSpPr/>
            <p:nvPr/>
          </p:nvSpPr>
          <p:spPr>
            <a:xfrm rot="1869126">
              <a:off x="1771700" y="3022625"/>
              <a:ext cx="189543" cy="18176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2"/>
            </p:cNvCxnSpPr>
            <p:nvPr/>
          </p:nvCxnSpPr>
          <p:spPr>
            <a:xfrm flipH="1">
              <a:off x="1661746" y="3191284"/>
              <a:ext cx="157712" cy="4839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>
            <a:off x="3209192" y="1696915"/>
            <a:ext cx="48773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3209192" y="1341926"/>
            <a:ext cx="307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7778842" y="1296805"/>
            <a:ext cx="307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국대떡볶이 01 Light" pitchFamily="34" charset="-127"/>
                <a:ea typeface="Sandoll 국대떡볶이 01 Light" pitchFamily="34" charset="-127"/>
                <a:cs typeface="KoPubWorld돋움체 Bold" panose="00000800000000000000" pitchFamily="2" charset="-127"/>
              </a:rPr>
              <a:t>N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andoll 국대떡볶이 01 Light" pitchFamily="34" charset="-127"/>
              <a:ea typeface="Sandoll 국대떡볶이 01 Light" pitchFamily="34" charset="-127"/>
              <a:cs typeface="KoPubWorld돋움체 Bold" panose="00000800000000000000" pitchFamily="2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6919546" y="2321169"/>
            <a:ext cx="1167027" cy="2567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7726089" y="2154060"/>
            <a:ext cx="307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D0033C3-456D-4151-9AAB-F0A2E961A5B6}"/>
              </a:ext>
            </a:extLst>
          </p:cNvPr>
          <p:cNvSpPr/>
          <p:nvPr/>
        </p:nvSpPr>
        <p:spPr>
          <a:xfrm>
            <a:off x="6827223" y="4201075"/>
            <a:ext cx="307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국대떡볶이 01 Light" pitchFamily="34" charset="-127"/>
                <a:ea typeface="Sandoll 국대떡볶이 01 Light" pitchFamily="34" charset="-127"/>
                <a:cs typeface="KoPubWorld돋움체 Bold" panose="00000800000000000000" pitchFamily="2" charset="-127"/>
              </a:rPr>
              <a:t>N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Sandoll 국대떡볶이 01 Light" pitchFamily="34" charset="-127"/>
              <a:ea typeface="Sandoll 국대떡볶이 01 Light" pitchFamily="34" charset="-127"/>
              <a:cs typeface="KoPubWorld돋움체 Bold" panose="00000800000000000000" pitchFamily="2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209192" y="2321169"/>
            <a:ext cx="1773398" cy="17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002585" y="2948462"/>
            <a:ext cx="886699" cy="19751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52842"/>
              </p:ext>
            </p:extLst>
          </p:nvPr>
        </p:nvGraphicFramePr>
        <p:xfrm>
          <a:off x="2632089" y="3530980"/>
          <a:ext cx="1317868" cy="19621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7868"/>
              </a:tblGrid>
              <a:tr h="258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ATM</a:t>
                      </a:r>
                      <a:endParaRPr lang="ko-KR" altLang="en-US" sz="16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/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ATM</a:t>
                      </a:r>
                      <a:r>
                        <a:rPr lang="en-US" altLang="ko-KR" sz="1200" baseline="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번호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카드</a:t>
                      </a:r>
                      <a:r>
                        <a:rPr lang="en-US" altLang="ko-KR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통장 인식기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현금 투입구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전산</a:t>
                      </a:r>
                      <a:r>
                        <a:rPr lang="ko-KR" altLang="en-US" sz="1200" baseline="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 조회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po배낭여행" panose="02000500000000000000" pitchFamily="2" charset="-127"/>
                          <a:ea typeface="Mapo배낭여행" panose="02000500000000000000" pitchFamily="2" charset="-127"/>
                        </a:rPr>
                        <a:t>예금 서비스</a:t>
                      </a:r>
                      <a:endParaRPr lang="ko-KR" altLang="en-US" sz="1200" dirty="0">
                        <a:latin typeface="Mapo배낭여행" panose="02000500000000000000" pitchFamily="2" charset="-127"/>
                        <a:ea typeface="Mapo배낭여행" panose="02000500000000000000" pitchFamily="2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 flipH="1">
            <a:off x="7890792" y="4446937"/>
            <a:ext cx="153866" cy="91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57948" y="4590545"/>
            <a:ext cx="153866" cy="91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7425104" y="4734153"/>
            <a:ext cx="153866" cy="91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7192260" y="4877761"/>
            <a:ext cx="153866" cy="91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다이아몬드 39"/>
          <p:cNvSpPr/>
          <p:nvPr/>
        </p:nvSpPr>
        <p:spPr>
          <a:xfrm rot="3365325">
            <a:off x="6922085" y="4960517"/>
            <a:ext cx="217944" cy="24197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9529093" y="5676165"/>
            <a:ext cx="247955" cy="28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7770327" y="5673359"/>
            <a:ext cx="247955" cy="28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7425104" y="5672249"/>
            <a:ext cx="247955" cy="28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7068283" y="5670553"/>
            <a:ext cx="247955" cy="28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 rot="5026803">
            <a:off x="6902785" y="5549567"/>
            <a:ext cx="217944" cy="24197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4002585" y="5239440"/>
            <a:ext cx="1413477" cy="97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3814944">
            <a:off x="6875941" y="5850803"/>
            <a:ext cx="1134588" cy="743539"/>
            <a:chOff x="7062470" y="4599337"/>
            <a:chExt cx="1134588" cy="743539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8043192" y="4599337"/>
              <a:ext cx="153866" cy="916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7810348" y="4742945"/>
              <a:ext cx="153866" cy="916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577504" y="4886553"/>
              <a:ext cx="153866" cy="916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7344660" y="5030161"/>
              <a:ext cx="153866" cy="916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다이아몬드 51"/>
            <p:cNvSpPr/>
            <p:nvPr/>
          </p:nvSpPr>
          <p:spPr>
            <a:xfrm rot="3365325">
              <a:off x="7074485" y="5112917"/>
              <a:ext cx="217944" cy="241973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다이아몬드 3"/>
          <p:cNvSpPr/>
          <p:nvPr/>
        </p:nvSpPr>
        <p:spPr>
          <a:xfrm>
            <a:off x="5900773" y="3843704"/>
            <a:ext cx="195227" cy="17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5998386" y="4007322"/>
            <a:ext cx="0" cy="345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4613002" y="2920999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416</Words>
  <Application>Microsoft Office PowerPoint</Application>
  <PresentationFormat>사용자 지정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</vt:lpstr>
      <vt:lpstr>Arial</vt:lpstr>
      <vt:lpstr>KoPubWorld돋움체 Light</vt:lpstr>
      <vt:lpstr>G마켓 산스 TTF Bold</vt:lpstr>
      <vt:lpstr>맑은 고딕</vt:lpstr>
      <vt:lpstr>KoPubWorld돋움체 Bold</vt:lpstr>
      <vt:lpstr>Sandoll 국대떡볶이 01 Light</vt:lpstr>
      <vt:lpstr>Mapo한아름</vt:lpstr>
      <vt:lpstr>Mapo배낭여행</vt:lpstr>
      <vt:lpstr>MD이솝체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신현호</cp:lastModifiedBy>
  <cp:revision>36</cp:revision>
  <dcterms:created xsi:type="dcterms:W3CDTF">2020-01-03T14:16:53Z</dcterms:created>
  <dcterms:modified xsi:type="dcterms:W3CDTF">2020-10-22T16:16:50Z</dcterms:modified>
</cp:coreProperties>
</file>