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handoutMasterIdLst>
    <p:handoutMasterId r:id="rId14"/>
  </p:handoutMasterIdLst>
  <p:sldIdLst>
    <p:sldId id="298" r:id="rId2"/>
    <p:sldId id="302" r:id="rId3"/>
    <p:sldId id="317" r:id="rId4"/>
    <p:sldId id="318" r:id="rId5"/>
    <p:sldId id="319" r:id="rId6"/>
    <p:sldId id="303" r:id="rId7"/>
    <p:sldId id="320" r:id="rId8"/>
    <p:sldId id="312" r:id="rId9"/>
    <p:sldId id="314" r:id="rId10"/>
    <p:sldId id="321" r:id="rId11"/>
    <p:sldId id="322" r:id="rId12"/>
    <p:sldId id="323" r:id="rId13"/>
  </p:sldIdLst>
  <p:sldSz cx="12192000" cy="6858000"/>
  <p:notesSz cx="6858000" cy="9144000"/>
  <p:embeddedFontLst>
    <p:embeddedFont>
      <p:font typeface="Mapo꽃섬" panose="02000500000000000000" pitchFamily="2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Mapo마포나루" panose="02000500000000000000" pitchFamily="2" charset="-127"/>
      <p:regular r:id="rId18"/>
    </p:embeddedFont>
    <p:embeddedFont>
      <p:font typeface="서울한강체 B" panose="02020503020101020101" pitchFamily="18" charset="-127"/>
      <p:regular r:id="rId19"/>
    </p:embeddedFont>
    <p:embeddedFont>
      <p:font typeface="MD이솝체" panose="02020603020101020101" pitchFamily="18" charset="-127"/>
      <p:regular r:id="rId20"/>
    </p:embeddedFont>
    <p:embeddedFont>
      <p:font typeface="서울남산 장체 B" panose="02020503020101020101" pitchFamily="18" charset="-127"/>
      <p:regular r:id="rId21"/>
    </p:embeddedFont>
    <p:embeddedFont>
      <p:font typeface="나눔스퀘어라운드 Regular" panose="020B0600000101010101" charset="-127"/>
      <p:regular r:id="rId22"/>
    </p:embeddedFont>
    <p:embeddedFont>
      <p:font typeface="Mapo금빛나루" panose="02000500000000000000" pitchFamily="2" charset="-127"/>
      <p:regular r:id="rId23"/>
    </p:embeddedFont>
    <p:embeddedFont>
      <p:font typeface="KoPubWorld돋움체 Medium" panose="00000600000000000000" pitchFamily="2" charset="-127"/>
      <p:regular r:id="rId24"/>
    </p:embeddedFont>
    <p:embeddedFont>
      <p:font typeface="Mapo배낭여행" panose="02000500000000000000" pitchFamily="2" charset="-127"/>
      <p:regular r:id="rId25"/>
    </p:embeddedFont>
    <p:embeddedFont>
      <p:font typeface="08서울한강체 L" panose="02020603020101020101" pitchFamily="18" charset="-127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97B"/>
    <a:srgbClr val="DDC69D"/>
    <a:srgbClr val="FDFDDF"/>
    <a:srgbClr val="FEFEF4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-114" y="-15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2020-12-10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6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래픽 4" descr="나뭇잎">
            <a:extLst>
              <a:ext uri="{FF2B5EF4-FFF2-40B4-BE49-F238E27FC236}">
                <a16:creationId xmlns:a16="http://schemas.microsoft.com/office/drawing/2014/main" xmlns="" id="{12D68E71-66F0-43BA-9140-D3FD060F6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26380" y="136524"/>
            <a:ext cx="722457" cy="7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6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A25C8BC-95B7-4DB6-9377-E0C2F6995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" b="363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76A805D-3663-436E-9094-3A3B19B64BA7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244999-B61A-4D76-A124-162D24C648D6}"/>
              </a:ext>
            </a:extLst>
          </p:cNvPr>
          <p:cNvSpPr txBox="1"/>
          <p:nvPr/>
        </p:nvSpPr>
        <p:spPr>
          <a:xfrm>
            <a:off x="3990109" y="4128655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기말대체 과제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AD19C72-A2A0-4596-9163-847FC3B86106}"/>
              </a:ext>
            </a:extLst>
          </p:cNvPr>
          <p:cNvCxnSpPr>
            <a:cxnSpLocks/>
          </p:cNvCxnSpPr>
          <p:nvPr/>
        </p:nvCxnSpPr>
        <p:spPr>
          <a:xfrm>
            <a:off x="4091709" y="3897748"/>
            <a:ext cx="5918836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8C5772-6A37-418F-A3AD-D1FC6827C69F}"/>
              </a:ext>
            </a:extLst>
          </p:cNvPr>
          <p:cNvSpPr txBox="1"/>
          <p:nvPr/>
        </p:nvSpPr>
        <p:spPr>
          <a:xfrm>
            <a:off x="4091709" y="3167390"/>
            <a:ext cx="3371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alpha val="60000"/>
                  </a:schemeClr>
                </a:solidFill>
              </a:rPr>
              <a:t>201912049 </a:t>
            </a:r>
            <a:r>
              <a:rPr lang="ko-KR" altLang="en-US" sz="2800" b="1" dirty="0" smtClean="0">
                <a:solidFill>
                  <a:schemeClr val="bg1">
                    <a:alpha val="60000"/>
                  </a:schemeClr>
                </a:solidFill>
              </a:rPr>
              <a:t>신현호</a:t>
            </a:r>
            <a:endParaRPr lang="ko-KR" altLang="en-US" sz="2800" b="1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그래픽 6" descr="나뭇잎">
            <a:extLst>
              <a:ext uri="{FF2B5EF4-FFF2-40B4-BE49-F238E27FC236}">
                <a16:creationId xmlns:a16="http://schemas.microsoft.com/office/drawing/2014/main" xmlns="" id="{6CF7FAAF-4860-4EC4-B955-2CBFD177B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73637" y="27762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8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대체 처리 20"/>
          <p:cNvSpPr/>
          <p:nvPr/>
        </p:nvSpPr>
        <p:spPr>
          <a:xfrm>
            <a:off x="4510000" y="240966"/>
            <a:ext cx="6129585" cy="25675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5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514390" y="1180943"/>
            <a:ext cx="1860046" cy="615820"/>
            <a:chOff x="690465" y="1441580"/>
            <a:chExt cx="1860046" cy="793102"/>
          </a:xfrm>
        </p:grpSpPr>
        <p:sp>
          <p:nvSpPr>
            <p:cNvPr id="4" name="순서도: 대체 처리 3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050719" y="1162281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6232" y="1439280"/>
            <a:ext cx="187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Entry/ </a:t>
            </a:r>
            <a:r>
              <a:rPr lang="ko-KR" altLang="en-US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호출</a:t>
            </a:r>
            <a:endParaRPr lang="en-US" altLang="ko-KR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09106" y="709626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800039" y="928693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순서도: 대체 처리 11"/>
          <p:cNvSpPr/>
          <p:nvPr/>
        </p:nvSpPr>
        <p:spPr>
          <a:xfrm>
            <a:off x="4604135" y="1016545"/>
            <a:ext cx="1651518" cy="427614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 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기록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확인</a:t>
            </a:r>
            <a:endParaRPr lang="ko-KR" altLang="en-US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374436" y="1383801"/>
            <a:ext cx="1152514" cy="3622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807854" y="569245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898787" y="788312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83645" y="926009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환자명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292791" y="1268259"/>
            <a:ext cx="1152514" cy="3622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0290" y="1469199"/>
            <a:ext cx="130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환자 데이터 오류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5675276" y="1480148"/>
            <a:ext cx="1" cy="380623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783255" y="1965363"/>
            <a:ext cx="1860046" cy="615820"/>
            <a:chOff x="690465" y="1441580"/>
            <a:chExt cx="1860046" cy="793102"/>
          </a:xfrm>
        </p:grpSpPr>
        <p:sp>
          <p:nvSpPr>
            <p:cNvPr id="41" name="순서도: 대체 처리 40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422900" y="1936827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Error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88651" y="2224016"/>
            <a:ext cx="187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D이솝체" panose="02020603020101020101" pitchFamily="18" charset="-127"/>
                <a:ea typeface="MD이솝체" panose="02020603020101020101" pitchFamily="18" charset="-127"/>
              </a:rPr>
              <a:t>Entry/ </a:t>
            </a:r>
            <a:r>
              <a:rPr lang="ko-KR" altLang="en-US" sz="1400" dirty="0">
                <a:latin typeface="MD이솝체" panose="02020603020101020101" pitchFamily="18" charset="-127"/>
                <a:ea typeface="MD이솝체" panose="02020603020101020101" pitchFamily="18" charset="-127"/>
              </a:rPr>
              <a:t>환자 호출</a:t>
            </a:r>
            <a:endParaRPr lang="en-US" altLang="ko-KR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5519" y="285353"/>
            <a:ext cx="170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진료시스템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45" name="꺾인 연결선 44"/>
          <p:cNvCxnSpPr>
            <a:stCxn id="41" idx="1"/>
            <a:endCxn id="4" idx="2"/>
          </p:cNvCxnSpPr>
          <p:nvPr/>
        </p:nvCxnSpPr>
        <p:spPr>
          <a:xfrm rot="10800000">
            <a:off x="2446655" y="1796763"/>
            <a:ext cx="2341084" cy="4765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1509719" y="3907709"/>
            <a:ext cx="1860046" cy="615820"/>
            <a:chOff x="690465" y="1441580"/>
            <a:chExt cx="1860046" cy="793102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046048" y="3889047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47077" y="4151430"/>
            <a:ext cx="187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Entry/</a:t>
            </a:r>
            <a:r>
              <a:rPr lang="ko-KR" altLang="en-US" sz="14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진료중</a:t>
            </a:r>
            <a:r>
              <a:rPr lang="ko-KR" altLang="en-US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버튼</a:t>
            </a:r>
            <a:endParaRPr lang="ko-KR" altLang="en-US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704435" y="3436392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1795368" y="3655459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318379" y="4592465"/>
            <a:ext cx="940946" cy="521081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65290" y="1965363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retained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상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태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다이어그램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03186" y="4837544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Into Button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47" name="순서도: 대체 처리 146"/>
          <p:cNvSpPr/>
          <p:nvPr/>
        </p:nvSpPr>
        <p:spPr>
          <a:xfrm>
            <a:off x="4449124" y="3655459"/>
            <a:ext cx="6267954" cy="2195387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4449123" y="4826280"/>
            <a:ext cx="5862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4515852" y="4326072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4736344" y="4411598"/>
            <a:ext cx="259115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순서도: 대체 처리 150"/>
          <p:cNvSpPr/>
          <p:nvPr/>
        </p:nvSpPr>
        <p:spPr>
          <a:xfrm>
            <a:off x="4990832" y="4241294"/>
            <a:ext cx="1792423" cy="321147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2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진료중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버튼 인식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7115417" y="4147366"/>
            <a:ext cx="2705315" cy="528464"/>
            <a:chOff x="690465" y="1441580"/>
            <a:chExt cx="1860046" cy="793102"/>
          </a:xfrm>
        </p:grpSpPr>
        <p:sp>
          <p:nvSpPr>
            <p:cNvPr id="153" name="순서도: 대체 처리 152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7880389" y="4087630"/>
            <a:ext cx="93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play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097910" y="4342008"/>
            <a:ext cx="2974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디스플레이 화면 </a:t>
            </a:r>
            <a:r>
              <a:rPr lang="ko-KR" altLang="en-US" sz="12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진료중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출력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6818019" y="4401867"/>
            <a:ext cx="303290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515768" y="5239755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63" name="직선 화살표 연결선 162"/>
          <p:cNvCxnSpPr/>
          <p:nvPr/>
        </p:nvCxnSpPr>
        <p:spPr>
          <a:xfrm>
            <a:off x="4736260" y="5325281"/>
            <a:ext cx="259115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순서도: 대체 처리 163"/>
          <p:cNvSpPr/>
          <p:nvPr/>
        </p:nvSpPr>
        <p:spPr>
          <a:xfrm>
            <a:off x="4995459" y="5176098"/>
            <a:ext cx="1792423" cy="321147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진료종료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버튼 인식</a:t>
            </a:r>
            <a:endParaRPr lang="ko-KR" altLang="en-US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>
            <a:off x="6817935" y="5315550"/>
            <a:ext cx="303290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10157658" y="5136894"/>
            <a:ext cx="478878" cy="413761"/>
            <a:chOff x="9920889" y="2431001"/>
            <a:chExt cx="478878" cy="413761"/>
          </a:xfrm>
        </p:grpSpPr>
        <p:sp>
          <p:nvSpPr>
            <p:cNvPr id="167" name="타원 166"/>
            <p:cNvSpPr/>
            <p:nvPr/>
          </p:nvSpPr>
          <p:spPr>
            <a:xfrm>
              <a:off x="9920889" y="2431001"/>
              <a:ext cx="478878" cy="4137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10034133" y="2510398"/>
              <a:ext cx="279493" cy="2494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7127018" y="4920358"/>
            <a:ext cx="2727350" cy="846832"/>
            <a:chOff x="690465" y="1441580"/>
            <a:chExt cx="1860046" cy="793102"/>
          </a:xfrm>
        </p:grpSpPr>
        <p:sp>
          <p:nvSpPr>
            <p:cNvPr id="170" name="순서도: 대체 처리 169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7888281" y="4956007"/>
            <a:ext cx="93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play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087688" y="5273625"/>
            <a:ext cx="2766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</a:t>
            </a:r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디스플레이 화면 </a:t>
            </a:r>
            <a:r>
              <a:rPr lang="ko-KR" altLang="en-US" sz="105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진료중</a:t>
            </a:r>
            <a:r>
              <a:rPr lang="ko-KR" altLang="en-US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출력 제거</a:t>
            </a:r>
            <a:endParaRPr lang="ko-KR" altLang="en-US" sz="105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74" name="직선 화살표 연결선 173"/>
          <p:cNvCxnSpPr/>
          <p:nvPr/>
        </p:nvCxnSpPr>
        <p:spPr>
          <a:xfrm>
            <a:off x="9854368" y="5343774"/>
            <a:ext cx="303290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flipH="1">
            <a:off x="2596811" y="81082"/>
            <a:ext cx="3" cy="95041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625118" y="3183364"/>
            <a:ext cx="16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Push Operation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flipH="1">
            <a:off x="7179820" y="240421"/>
            <a:ext cx="15926" cy="2568093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304829" y="297230"/>
            <a:ext cx="170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디스플레이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H="1">
            <a:off x="8885806" y="258402"/>
            <a:ext cx="1" cy="25501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850887" y="548981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7947452" y="694399"/>
            <a:ext cx="0" cy="246171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7977113" y="1689249"/>
            <a:ext cx="0" cy="32912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7284989" y="2119533"/>
            <a:ext cx="1538984" cy="456252"/>
            <a:chOff x="690465" y="1441580"/>
            <a:chExt cx="1860046" cy="793102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80249" y="2090715"/>
            <a:ext cx="992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play</a:t>
            </a:r>
            <a:endParaRPr lang="ko-KR" altLang="en-US" sz="10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06963" y="2306426"/>
            <a:ext cx="1346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05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환자명</a:t>
            </a:r>
            <a:r>
              <a:rPr lang="ko-KR" altLang="en-US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출력</a:t>
            </a:r>
            <a:endParaRPr lang="ko-KR" altLang="en-US" sz="105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7445305" y="1036219"/>
            <a:ext cx="1226994" cy="615820"/>
            <a:chOff x="690465" y="1441580"/>
            <a:chExt cx="1860046" cy="793102"/>
          </a:xfrm>
        </p:grpSpPr>
        <p:sp>
          <p:nvSpPr>
            <p:cNvPr id="95" name="순서도: 대체 처리 94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7714228" y="1008389"/>
            <a:ext cx="6647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05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14078" y="1294556"/>
            <a:ext cx="1292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Entry/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호출</a:t>
            </a:r>
            <a:endParaRPr lang="en-US" altLang="ko-KR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9593555" y="552380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698938" y="773349"/>
            <a:ext cx="0" cy="246171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9045749" y="1079945"/>
            <a:ext cx="1226994" cy="615820"/>
            <a:chOff x="690465" y="1441580"/>
            <a:chExt cx="1860046" cy="793102"/>
          </a:xfrm>
        </p:grpSpPr>
        <p:sp>
          <p:nvSpPr>
            <p:cNvPr id="104" name="순서도: 대체 처리 103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9314672" y="1052115"/>
            <a:ext cx="6647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05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975393" y="1268992"/>
            <a:ext cx="1459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Entry/ </a:t>
            </a: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else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환자호출 버튼</a:t>
            </a:r>
            <a:endParaRPr lang="en-US" altLang="ko-KR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8929447" y="2103810"/>
            <a:ext cx="1538984" cy="456252"/>
            <a:chOff x="690465" y="1441580"/>
            <a:chExt cx="1860046" cy="793102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9324707" y="2074992"/>
            <a:ext cx="992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play</a:t>
            </a:r>
            <a:endParaRPr lang="ko-KR" altLang="en-US" sz="10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992161" y="2290703"/>
            <a:ext cx="158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0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환자명</a:t>
            </a:r>
            <a:r>
              <a:rPr lang="ko-KR" altLang="en-US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출력 제거</a:t>
            </a:r>
            <a:endParaRPr lang="ko-KR" altLang="en-US" sz="10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9700794" y="1722762"/>
            <a:ext cx="0" cy="32912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3423757" y="2808514"/>
            <a:ext cx="3693658" cy="1219032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790974" y="5887142"/>
            <a:ext cx="16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Push Operation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 flipH="1">
            <a:off x="3423757" y="5850846"/>
            <a:ext cx="3841188" cy="720435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782695" y="3779853"/>
            <a:ext cx="170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디스플레이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68374" y="1068842"/>
            <a:ext cx="128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Into Information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5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직선 화살표 연결선 252"/>
          <p:cNvCxnSpPr/>
          <p:nvPr/>
        </p:nvCxnSpPr>
        <p:spPr>
          <a:xfrm flipH="1">
            <a:off x="3459210" y="5600051"/>
            <a:ext cx="1618729" cy="103062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5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779083" y="3295942"/>
            <a:ext cx="1860046" cy="842522"/>
            <a:chOff x="690465" y="1441580"/>
            <a:chExt cx="1860046" cy="793102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315412" y="3277280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6441" y="3607130"/>
            <a:ext cx="187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Entry/</a:t>
            </a:r>
            <a:r>
              <a:rPr lang="ko-KR" altLang="en-US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진료내역</a:t>
            </a:r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</a:p>
          <a:p>
            <a:r>
              <a:rPr lang="ko-KR" altLang="en-US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처방내역 저장</a:t>
            </a:r>
            <a:endParaRPr lang="ko-KR" altLang="en-US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73799" y="2824625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1064732" y="3043692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8499" y="3555232"/>
            <a:ext cx="1401319" cy="352931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상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태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다이어그램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2859437" y="2808514"/>
            <a:ext cx="4257978" cy="48742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순서도: 대체 처리 114"/>
          <p:cNvSpPr/>
          <p:nvPr/>
        </p:nvSpPr>
        <p:spPr>
          <a:xfrm>
            <a:off x="4510001" y="240966"/>
            <a:ext cx="5049434" cy="25675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/>
          <p:cNvGrpSpPr/>
          <p:nvPr/>
        </p:nvGrpSpPr>
        <p:grpSpPr>
          <a:xfrm>
            <a:off x="1514390" y="1180943"/>
            <a:ext cx="1860046" cy="615820"/>
            <a:chOff x="690465" y="1441580"/>
            <a:chExt cx="1860046" cy="793102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>
            <a:off x="2050719" y="1162281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16232" y="1439280"/>
            <a:ext cx="187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Entry/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기록 검색</a:t>
            </a:r>
            <a:endParaRPr lang="en-US" altLang="ko-KR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709106" y="709626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1800039" y="928693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3374436" y="1383801"/>
            <a:ext cx="1152514" cy="3622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5148639" y="538574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 flipH="1">
            <a:off x="5239572" y="757641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6278038" y="1309549"/>
            <a:ext cx="401731" cy="669503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113460" y="1988254"/>
            <a:ext cx="564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확</a:t>
            </a:r>
            <a:r>
              <a:rPr lang="ko-KR" altLang="en-US" sz="1600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인</a:t>
            </a:r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8035853" y="2438758"/>
            <a:ext cx="642299" cy="10079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8759394" y="2242670"/>
            <a:ext cx="478878" cy="413761"/>
            <a:chOff x="9920889" y="2431001"/>
            <a:chExt cx="478878" cy="413761"/>
          </a:xfrm>
        </p:grpSpPr>
        <p:sp>
          <p:nvSpPr>
            <p:cNvPr id="135" name="타원 134"/>
            <p:cNvSpPr/>
            <p:nvPr/>
          </p:nvSpPr>
          <p:spPr>
            <a:xfrm>
              <a:off x="9920889" y="2431001"/>
              <a:ext cx="478878" cy="4137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034133" y="2510398"/>
              <a:ext cx="279493" cy="2494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6161332" y="2052399"/>
            <a:ext cx="1860046" cy="615820"/>
            <a:chOff x="690465" y="1441580"/>
            <a:chExt cx="1860046" cy="793102"/>
          </a:xfrm>
        </p:grpSpPr>
        <p:sp>
          <p:nvSpPr>
            <p:cNvPr id="140" name="순서도: 대체 처리 139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6800977" y="2023863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278038" y="2311052"/>
            <a:ext cx="187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기록 전달</a:t>
            </a:r>
            <a:endParaRPr lang="en-US" altLang="ko-KR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969465" y="285353"/>
            <a:ext cx="170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진료시스템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145" name="꺾인 연결선 144"/>
          <p:cNvCxnSpPr>
            <a:stCxn id="140" idx="1"/>
            <a:endCxn id="117" idx="2"/>
          </p:cNvCxnSpPr>
          <p:nvPr/>
        </p:nvCxnSpPr>
        <p:spPr>
          <a:xfrm rot="10800000">
            <a:off x="2446656" y="1796763"/>
            <a:ext cx="3719161" cy="56354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416676" y="1993085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retained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4585271" y="1031492"/>
            <a:ext cx="1939516" cy="528464"/>
            <a:chOff x="690465" y="1441580"/>
            <a:chExt cx="1860046" cy="793102"/>
          </a:xfrm>
        </p:grpSpPr>
        <p:sp>
          <p:nvSpPr>
            <p:cNvPr id="159" name="순서도: 대체 처리 158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1" name="TextBox 160"/>
          <p:cNvSpPr txBox="1"/>
          <p:nvPr/>
        </p:nvSpPr>
        <p:spPr>
          <a:xfrm>
            <a:off x="4989405" y="1002021"/>
            <a:ext cx="1019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검</a:t>
            </a:r>
            <a:r>
              <a:rPr lang="ko-KR" altLang="en-US" sz="1200" dirty="0">
                <a:latin typeface="MD이솝체" panose="02020603020101020101" pitchFamily="18" charset="-127"/>
                <a:ea typeface="MD이솝체" panose="02020603020101020101" pitchFamily="18" charset="-127"/>
              </a:rPr>
              <a:t>색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567763" y="1226134"/>
            <a:ext cx="236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정보 검색</a:t>
            </a:r>
            <a:endParaRPr lang="ko-KR" altLang="en-US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78" name="직선 화살표 연결선 177"/>
          <p:cNvCxnSpPr/>
          <p:nvPr/>
        </p:nvCxnSpPr>
        <p:spPr>
          <a:xfrm flipH="1">
            <a:off x="2596811" y="81082"/>
            <a:ext cx="3" cy="95041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68156" y="2705138"/>
            <a:ext cx="16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Push Operation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625185" y="3944073"/>
            <a:ext cx="128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Into Information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315971" y="995791"/>
            <a:ext cx="128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Into Information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82" name="순서도: 대체 처리 181"/>
          <p:cNvSpPr/>
          <p:nvPr/>
        </p:nvSpPr>
        <p:spPr>
          <a:xfrm>
            <a:off x="4151014" y="3290388"/>
            <a:ext cx="6604633" cy="302843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4462323" y="3506251"/>
            <a:ext cx="210879" cy="2017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4567762" y="3786080"/>
            <a:ext cx="0" cy="242503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924659" y="4377726"/>
            <a:ext cx="140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환자명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189" name="직선 화살표 연결선 188"/>
          <p:cNvCxnSpPr/>
          <p:nvPr/>
        </p:nvCxnSpPr>
        <p:spPr>
          <a:xfrm>
            <a:off x="5426368" y="4487132"/>
            <a:ext cx="424273" cy="16064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804140" y="3446498"/>
            <a:ext cx="183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진료시스템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>
            <a:off x="7652644" y="3313417"/>
            <a:ext cx="0" cy="2947898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8233797" y="3299353"/>
            <a:ext cx="216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국가 보건 시스템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9940072" y="3600386"/>
            <a:ext cx="210879" cy="2017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13" name="직선 화살표 연결선 212"/>
          <p:cNvCxnSpPr/>
          <p:nvPr/>
        </p:nvCxnSpPr>
        <p:spPr>
          <a:xfrm>
            <a:off x="10042595" y="3802143"/>
            <a:ext cx="0" cy="29036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4" name="그룹 213"/>
          <p:cNvGrpSpPr/>
          <p:nvPr/>
        </p:nvGrpSpPr>
        <p:grpSpPr>
          <a:xfrm>
            <a:off x="8154718" y="4148868"/>
            <a:ext cx="2058294" cy="599248"/>
            <a:chOff x="690465" y="1441580"/>
            <a:chExt cx="1860046" cy="793102"/>
          </a:xfrm>
        </p:grpSpPr>
        <p:sp>
          <p:nvSpPr>
            <p:cNvPr id="215" name="순서도: 대체 처리 214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7" name="TextBox 216"/>
          <p:cNvSpPr txBox="1"/>
          <p:nvPr/>
        </p:nvSpPr>
        <p:spPr>
          <a:xfrm>
            <a:off x="8830827" y="4123494"/>
            <a:ext cx="7162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05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084362" y="4373890"/>
            <a:ext cx="227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진료 기록 데이터 저장</a:t>
            </a:r>
            <a:endParaRPr lang="en-US" altLang="ko-KR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7749345" y="5127648"/>
            <a:ext cx="2053331" cy="538151"/>
            <a:chOff x="690465" y="1441580"/>
            <a:chExt cx="1860046" cy="793102"/>
          </a:xfrm>
        </p:grpSpPr>
        <p:sp>
          <p:nvSpPr>
            <p:cNvPr id="220" name="순서도: 대체 처리 219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2" name="TextBox 221"/>
          <p:cNvSpPr txBox="1"/>
          <p:nvPr/>
        </p:nvSpPr>
        <p:spPr>
          <a:xfrm>
            <a:off x="8144605" y="5107609"/>
            <a:ext cx="106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</a:t>
            </a:r>
            <a:r>
              <a:rPr lang="ko-KR" altLang="en-US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전달</a:t>
            </a:r>
            <a:endParaRPr lang="ko-KR" altLang="en-US" sz="10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812059" y="5353830"/>
            <a:ext cx="1990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데이터 정보 확인 전달</a:t>
            </a:r>
            <a:endParaRPr lang="ko-KR" altLang="en-US" sz="10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24" name="직선 화살표 연결선 223"/>
          <p:cNvCxnSpPr/>
          <p:nvPr/>
        </p:nvCxnSpPr>
        <p:spPr>
          <a:xfrm>
            <a:off x="8998833" y="4739440"/>
            <a:ext cx="0" cy="38820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5" name="그룹 224"/>
          <p:cNvGrpSpPr/>
          <p:nvPr/>
        </p:nvGrpSpPr>
        <p:grpSpPr>
          <a:xfrm>
            <a:off x="4246558" y="4129210"/>
            <a:ext cx="1179811" cy="643186"/>
            <a:chOff x="690465" y="1441580"/>
            <a:chExt cx="1860046" cy="793102"/>
          </a:xfrm>
        </p:grpSpPr>
        <p:sp>
          <p:nvSpPr>
            <p:cNvPr id="226" name="순서도: 대체 처리 225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227" name="직선 연결선 226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8" name="TextBox 227"/>
          <p:cNvSpPr txBox="1"/>
          <p:nvPr/>
        </p:nvSpPr>
        <p:spPr>
          <a:xfrm>
            <a:off x="4489288" y="4121536"/>
            <a:ext cx="72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05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215332" y="4452814"/>
            <a:ext cx="1242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데이터 저장</a:t>
            </a:r>
            <a:endParaRPr lang="en-US" altLang="ko-KR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5850641" y="4174624"/>
            <a:ext cx="1658256" cy="668268"/>
            <a:chOff x="690465" y="1441580"/>
            <a:chExt cx="1860046" cy="793102"/>
          </a:xfrm>
        </p:grpSpPr>
        <p:sp>
          <p:nvSpPr>
            <p:cNvPr id="231" name="순서도: 대체 처리 230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3" name="TextBox 232"/>
          <p:cNvSpPr txBox="1"/>
          <p:nvPr/>
        </p:nvSpPr>
        <p:spPr>
          <a:xfrm>
            <a:off x="6245900" y="4159542"/>
            <a:ext cx="106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</a:t>
            </a:r>
            <a:r>
              <a:rPr lang="ko-KR" altLang="en-US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전</a:t>
            </a:r>
            <a:r>
              <a:rPr lang="ko-KR" altLang="en-US" sz="1000" dirty="0">
                <a:latin typeface="MD이솝체" panose="02020603020101020101" pitchFamily="18" charset="-127"/>
                <a:ea typeface="MD이솝체" panose="02020603020101020101" pitchFamily="18" charset="-127"/>
              </a:rPr>
              <a:t>달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913354" y="4400806"/>
            <a:ext cx="171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국가</a:t>
            </a:r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보건 시스템</a:t>
            </a:r>
            <a:endParaRPr lang="en-US" altLang="ko-KR" sz="10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진료 데이터 전달</a:t>
            </a:r>
            <a:endParaRPr lang="ko-KR" altLang="en-US" sz="10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35" name="직선 화살표 연결선 234"/>
          <p:cNvCxnSpPr>
            <a:stCxn id="220" idx="1"/>
          </p:cNvCxnSpPr>
          <p:nvPr/>
        </p:nvCxnSpPr>
        <p:spPr>
          <a:xfrm flipH="1">
            <a:off x="7304829" y="5396724"/>
            <a:ext cx="449466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endCxn id="218" idx="1"/>
          </p:cNvCxnSpPr>
          <p:nvPr/>
        </p:nvCxnSpPr>
        <p:spPr>
          <a:xfrm flipV="1">
            <a:off x="7491619" y="4504695"/>
            <a:ext cx="592743" cy="26244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7624603" y="4175815"/>
            <a:ext cx="73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데이</a:t>
            </a:r>
            <a:r>
              <a:rPr lang="ko-KR" altLang="en-US" sz="1200">
                <a:latin typeface="Mapo배낭여행" panose="02000500000000000000" pitchFamily="2" charset="-127"/>
                <a:ea typeface="Mapo배낭여행" panose="02000500000000000000" pitchFamily="2" charset="-127"/>
              </a:rPr>
              <a:t>터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grpSp>
        <p:nvGrpSpPr>
          <p:cNvPr id="238" name="그룹 237"/>
          <p:cNvGrpSpPr/>
          <p:nvPr/>
        </p:nvGrpSpPr>
        <p:grpSpPr>
          <a:xfrm>
            <a:off x="5077939" y="5107609"/>
            <a:ext cx="2058294" cy="599248"/>
            <a:chOff x="690465" y="1441580"/>
            <a:chExt cx="1860046" cy="793102"/>
          </a:xfrm>
        </p:grpSpPr>
        <p:sp>
          <p:nvSpPr>
            <p:cNvPr id="239" name="순서도: 대체 처리 238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1" name="TextBox 240"/>
          <p:cNvSpPr txBox="1"/>
          <p:nvPr/>
        </p:nvSpPr>
        <p:spPr>
          <a:xfrm>
            <a:off x="5754048" y="5082235"/>
            <a:ext cx="7162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05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007583" y="5332631"/>
            <a:ext cx="227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진료비 계산 및 접수처 통보</a:t>
            </a:r>
            <a:endParaRPr lang="en-US" altLang="ko-KR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5930278" y="5995869"/>
            <a:ext cx="353613" cy="285398"/>
            <a:chOff x="9920889" y="2431001"/>
            <a:chExt cx="478878" cy="413761"/>
          </a:xfrm>
        </p:grpSpPr>
        <p:sp>
          <p:nvSpPr>
            <p:cNvPr id="244" name="타원 243"/>
            <p:cNvSpPr/>
            <p:nvPr/>
          </p:nvSpPr>
          <p:spPr>
            <a:xfrm>
              <a:off x="9920889" y="2431001"/>
              <a:ext cx="478878" cy="4137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10034133" y="2510398"/>
              <a:ext cx="279493" cy="2494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8590292" y="5715267"/>
            <a:ext cx="56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확</a:t>
            </a:r>
            <a:r>
              <a:rPr lang="ko-KR" altLang="en-US" sz="1200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인</a:t>
            </a:r>
          </a:p>
        </p:txBody>
      </p:sp>
      <p:cxnSp>
        <p:nvCxnSpPr>
          <p:cNvPr id="247" name="직선 화살표 연결선 246"/>
          <p:cNvCxnSpPr/>
          <p:nvPr/>
        </p:nvCxnSpPr>
        <p:spPr>
          <a:xfrm flipH="1">
            <a:off x="8510544" y="5734869"/>
            <a:ext cx="79748" cy="257397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>
            <a:off x="6107085" y="5715267"/>
            <a:ext cx="0" cy="302446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9" name="그룹 248"/>
          <p:cNvGrpSpPr/>
          <p:nvPr/>
        </p:nvGrpSpPr>
        <p:grpSpPr>
          <a:xfrm>
            <a:off x="8236762" y="6006880"/>
            <a:ext cx="353613" cy="285398"/>
            <a:chOff x="9920889" y="2431001"/>
            <a:chExt cx="478878" cy="413761"/>
          </a:xfrm>
        </p:grpSpPr>
        <p:sp>
          <p:nvSpPr>
            <p:cNvPr id="250" name="타원 249"/>
            <p:cNvSpPr/>
            <p:nvPr/>
          </p:nvSpPr>
          <p:spPr>
            <a:xfrm>
              <a:off x="9920889" y="2431001"/>
              <a:ext cx="478878" cy="4137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10034133" y="2510398"/>
              <a:ext cx="279493" cy="2494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6145525" y="5718870"/>
            <a:ext cx="56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확</a:t>
            </a:r>
            <a:r>
              <a:rPr lang="ko-KR" altLang="en-US" sz="1200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인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505546" y="5939466"/>
            <a:ext cx="16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Push Operation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직선 화살표 연결선 252"/>
          <p:cNvCxnSpPr/>
          <p:nvPr/>
        </p:nvCxnSpPr>
        <p:spPr>
          <a:xfrm>
            <a:off x="6829905" y="5067681"/>
            <a:ext cx="0" cy="1043806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5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169511" y="2067629"/>
            <a:ext cx="1860046" cy="683320"/>
            <a:chOff x="690465" y="1441580"/>
            <a:chExt cx="1860046" cy="793102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705840" y="2048967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06869" y="2378817"/>
            <a:ext cx="187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Exit/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 종료 버튼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364227" y="1596312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1455160" y="1815379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25185" y="2865558"/>
            <a:ext cx="1331883" cy="58094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상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태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다이어그램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370441" y="173244"/>
            <a:ext cx="3496159" cy="153359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6009079" y="470852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 flipH="1">
            <a:off x="6100012" y="689919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7397300" y="1200167"/>
            <a:ext cx="610694" cy="1247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490509" y="745260"/>
            <a:ext cx="564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확</a:t>
            </a:r>
            <a:r>
              <a:rPr lang="ko-KR" altLang="en-US" sz="1600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인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8142715" y="1004417"/>
            <a:ext cx="478878" cy="413761"/>
            <a:chOff x="9920889" y="2431001"/>
            <a:chExt cx="478878" cy="413761"/>
          </a:xfrm>
        </p:grpSpPr>
        <p:sp>
          <p:nvSpPr>
            <p:cNvPr id="135" name="타원 134"/>
            <p:cNvSpPr/>
            <p:nvPr/>
          </p:nvSpPr>
          <p:spPr>
            <a:xfrm>
              <a:off x="9920889" y="2431001"/>
              <a:ext cx="478878" cy="4137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034133" y="2510398"/>
              <a:ext cx="279493" cy="2494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6829905" y="217631"/>
            <a:ext cx="170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접수처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5445711" y="963770"/>
            <a:ext cx="1939516" cy="528464"/>
            <a:chOff x="690465" y="1441580"/>
            <a:chExt cx="1860046" cy="793102"/>
          </a:xfrm>
        </p:grpSpPr>
        <p:sp>
          <p:nvSpPr>
            <p:cNvPr id="159" name="순서도: 대체 처리 158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1" name="TextBox 160"/>
          <p:cNvSpPr txBox="1"/>
          <p:nvPr/>
        </p:nvSpPr>
        <p:spPr>
          <a:xfrm>
            <a:off x="5849845" y="934299"/>
            <a:ext cx="1019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428203" y="1158412"/>
            <a:ext cx="236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진료비 확인</a:t>
            </a:r>
            <a:endParaRPr lang="ko-KR" altLang="en-US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78" name="직선 화살표 연결선 177"/>
          <p:cNvCxnSpPr/>
          <p:nvPr/>
        </p:nvCxnSpPr>
        <p:spPr>
          <a:xfrm flipV="1">
            <a:off x="3929953" y="615283"/>
            <a:ext cx="1275618" cy="11005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순서도: 대체 처리 181"/>
          <p:cNvSpPr/>
          <p:nvPr/>
        </p:nvSpPr>
        <p:spPr>
          <a:xfrm>
            <a:off x="4029866" y="2429856"/>
            <a:ext cx="5912298" cy="302843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4341174" y="2645719"/>
            <a:ext cx="210879" cy="2017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4446613" y="2925548"/>
            <a:ext cx="0" cy="242503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8070253" y="2592708"/>
            <a:ext cx="183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디스플레이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7093897" y="3303037"/>
            <a:ext cx="2053331" cy="538151"/>
            <a:chOff x="690465" y="1441580"/>
            <a:chExt cx="1860046" cy="793102"/>
          </a:xfrm>
        </p:grpSpPr>
        <p:sp>
          <p:nvSpPr>
            <p:cNvPr id="220" name="순서도: 대체 처리 219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2" name="TextBox 221"/>
          <p:cNvSpPr txBox="1"/>
          <p:nvPr/>
        </p:nvSpPr>
        <p:spPr>
          <a:xfrm>
            <a:off x="7489157" y="3282998"/>
            <a:ext cx="106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play</a:t>
            </a:r>
            <a:endParaRPr lang="ko-KR" altLang="en-US" sz="10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156611" y="3529219"/>
            <a:ext cx="1990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0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진료중</a:t>
            </a:r>
            <a:r>
              <a:rPr lang="ko-KR" altLang="en-US" sz="1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출력 제거</a:t>
            </a:r>
            <a:endParaRPr lang="ko-KR" altLang="en-US" sz="10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24" name="직선 화살표 연결선 223"/>
          <p:cNvCxnSpPr/>
          <p:nvPr/>
        </p:nvCxnSpPr>
        <p:spPr>
          <a:xfrm>
            <a:off x="6265286" y="3613690"/>
            <a:ext cx="758895" cy="12097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8" name="그룹 237"/>
          <p:cNvGrpSpPr/>
          <p:nvPr/>
        </p:nvGrpSpPr>
        <p:grpSpPr>
          <a:xfrm>
            <a:off x="4154097" y="3272489"/>
            <a:ext cx="2058294" cy="599248"/>
            <a:chOff x="690465" y="1441580"/>
            <a:chExt cx="1860046" cy="793102"/>
          </a:xfrm>
        </p:grpSpPr>
        <p:sp>
          <p:nvSpPr>
            <p:cNvPr id="239" name="순서도: 대체 처리 238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1" name="TextBox 240"/>
          <p:cNvSpPr txBox="1"/>
          <p:nvPr/>
        </p:nvSpPr>
        <p:spPr>
          <a:xfrm>
            <a:off x="4830206" y="3247115"/>
            <a:ext cx="7162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05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307769" y="3501031"/>
            <a:ext cx="227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</a:t>
            </a:r>
            <a:r>
              <a:rPr lang="en-US" altLang="ko-KR" sz="110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 종료 버튼 인식</a:t>
            </a:r>
            <a:endParaRPr lang="en-US" altLang="ko-KR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9220810" y="3805572"/>
            <a:ext cx="56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확</a:t>
            </a:r>
            <a:r>
              <a:rPr lang="ko-KR" altLang="en-US" sz="1200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인</a:t>
            </a:r>
          </a:p>
        </p:txBody>
      </p:sp>
      <p:cxnSp>
        <p:nvCxnSpPr>
          <p:cNvPr id="247" name="직선 화살표 연결선 246"/>
          <p:cNvCxnSpPr/>
          <p:nvPr/>
        </p:nvCxnSpPr>
        <p:spPr>
          <a:xfrm>
            <a:off x="9029459" y="3871737"/>
            <a:ext cx="271029" cy="343802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9" name="그룹 248"/>
          <p:cNvGrpSpPr/>
          <p:nvPr/>
        </p:nvGrpSpPr>
        <p:grpSpPr>
          <a:xfrm>
            <a:off x="9208395" y="4302933"/>
            <a:ext cx="353613" cy="285398"/>
            <a:chOff x="9920889" y="2431001"/>
            <a:chExt cx="478878" cy="413761"/>
          </a:xfrm>
        </p:grpSpPr>
        <p:sp>
          <p:nvSpPr>
            <p:cNvPr id="250" name="타원 249"/>
            <p:cNvSpPr/>
            <p:nvPr/>
          </p:nvSpPr>
          <p:spPr>
            <a:xfrm>
              <a:off x="9920889" y="2431001"/>
              <a:ext cx="478878" cy="4137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10034133" y="2510398"/>
              <a:ext cx="279493" cy="2494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795563" y="171742"/>
            <a:ext cx="2058294" cy="599248"/>
            <a:chOff x="690465" y="1441580"/>
            <a:chExt cx="1860046" cy="793102"/>
          </a:xfrm>
        </p:grpSpPr>
        <p:sp>
          <p:nvSpPr>
            <p:cNvPr id="102" name="순서도: 대체 처리 101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2471672" y="146368"/>
            <a:ext cx="85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</a:t>
            </a:r>
            <a:r>
              <a:rPr lang="ko-KR" altLang="en-US" sz="105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전달</a:t>
            </a:r>
            <a:endParaRPr lang="ko-KR" altLang="en-US" sz="105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25207" y="396764"/>
            <a:ext cx="227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진료비 계산 및 접수처 통보</a:t>
            </a:r>
            <a:endParaRPr lang="en-US" altLang="ko-KR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50468" y="182526"/>
            <a:ext cx="16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Push Operation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1578738" y="22072"/>
            <a:ext cx="197102" cy="223539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3107219" y="1497269"/>
            <a:ext cx="2209341" cy="57036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178357" y="1248901"/>
            <a:ext cx="16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Push Operation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4361729" y="4393569"/>
            <a:ext cx="1860046" cy="615820"/>
            <a:chOff x="690465" y="1441580"/>
            <a:chExt cx="1860046" cy="793102"/>
          </a:xfrm>
        </p:grpSpPr>
        <p:sp>
          <p:nvSpPr>
            <p:cNvPr id="120" name="순서도: 대체 처리 119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5001374" y="4365033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Error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467125" y="4652222"/>
            <a:ext cx="187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Exit/</a:t>
            </a:r>
            <a:r>
              <a:rPr lang="ko-KR" altLang="en-US" sz="1200" dirty="0">
                <a:latin typeface="MD이솝체" panose="02020603020101020101" pitchFamily="18" charset="-127"/>
                <a:ea typeface="MD이솝체" panose="02020603020101020101" pitchFamily="18" charset="-127"/>
              </a:rPr>
              <a:t>진료 종료 버튼</a:t>
            </a:r>
          </a:p>
        </p:txBody>
      </p:sp>
      <p:cxnSp>
        <p:nvCxnSpPr>
          <p:cNvPr id="137" name="꺾인 연결선 136"/>
          <p:cNvCxnSpPr>
            <a:stCxn id="120" idx="1"/>
            <a:endCxn id="72" idx="2"/>
          </p:cNvCxnSpPr>
          <p:nvPr/>
        </p:nvCxnSpPr>
        <p:spPr>
          <a:xfrm rot="10800000">
            <a:off x="2101777" y="2750949"/>
            <a:ext cx="2264437" cy="195053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943764" y="4393569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retained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806067" y="2668307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Into Button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5315451" y="3871737"/>
            <a:ext cx="2218" cy="480987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6590466" y="6248010"/>
            <a:ext cx="478878" cy="413761"/>
            <a:chOff x="9920889" y="2431001"/>
            <a:chExt cx="478878" cy="413761"/>
          </a:xfrm>
        </p:grpSpPr>
        <p:sp>
          <p:nvSpPr>
            <p:cNvPr id="150" name="타원 149"/>
            <p:cNvSpPr/>
            <p:nvPr/>
          </p:nvSpPr>
          <p:spPr>
            <a:xfrm>
              <a:off x="9920889" y="2431001"/>
              <a:ext cx="478878" cy="4137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10034133" y="2510398"/>
              <a:ext cx="279493" cy="2494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74265" y="5589583"/>
            <a:ext cx="56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종</a:t>
            </a:r>
            <a:r>
              <a:rPr lang="ko-KR" altLang="en-US" sz="1200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41325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82" y="203199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F02332-4E2F-442D-B4F7-2B56CDF9B969}"/>
              </a:ext>
            </a:extLst>
          </p:cNvPr>
          <p:cNvSpPr txBox="1"/>
          <p:nvPr/>
        </p:nvSpPr>
        <p:spPr>
          <a:xfrm flipH="1">
            <a:off x="3988491" y="1224973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유스케이스</a:t>
            </a:r>
            <a:r>
              <a:rPr lang="ko-KR" altLang="en-US" sz="2800" dirty="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 명세서</a:t>
            </a:r>
            <a:endParaRPr lang="ko-KR" altLang="en-US" sz="2800" dirty="0">
              <a:solidFill>
                <a:schemeClr val="bg1"/>
              </a:solidFill>
              <a:latin typeface="Mapo마포나루" panose="02000500000000000000" pitchFamily="2" charset="-127"/>
              <a:ea typeface="Mapo마포나루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82007" y="2240636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순</a:t>
            </a:r>
            <a:r>
              <a:rPr lang="ko-KR" altLang="en-US" sz="280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서</a:t>
            </a:r>
            <a:r>
              <a:rPr lang="ko-KR" altLang="en-US" sz="280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다이어그</a:t>
            </a:r>
            <a:r>
              <a:rPr lang="ko-KR" altLang="en-US" sz="2800" dirty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A9426E-B08C-48DB-8297-C7E312BE952F}"/>
              </a:ext>
            </a:extLst>
          </p:cNvPr>
          <p:cNvSpPr txBox="1"/>
          <p:nvPr/>
        </p:nvSpPr>
        <p:spPr>
          <a:xfrm>
            <a:off x="3082109" y="978752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116836B-4A99-4DA6-844A-6DA31D73B646}"/>
              </a:ext>
            </a:extLst>
          </p:cNvPr>
          <p:cNvSpPr txBox="1"/>
          <p:nvPr/>
        </p:nvSpPr>
        <p:spPr>
          <a:xfrm>
            <a:off x="3082109" y="1994415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923EE1-4BA6-40F9-AFBD-09A8B779C05D}"/>
              </a:ext>
            </a:extLst>
          </p:cNvPr>
          <p:cNvSpPr txBox="1"/>
          <p:nvPr/>
        </p:nvSpPr>
        <p:spPr>
          <a:xfrm>
            <a:off x="378460" y="25874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82006" y="3167390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통</a:t>
            </a:r>
            <a:r>
              <a:rPr lang="ko-KR" altLang="en-US" sz="280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신</a:t>
            </a:r>
            <a:r>
              <a:rPr lang="ko-KR" altLang="en-US" sz="280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다이어그</a:t>
            </a:r>
            <a:r>
              <a:rPr lang="ko-KR" altLang="en-US" sz="2800" dirty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16836B-4A99-4DA6-844A-6DA31D73B646}"/>
              </a:ext>
            </a:extLst>
          </p:cNvPr>
          <p:cNvSpPr txBox="1"/>
          <p:nvPr/>
        </p:nvSpPr>
        <p:spPr>
          <a:xfrm>
            <a:off x="3071718" y="2974802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16836B-4A99-4DA6-844A-6DA31D73B646}"/>
              </a:ext>
            </a:extLst>
          </p:cNvPr>
          <p:cNvSpPr txBox="1"/>
          <p:nvPr/>
        </p:nvSpPr>
        <p:spPr>
          <a:xfrm>
            <a:off x="3061327" y="395518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16836B-4A99-4DA6-844A-6DA31D73B646}"/>
              </a:ext>
            </a:extLst>
          </p:cNvPr>
          <p:cNvSpPr txBox="1"/>
          <p:nvPr/>
        </p:nvSpPr>
        <p:spPr>
          <a:xfrm>
            <a:off x="3050936" y="4935576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82005" y="4201410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활</a:t>
            </a:r>
            <a:r>
              <a:rPr lang="ko-KR" altLang="en-US" sz="2800" dirty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동</a:t>
            </a:r>
            <a:r>
              <a:rPr lang="ko-KR" altLang="en-US" sz="2800" dirty="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 다이어그</a:t>
            </a:r>
            <a:r>
              <a:rPr lang="ko-KR" altLang="en-US" sz="2800" dirty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892069-F950-4415-B2B0-DA0EEC6B1BC0}"/>
              </a:ext>
            </a:extLst>
          </p:cNvPr>
          <p:cNvSpPr txBox="1"/>
          <p:nvPr/>
        </p:nvSpPr>
        <p:spPr>
          <a:xfrm flipH="1">
            <a:off x="4082004" y="5235430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상</a:t>
            </a:r>
            <a:r>
              <a:rPr lang="ko-KR" altLang="en-US" sz="2800" dirty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태</a:t>
            </a:r>
            <a:r>
              <a:rPr lang="ko-KR" altLang="en-US" sz="2800" dirty="0" smtClean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 다이어그</a:t>
            </a:r>
            <a:r>
              <a:rPr lang="ko-KR" altLang="en-US" sz="2800" dirty="0">
                <a:solidFill>
                  <a:schemeClr val="bg1"/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램</a:t>
            </a:r>
          </a:p>
        </p:txBody>
      </p:sp>
    </p:spTree>
    <p:extLst>
      <p:ext uri="{BB962C8B-B14F-4D97-AF65-F5344CB8AC3E}">
        <p14:creationId xmlns:p14="http://schemas.microsoft.com/office/powerpoint/2010/main" val="19075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1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316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4">
                    <a:lumMod val="75000"/>
                  </a:schemeClr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유스케이스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명세서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한강체 B" panose="02020503020101020101" pitchFamily="18" charset="-127"/>
              <a:ea typeface="서울한강체 B" panose="020205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67083" y="573736"/>
            <a:ext cx="63234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					</a:t>
            </a:r>
            <a:r>
              <a:rPr lang="ko-KR" altLang="en-US" sz="2000" b="1" dirty="0" err="1" smtClean="0">
                <a:latin typeface="Mapo꽃섬" panose="02000500000000000000" pitchFamily="2" charset="-127"/>
                <a:ea typeface="Mapo꽃섬" panose="02000500000000000000" pitchFamily="2" charset="-127"/>
              </a:rPr>
              <a:t>유스케이스</a:t>
            </a:r>
            <a:r>
              <a:rPr lang="ko-KR" altLang="en-US" sz="2000" b="1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 명세서</a:t>
            </a:r>
            <a:endParaRPr lang="en-US" altLang="ko-KR" sz="2000" b="1" dirty="0" smtClean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endParaRPr lang="ko-KR" altLang="en-US" sz="2000" b="1" dirty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r>
              <a:rPr lang="ko-KR" altLang="en-US" sz="1200" b="1" dirty="0" err="1">
                <a:latin typeface="Mapo꽃섬" panose="02000500000000000000" pitchFamily="2" charset="-127"/>
                <a:ea typeface="Mapo꽃섬" panose="02000500000000000000" pitchFamily="2" charset="-127"/>
              </a:rPr>
              <a:t>유스케이스</a:t>
            </a:r>
            <a:r>
              <a:rPr lang="ko-KR" altLang="en-US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 명 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 처리</a:t>
            </a:r>
          </a:p>
          <a:p>
            <a:pPr fontAlgn="base"/>
            <a:r>
              <a:rPr lang="ko-KR" altLang="en-US" sz="1200" b="1" dirty="0" err="1">
                <a:latin typeface="Mapo꽃섬" panose="02000500000000000000" pitchFamily="2" charset="-127"/>
                <a:ea typeface="Mapo꽃섬" panose="02000500000000000000" pitchFamily="2" charset="-127"/>
              </a:rPr>
              <a:t>액터</a:t>
            </a:r>
            <a:r>
              <a:rPr lang="ko-KR" altLang="en-US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 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의사</a:t>
            </a:r>
          </a:p>
          <a:p>
            <a:pPr fontAlgn="base"/>
            <a:r>
              <a:rPr lang="ko-KR" altLang="en-US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개요 및 설명 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의사가 진료실에서 호출하고 진료한 후 처방하는 과정</a:t>
            </a:r>
          </a:p>
          <a:p>
            <a:pPr fontAlgn="base"/>
            <a:r>
              <a:rPr lang="ko-KR" altLang="en-US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사전 조건 </a:t>
            </a:r>
            <a:r>
              <a:rPr lang="en-US" altLang="ko-KR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예약한 환자가 병원에 도착하여 접수기에 도착을 알리고 난 후 </a:t>
            </a:r>
          </a:p>
          <a:p>
            <a:pPr fontAlgn="base"/>
            <a:r>
              <a:rPr lang="ko-KR" altLang="en-US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이벤트 흐름</a:t>
            </a:r>
          </a:p>
          <a:p>
            <a:pPr fontAlgn="base"/>
            <a:r>
              <a:rPr lang="ko-KR" altLang="en-US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요구사항</a:t>
            </a:r>
            <a:r>
              <a:rPr lang="en-US" altLang="ko-KR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(</a:t>
            </a:r>
            <a:r>
              <a:rPr lang="ko-KR" altLang="en-US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기능적</a:t>
            </a:r>
            <a:r>
              <a:rPr lang="en-US" altLang="ko-KR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)</a:t>
            </a:r>
            <a:endParaRPr lang="ko-KR" altLang="en-US" sz="1200" b="1" dirty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1.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접수처에서 의사의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 진료 대기자 명부에 도착한 환자를 리스트에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반영 후 시스템에 전달</a:t>
            </a:r>
            <a:endParaRPr lang="en-US" altLang="ko-KR" sz="1200" dirty="0" smtClean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2.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의사가 진료개시 버튼을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누르기</a:t>
            </a: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.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/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	alt 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중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지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버튼을 누르기 전까지 디스플레이 화면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가동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/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3</a:t>
            </a: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.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의사가 시스템을 통하여 예약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 환자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호출</a:t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4</a:t>
            </a: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.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진료실 앞 디스플레이 화면에 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환자 명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 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출력</a:t>
            </a:r>
            <a:endParaRPr lang="en-US" altLang="ko-KR" sz="1200" dirty="0" smtClean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	alt :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진료 중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버튼을 누르기 전까지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환자 명 출력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/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5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.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의사가 진료 중 버튼을 누르기</a:t>
            </a: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.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/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	alt 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 종료 버튼을 누르기 전까지 디스플레이 화면에 진료 중 출력</a:t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6.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 시스템에서 환자의 기록 검색</a:t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7.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 내용과 처방 내역을 시스템에 기록</a:t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	do 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진료비 계산하여 진료비 접수처에 통보</a:t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8.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 내용과 처방 내역 데이터 국가 보건 시스템에 전송</a:t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	do 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: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국가 보건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시스템에 데이터 저장</a:t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9.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의사가 진료 종료 버튼을 누른다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.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/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en-US" altLang="ko-KR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	do 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디스플레이 화면에 진료 중 제거</a:t>
            </a:r>
            <a:b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</a:br>
            <a:r>
              <a:rPr lang="ko-KR" altLang="en-US" sz="1200" b="1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요구사항</a:t>
            </a:r>
            <a:r>
              <a:rPr lang="en-US" altLang="ko-KR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(</a:t>
            </a:r>
            <a:r>
              <a:rPr lang="ko-KR" altLang="en-US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비기능적</a:t>
            </a:r>
            <a:r>
              <a:rPr lang="en-US" altLang="ko-KR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)</a:t>
            </a:r>
            <a:endParaRPr lang="ko-KR" altLang="en-US" sz="1200" b="1" dirty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① 건강 보험 공단의 접속은 전용 회선을 사용한다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.</a:t>
            </a:r>
            <a:endParaRPr lang="ko-KR" altLang="en-US" sz="12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② 환자 진료시스템은 의사만 기록을 검색할 수 있다</a:t>
            </a:r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.</a:t>
            </a:r>
            <a:endParaRPr lang="ko-KR" altLang="en-US" sz="12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r>
              <a:rPr lang="ko-KR" altLang="en-US" sz="1200" b="1" dirty="0">
                <a:latin typeface="Mapo꽃섬" panose="02000500000000000000" pitchFamily="2" charset="-127"/>
                <a:ea typeface="Mapo꽃섬" panose="02000500000000000000" pitchFamily="2" charset="-127"/>
              </a:rPr>
              <a:t>예외흐름</a:t>
            </a:r>
          </a:p>
          <a:p>
            <a:pPr fontAlgn="base"/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alt 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 종료 버튼을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누르기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전까지 디스플레이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화면가동</a:t>
            </a:r>
            <a:endParaRPr lang="en-US" altLang="ko-KR" sz="1200" dirty="0" smtClean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alt 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 중 버튼을 누르기 전까지 환자 명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출력</a:t>
            </a:r>
            <a:endParaRPr lang="ko-KR" altLang="en-US" sz="12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r>
              <a:rPr lang="en-US" altLang="ko-KR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alt :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진료 종료 버튼을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누르기 </a:t>
            </a:r>
            <a:r>
              <a:rPr lang="ko-KR" altLang="en-US" sz="1200" dirty="0">
                <a:latin typeface="Mapo꽃섬" panose="02000500000000000000" pitchFamily="2" charset="-127"/>
                <a:ea typeface="Mapo꽃섬" panose="02000500000000000000" pitchFamily="2" charset="-127"/>
              </a:rPr>
              <a:t>전까지 디스플레이 화면에 </a:t>
            </a:r>
            <a:r>
              <a:rPr lang="ko-KR" altLang="en-US" sz="1200" dirty="0" smtClean="0">
                <a:latin typeface="Mapo꽃섬" panose="02000500000000000000" pitchFamily="2" charset="-127"/>
                <a:ea typeface="Mapo꽃섬" panose="02000500000000000000" pitchFamily="2" charset="-127"/>
              </a:rPr>
              <a:t>진료 중 출력</a:t>
            </a:r>
            <a:endParaRPr lang="en-US" altLang="ko-KR" sz="1200" dirty="0" smtClean="0">
              <a:latin typeface="Mapo꽃섬" panose="02000500000000000000" pitchFamily="2" charset="-127"/>
              <a:ea typeface="Mapo꽃섬" panose="02000500000000000000" pitchFamily="2" charset="-127"/>
            </a:endParaRPr>
          </a:p>
          <a:p>
            <a:pPr fontAlgn="base"/>
            <a:endParaRPr lang="ko-KR" altLang="en-US" sz="12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4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직선 화살표 연결선 163"/>
          <p:cNvCxnSpPr>
            <a:endCxn id="167" idx="3"/>
          </p:cNvCxnSpPr>
          <p:nvPr/>
        </p:nvCxnSpPr>
        <p:spPr>
          <a:xfrm flipH="1" flipV="1">
            <a:off x="1900067" y="5860709"/>
            <a:ext cx="4998893" cy="729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320615" y="5599487"/>
            <a:ext cx="1830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진료비 계산 통보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mo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011031" y="1861954"/>
            <a:ext cx="3784976" cy="1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2"/>
          </p:cNvCxnSpPr>
          <p:nvPr/>
        </p:nvCxnSpPr>
        <p:spPr>
          <a:xfrm flipH="1">
            <a:off x="3014785" y="423002"/>
            <a:ext cx="1" cy="6349895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2912217" y="1731147"/>
            <a:ext cx="205138" cy="39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2986672" y="1065832"/>
            <a:ext cx="19495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2901936" y="925642"/>
            <a:ext cx="205138" cy="39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4575202" y="6350247"/>
            <a:ext cx="346972" cy="575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>
            <a:off x="4738727" y="1715812"/>
            <a:ext cx="299995" cy="1217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</a:t>
            </a:r>
            <a:r>
              <a:rPr lang="en-US" altLang="ko-KR" sz="1100" b="1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순서 다이어그램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9973" y="136333"/>
            <a:ext cx="729625" cy="286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13219" y="152624"/>
            <a:ext cx="962040" cy="275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디스플레이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5107" y="142447"/>
            <a:ext cx="1106574" cy="2805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05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국가 보건 시스템</a:t>
            </a:r>
            <a:endParaRPr lang="ko-KR" altLang="en-US" sz="105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5" name="직선 연결선 14"/>
          <p:cNvCxnSpPr>
            <a:stCxn id="11" idx="2"/>
          </p:cNvCxnSpPr>
          <p:nvPr/>
        </p:nvCxnSpPr>
        <p:spPr>
          <a:xfrm>
            <a:off x="5094239" y="428070"/>
            <a:ext cx="0" cy="6357144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2"/>
          </p:cNvCxnSpPr>
          <p:nvPr/>
        </p:nvCxnSpPr>
        <p:spPr>
          <a:xfrm>
            <a:off x="9218394" y="423002"/>
            <a:ext cx="79218" cy="635616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55856" y="681458"/>
            <a:ext cx="5067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92036" y="429267"/>
            <a:ext cx="1233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리스트 반영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(b)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0998" y="804222"/>
            <a:ext cx="105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진료개시버튼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(s)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199798" y="4796008"/>
            <a:ext cx="225920" cy="1285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2090285" y="800394"/>
            <a:ext cx="3971711" cy="5860179"/>
            <a:chOff x="1610591" y="4249881"/>
            <a:chExt cx="8717974" cy="1818410"/>
          </a:xfrm>
        </p:grpSpPr>
        <p:sp>
          <p:nvSpPr>
            <p:cNvPr id="67" name="직사각형 66"/>
            <p:cNvSpPr/>
            <p:nvPr/>
          </p:nvSpPr>
          <p:spPr>
            <a:xfrm>
              <a:off x="1610591" y="4249882"/>
              <a:ext cx="8717974" cy="181840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한쪽 모서리가 잘린 사각형 68"/>
            <p:cNvSpPr/>
            <p:nvPr/>
          </p:nvSpPr>
          <p:spPr>
            <a:xfrm flipV="1">
              <a:off x="1614564" y="4249881"/>
              <a:ext cx="1638604" cy="154369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26944" y="4249881"/>
              <a:ext cx="1365435" cy="11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alt</a:t>
              </a:r>
              <a:endParaRPr lang="ko-KR" altLang="en-US" dirty="0"/>
            </a:p>
          </p:txBody>
        </p:sp>
      </p:grpSp>
      <p:cxnSp>
        <p:nvCxnSpPr>
          <p:cNvPr id="72" name="직선 연결선 71"/>
          <p:cNvCxnSpPr/>
          <p:nvPr/>
        </p:nvCxnSpPr>
        <p:spPr>
          <a:xfrm flipH="1">
            <a:off x="2115313" y="1585007"/>
            <a:ext cx="3921655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15210" y="1306520"/>
            <a:ext cx="1050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05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진료 개시 버튼</a:t>
            </a:r>
            <a:r>
              <a:rPr lang="en-US" altLang="ko-KR" sz="105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]</a:t>
            </a:r>
            <a:endParaRPr lang="ko-KR" altLang="en-US" sz="1050" b="1" dirty="0">
              <a:latin typeface="서울남산 장체 B" panose="02020503020101020101" pitchFamily="18" charset="-127"/>
              <a:ea typeface="서울남산 장체 B" panose="020205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15210" y="1600342"/>
            <a:ext cx="1068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05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진료 중지 버튼</a:t>
            </a:r>
            <a:r>
              <a:rPr lang="en-US" altLang="ko-KR" sz="105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]</a:t>
            </a:r>
            <a:endParaRPr lang="ko-KR" altLang="en-US" sz="1050" b="1" dirty="0">
              <a:latin typeface="서울남산 장체 B" panose="02020503020101020101" pitchFamily="18" charset="-127"/>
              <a:ea typeface="서울남산 장체 B" panose="020205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59549" y="719583"/>
            <a:ext cx="790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(b)=“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반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영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반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영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53502" y="142598"/>
            <a:ext cx="729625" cy="286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접수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처</a:t>
            </a:r>
          </a:p>
        </p:txBody>
      </p:sp>
      <p:cxnSp>
        <p:nvCxnSpPr>
          <p:cNvPr id="62" name="직선 연결선 61"/>
          <p:cNvCxnSpPr>
            <a:stCxn id="61" idx="2"/>
          </p:cNvCxnSpPr>
          <p:nvPr/>
        </p:nvCxnSpPr>
        <p:spPr>
          <a:xfrm flipH="1">
            <a:off x="1818314" y="429267"/>
            <a:ext cx="1" cy="6349895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528299" y="155543"/>
            <a:ext cx="962040" cy="275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진료시스</a:t>
            </a:r>
            <a:r>
              <a:rPr lang="ko-KR" altLang="en-US" sz="12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템</a:t>
            </a:r>
          </a:p>
        </p:txBody>
      </p:sp>
      <p:cxnSp>
        <p:nvCxnSpPr>
          <p:cNvPr id="73" name="직선 연결선 72"/>
          <p:cNvCxnSpPr>
            <a:stCxn id="64" idx="2"/>
          </p:cNvCxnSpPr>
          <p:nvPr/>
        </p:nvCxnSpPr>
        <p:spPr>
          <a:xfrm>
            <a:off x="7009319" y="430989"/>
            <a:ext cx="0" cy="6388007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918101" y="709213"/>
            <a:ext cx="205138" cy="4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991670" y="787352"/>
            <a:ext cx="205138" cy="586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196808" y="794590"/>
            <a:ext cx="803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(s)=“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개시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개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시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50999" y="1612685"/>
            <a:ext cx="105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환자호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출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(c)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93819" y="1777574"/>
            <a:ext cx="1399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(c)=“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호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출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호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출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  <a:p>
            <a:endParaRPr lang="en-US" altLang="ko-KR" sz="1100" dirty="0" smtClean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진료기록확인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12690" y="1777575"/>
            <a:ext cx="228545" cy="1038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5284922" y="2406187"/>
            <a:ext cx="1573078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187364" y="1946850"/>
            <a:ext cx="96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자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자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</p:txBody>
      </p:sp>
      <p:grpSp>
        <p:nvGrpSpPr>
          <p:cNvPr id="98" name="그룹 97"/>
          <p:cNvGrpSpPr/>
          <p:nvPr/>
        </p:nvGrpSpPr>
        <p:grpSpPr>
          <a:xfrm>
            <a:off x="2115313" y="1892146"/>
            <a:ext cx="3956148" cy="1007473"/>
            <a:chOff x="1610591" y="4190008"/>
            <a:chExt cx="8717974" cy="1878283"/>
          </a:xfrm>
        </p:grpSpPr>
        <p:sp>
          <p:nvSpPr>
            <p:cNvPr id="99" name="직사각형 98"/>
            <p:cNvSpPr/>
            <p:nvPr/>
          </p:nvSpPr>
          <p:spPr>
            <a:xfrm>
              <a:off x="1610591" y="4249882"/>
              <a:ext cx="8717974" cy="181840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한쪽 모서리가 잘린 사각형 99"/>
            <p:cNvSpPr/>
            <p:nvPr/>
          </p:nvSpPr>
          <p:spPr>
            <a:xfrm flipV="1">
              <a:off x="1614563" y="4249880"/>
              <a:ext cx="1292360" cy="549342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679591" y="4190008"/>
              <a:ext cx="1365436" cy="63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alt</a:t>
              </a:r>
              <a:endParaRPr lang="ko-KR" altLang="en-US" sz="1600" dirty="0"/>
            </a:p>
          </p:txBody>
        </p:sp>
      </p:grpSp>
      <p:cxnSp>
        <p:nvCxnSpPr>
          <p:cNvPr id="102" name="직선 연결선 101"/>
          <p:cNvCxnSpPr/>
          <p:nvPr/>
        </p:nvCxnSpPr>
        <p:spPr>
          <a:xfrm flipH="1">
            <a:off x="2123603" y="2544741"/>
            <a:ext cx="3913365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098583" y="2573600"/>
            <a:ext cx="1050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[else]</a:t>
            </a:r>
            <a:endParaRPr lang="ko-KR" altLang="en-US" sz="1100" b="1" dirty="0">
              <a:latin typeface="서울남산 장체 B" panose="02020503020101020101" pitchFamily="18" charset="-127"/>
              <a:ea typeface="서울남산 장체 B" panose="020205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83774" y="2289220"/>
            <a:ext cx="1050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10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환자 호출</a:t>
            </a:r>
            <a:r>
              <a:rPr lang="en-US" altLang="ko-KR" sz="110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]</a:t>
            </a:r>
            <a:endParaRPr lang="ko-KR" altLang="en-US" sz="1100" b="1" dirty="0">
              <a:latin typeface="서울남산 장체 B" panose="02020503020101020101" pitchFamily="18" charset="-127"/>
              <a:ea typeface="서울남산 장체 B" panose="020205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00037" y="1278610"/>
            <a:ext cx="748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화면가동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20239" y="1585007"/>
            <a:ext cx="983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화면가동중지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42234" y="2554764"/>
            <a:ext cx="1198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명 출력 제거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03212" y="2283131"/>
            <a:ext cx="1141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명 출력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12" name="직선 화살표 연결선 111"/>
          <p:cNvCxnSpPr>
            <a:stCxn id="110" idx="3"/>
          </p:cNvCxnSpPr>
          <p:nvPr/>
        </p:nvCxnSpPr>
        <p:spPr>
          <a:xfrm flipH="1">
            <a:off x="4644698" y="2413936"/>
            <a:ext cx="299995" cy="1217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4644698" y="2677820"/>
            <a:ext cx="346972" cy="575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4647100" y="1409415"/>
            <a:ext cx="299995" cy="1217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091912" y="2954892"/>
            <a:ext cx="119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 중 버튼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(w)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3040491" y="3217613"/>
            <a:ext cx="19495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233405" y="2976667"/>
            <a:ext cx="803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(w)=“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료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2123603" y="2871075"/>
            <a:ext cx="3949467" cy="3653801"/>
            <a:chOff x="1610591" y="4218440"/>
            <a:chExt cx="8717974" cy="1849851"/>
          </a:xfrm>
        </p:grpSpPr>
        <p:sp>
          <p:nvSpPr>
            <p:cNvPr id="127" name="직사각형 126"/>
            <p:cNvSpPr/>
            <p:nvPr/>
          </p:nvSpPr>
          <p:spPr>
            <a:xfrm>
              <a:off x="1610591" y="4249882"/>
              <a:ext cx="8717974" cy="181840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한쪽 모서리가 잘린 사각형 127"/>
            <p:cNvSpPr/>
            <p:nvPr/>
          </p:nvSpPr>
          <p:spPr>
            <a:xfrm flipV="1">
              <a:off x="1614560" y="4249880"/>
              <a:ext cx="1312058" cy="148449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90176" y="4218440"/>
              <a:ext cx="1236442" cy="17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alt</a:t>
              </a:r>
              <a:endParaRPr lang="ko-KR" altLang="en-US" sz="1600" dirty="0"/>
            </a:p>
          </p:txBody>
        </p:sp>
      </p:grpSp>
      <p:cxnSp>
        <p:nvCxnSpPr>
          <p:cNvPr id="130" name="직선 연결선 129"/>
          <p:cNvCxnSpPr/>
          <p:nvPr/>
        </p:nvCxnSpPr>
        <p:spPr>
          <a:xfrm flipH="1">
            <a:off x="2066515" y="3659934"/>
            <a:ext cx="3951719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050955" y="3662158"/>
            <a:ext cx="1050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05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진료 종료 버튼</a:t>
            </a:r>
            <a:r>
              <a:rPr lang="en-US" altLang="ko-KR" sz="105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]</a:t>
            </a:r>
            <a:endParaRPr lang="ko-KR" altLang="en-US" sz="1050" b="1" dirty="0">
              <a:latin typeface="서울남산 장체 B" panose="02020503020101020101" pitchFamily="18" charset="-127"/>
              <a:ea typeface="서울남산 장체 B" panose="020205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97537" y="3398324"/>
            <a:ext cx="1050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10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진료 중</a:t>
            </a:r>
            <a:r>
              <a:rPr lang="en-US" altLang="ko-KR" sz="1100" b="1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  <a:cs typeface="KoPubWorld돋움체 Medium" panose="00000600000000000000" pitchFamily="2" charset="-127"/>
              </a:rPr>
              <a:t>]</a:t>
            </a:r>
            <a:endParaRPr lang="ko-KR" altLang="en-US" sz="1100" b="1" dirty="0">
              <a:latin typeface="서울남산 장체 B" panose="02020503020101020101" pitchFamily="18" charset="-127"/>
              <a:ea typeface="서울남산 장체 B" panose="020205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 flipH="1">
            <a:off x="4668186" y="3413324"/>
            <a:ext cx="299996" cy="608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803211" y="3268374"/>
            <a:ext cx="1141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 중 출력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14888" y="6213722"/>
            <a:ext cx="1198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 중 출력 제거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V="1">
            <a:off x="3109092" y="4253206"/>
            <a:ext cx="3740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040491" y="3958490"/>
            <a:ext cx="119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기록 검색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(f)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193820" y="4013889"/>
            <a:ext cx="834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(f)=“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검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색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검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색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</p:txBody>
      </p:sp>
      <p:cxnSp>
        <p:nvCxnSpPr>
          <p:cNvPr id="145" name="직선 화살표 연결선 144"/>
          <p:cNvCxnSpPr/>
          <p:nvPr/>
        </p:nvCxnSpPr>
        <p:spPr>
          <a:xfrm flipH="1">
            <a:off x="3148730" y="4643110"/>
            <a:ext cx="376396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908462" y="3031193"/>
            <a:ext cx="205138" cy="39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2895964" y="4058011"/>
            <a:ext cx="205138" cy="229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52758" y="4390367"/>
            <a:ext cx="1141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환자기록 전달</a:t>
            </a:r>
            <a:r>
              <a:rPr lang="en-US" altLang="ko-KR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(t)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 flipV="1">
            <a:off x="3148730" y="4955796"/>
            <a:ext cx="3740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148729" y="4707429"/>
            <a:ext cx="1830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진료내역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처방내역 저장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sa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141235" y="4705347"/>
            <a:ext cx="834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sa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저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장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저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장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7159549" y="5337877"/>
            <a:ext cx="1932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168957" y="5337877"/>
            <a:ext cx="1830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 정보 전달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(to)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59" name="직선 화살표 연결선 158"/>
          <p:cNvCxnSpPr/>
          <p:nvPr/>
        </p:nvCxnSpPr>
        <p:spPr>
          <a:xfrm flipH="1">
            <a:off x="7193820" y="5733157"/>
            <a:ext cx="1898654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425718" y="5299405"/>
            <a:ext cx="834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(to)=“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전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달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전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달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261650" y="5733157"/>
            <a:ext cx="1830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정보 확인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ch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83799" y="5450070"/>
            <a:ext cx="834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ch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확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인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확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인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1715746" y="495681"/>
            <a:ext cx="205138" cy="39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1694929" y="5665513"/>
            <a:ext cx="205138" cy="39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690466" y="5648518"/>
            <a:ext cx="940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mo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계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산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계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산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3138480" y="6186710"/>
            <a:ext cx="1765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148729" y="5925100"/>
            <a:ext cx="122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진료종료버튼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(ne)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227694" y="5999186"/>
            <a:ext cx="834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(ne)=“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종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료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종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료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6898960" y="4123710"/>
            <a:ext cx="228545" cy="1932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1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10333579" y="3734119"/>
            <a:ext cx="606459" cy="57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3" name="직사각형 112"/>
          <p:cNvSpPr/>
          <p:nvPr/>
        </p:nvSpPr>
        <p:spPr>
          <a:xfrm>
            <a:off x="6369154" y="3053612"/>
            <a:ext cx="606459" cy="57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2967653" y="1707503"/>
            <a:ext cx="2333560" cy="18010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4842591" y="1630212"/>
            <a:ext cx="606459" cy="57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직사각형 74"/>
          <p:cNvSpPr/>
          <p:nvPr/>
        </p:nvSpPr>
        <p:spPr>
          <a:xfrm>
            <a:off x="6179109" y="969574"/>
            <a:ext cx="606459" cy="57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9" name="직선 연결선 68"/>
          <p:cNvCxnSpPr/>
          <p:nvPr/>
        </p:nvCxnSpPr>
        <p:spPr>
          <a:xfrm>
            <a:off x="1041206" y="2202251"/>
            <a:ext cx="911580" cy="1306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5030691" y="3802642"/>
            <a:ext cx="606459" cy="57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4" name="직사각형 163"/>
          <p:cNvSpPr/>
          <p:nvPr/>
        </p:nvSpPr>
        <p:spPr>
          <a:xfrm>
            <a:off x="4868920" y="6171979"/>
            <a:ext cx="606459" cy="57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2" name="직사각형 161"/>
          <p:cNvSpPr/>
          <p:nvPr/>
        </p:nvSpPr>
        <p:spPr>
          <a:xfrm>
            <a:off x="5077025" y="3053613"/>
            <a:ext cx="606459" cy="57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3" name="직사각형 142"/>
          <p:cNvSpPr/>
          <p:nvPr/>
        </p:nvSpPr>
        <p:spPr>
          <a:xfrm>
            <a:off x="1246289" y="3165717"/>
            <a:ext cx="606459" cy="572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직선 연결선 85"/>
          <p:cNvCxnSpPr>
            <a:stCxn id="77" idx="3"/>
            <a:endCxn id="73" idx="1"/>
          </p:cNvCxnSpPr>
          <p:nvPr/>
        </p:nvCxnSpPr>
        <p:spPr>
          <a:xfrm flipV="1">
            <a:off x="2967653" y="3666539"/>
            <a:ext cx="2349884" cy="39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3" idx="3"/>
            <a:endCxn id="74" idx="1"/>
          </p:cNvCxnSpPr>
          <p:nvPr/>
        </p:nvCxnSpPr>
        <p:spPr>
          <a:xfrm flipV="1">
            <a:off x="6775525" y="3645527"/>
            <a:ext cx="2403296" cy="21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3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통신 다이어그램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4416" y="1885745"/>
            <a:ext cx="613778" cy="316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6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ko-KR" altLang="en-US" sz="16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01213" y="1287536"/>
            <a:ext cx="1457988" cy="3948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6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진료시스</a:t>
            </a:r>
            <a:r>
              <a:rPr lang="ko-KR" altLang="en-US" sz="16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템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271387" y="1301358"/>
            <a:ext cx="13413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705740" y="1085915"/>
            <a:ext cx="262680" cy="2616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4"/>
          </p:cNvCxnSpPr>
          <p:nvPr/>
        </p:nvCxnSpPr>
        <p:spPr>
          <a:xfrm>
            <a:off x="837080" y="1347525"/>
            <a:ext cx="0" cy="2374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38409" y="1595887"/>
            <a:ext cx="199238" cy="223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53224" y="1585007"/>
            <a:ext cx="181247" cy="234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37080" y="1431119"/>
            <a:ext cx="2426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10589" y="1431119"/>
            <a:ext cx="2426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317537" y="3469111"/>
            <a:ext cx="1457988" cy="3948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시스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템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내부기능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178821" y="3448099"/>
            <a:ext cx="1457988" cy="3948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6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접수처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509665" y="3508529"/>
            <a:ext cx="1457988" cy="3948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6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디스플레</a:t>
            </a:r>
            <a:r>
              <a:rPr lang="ko-KR" altLang="en-US" sz="16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이</a:t>
            </a:r>
            <a:endParaRPr lang="en-US" altLang="ko-KR" sz="1600" dirty="0" smtClean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17320" y="2011831"/>
            <a:ext cx="1508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3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 개시버튼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(s)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246289" y="1484963"/>
            <a:ext cx="404585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1" idx="2"/>
            <a:endCxn id="73" idx="0"/>
          </p:cNvCxnSpPr>
          <p:nvPr/>
        </p:nvCxnSpPr>
        <p:spPr>
          <a:xfrm>
            <a:off x="6030207" y="1682391"/>
            <a:ext cx="16324" cy="1786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51814" y="3941868"/>
            <a:ext cx="2847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s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개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시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4-1. 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디스플레이 화면 가동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5831906" y="2140758"/>
            <a:ext cx="0" cy="934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73" idx="2"/>
            <a:endCxn id="112" idx="0"/>
          </p:cNvCxnSpPr>
          <p:nvPr/>
        </p:nvCxnSpPr>
        <p:spPr>
          <a:xfrm>
            <a:off x="6046531" y="3863966"/>
            <a:ext cx="13620" cy="2170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5331157" y="6034516"/>
            <a:ext cx="1457988" cy="3948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국가 보건 시스템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5849676" y="4259616"/>
            <a:ext cx="0" cy="114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759201" y="1682391"/>
            <a:ext cx="2419620" cy="1786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18491" y="588259"/>
            <a:ext cx="1681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환자호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출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(c)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29829" y="4154620"/>
            <a:ext cx="2948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100" dirty="0" err="1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진료 기록확인</a:t>
            </a:r>
            <a:r>
              <a:rPr lang="en-US" altLang="ko-KR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 8.1 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명 출력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-3463" y="2695255"/>
            <a:ext cx="1228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s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개</a:t>
            </a:r>
            <a:r>
              <a:rPr lang="ko-KR" altLang="en-US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시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</a:t>
            </a:r>
            <a:r>
              <a:rPr lang="en-US" altLang="ko-KR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4.</a:t>
            </a:r>
            <a:r>
              <a:rPr lang="ko-KR" altLang="en-US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개</a:t>
            </a:r>
            <a:r>
              <a:rPr lang="ko-KR" altLang="en-US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시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ko-KR" altLang="en-US" sz="10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H="1">
            <a:off x="3351992" y="3529940"/>
            <a:ext cx="1615215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7109505" y="3531630"/>
            <a:ext cx="1654787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V="1">
            <a:off x="6350301" y="4280422"/>
            <a:ext cx="0" cy="104679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V="1">
            <a:off x="6271724" y="2077820"/>
            <a:ext cx="0" cy="104679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700040" y="2891085"/>
            <a:ext cx="17753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[c=“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호출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</a:t>
            </a:r>
          </a:p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6.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호출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</a:p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7.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진료 기록확인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05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809828" y="3023514"/>
            <a:ext cx="3382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050" dirty="0"/>
              <a:t>진료 대기자 명부에 도착한 환자를 리스트에 </a:t>
            </a:r>
            <a:r>
              <a:rPr lang="ko-KR" altLang="en-US" sz="1050" dirty="0" smtClean="0"/>
              <a:t>반영</a:t>
            </a:r>
            <a:r>
              <a:rPr lang="en-US" altLang="ko-KR" sz="1050" dirty="0" smtClean="0"/>
              <a:t>(b)</a:t>
            </a:r>
            <a:endParaRPr lang="ko-KR" altLang="en-US" sz="105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397848" y="2396992"/>
            <a:ext cx="554938" cy="705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7179138" y="2150331"/>
            <a:ext cx="997522" cy="834819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37159" y="870471"/>
            <a:ext cx="16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[b=“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리스트 반영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</a:t>
            </a:r>
          </a:p>
          <a:p>
            <a:r>
              <a:rPr lang="en-US" altLang="ko-KR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2.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시스템에 정보 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저장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en-US" altLang="ko-KR" sz="1100" dirty="0" smtClean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L 도형 12"/>
          <p:cNvSpPr/>
          <p:nvPr/>
        </p:nvSpPr>
        <p:spPr>
          <a:xfrm rot="19751770">
            <a:off x="11097274" y="2640785"/>
            <a:ext cx="291826" cy="251396"/>
          </a:xfrm>
          <a:prstGeom prst="corner">
            <a:avLst>
              <a:gd name="adj1" fmla="val 18014"/>
              <a:gd name="adj2" fmla="val 194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 flipV="1">
            <a:off x="2258579" y="1641662"/>
            <a:ext cx="1366917" cy="467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09393" y="2221238"/>
            <a:ext cx="1508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9.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 중 버튼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(w)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-19842" y="3342430"/>
            <a:ext cx="13095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w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10.</a:t>
            </a:r>
            <a:r>
              <a:rPr lang="ko-KR" altLang="en-US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</a:t>
            </a:r>
            <a:r>
              <a:rPr lang="ko-KR" altLang="en-US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료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ko-KR" altLang="en-US" sz="10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51814" y="4416230"/>
            <a:ext cx="2847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[w=“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료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10-1. 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디스플레이 진료 중 출력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76112" y="808486"/>
            <a:ext cx="1681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기록 검색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(f)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05984" y="2205245"/>
            <a:ext cx="732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[f=“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검색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</a:t>
            </a:r>
          </a:p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12.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검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색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58808" y="1725414"/>
            <a:ext cx="1681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12-1. 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기록 전달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(t)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61357" y="993983"/>
            <a:ext cx="16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13. 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진료내역 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/ </a:t>
            </a:r>
          </a:p>
          <a:p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     처방내역 저장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1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sa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60995" y="3802642"/>
            <a:ext cx="818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05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sa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저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장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</a:t>
            </a:r>
          </a:p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14.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저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장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12690" y="4918776"/>
            <a:ext cx="233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05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sa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저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장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14-1. 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 정보 전달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(to)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40290" y="6181545"/>
            <a:ext cx="818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[to=“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전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달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</a:t>
            </a:r>
          </a:p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15.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전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달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12153" y="4562260"/>
            <a:ext cx="2331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[to=“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전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달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15-1. 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정보 확인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05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ch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16129" y="2608016"/>
            <a:ext cx="818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05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ch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확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인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</a:t>
            </a:r>
          </a:p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16.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확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인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47329" y="3680258"/>
            <a:ext cx="2331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0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ch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확</a:t>
            </a:r>
            <a:r>
              <a:rPr lang="ko-KR" altLang="en-US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인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16-1. </a:t>
            </a:r>
            <a:r>
              <a:rPr lang="ko-KR" altLang="en-US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진료비 계산 통보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00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mo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)</a:t>
            </a:r>
            <a:endParaRPr lang="ko-KR" altLang="en-US" sz="10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343788" y="4388320"/>
            <a:ext cx="1089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050" dirty="0" err="1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mo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계산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</a:t>
            </a:r>
          </a:p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17.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계</a:t>
            </a:r>
            <a:r>
              <a:rPr lang="ko-KR" altLang="en-US" sz="105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산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09665" y="2420542"/>
            <a:ext cx="1508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18.</a:t>
            </a:r>
            <a:r>
              <a:rPr lang="ko-KR" altLang="en-US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진료 종료 버튼</a:t>
            </a:r>
            <a:r>
              <a:rPr lang="en-US" altLang="ko-KR" sz="105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(ne)</a:t>
            </a:r>
            <a:endParaRPr lang="ko-KR" altLang="en-US" sz="105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-23757" y="3540374"/>
            <a:ext cx="1309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[ne=“</a:t>
            </a:r>
            <a:r>
              <a:rPr lang="ko-KR" altLang="en-US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종료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19.</a:t>
            </a:r>
            <a:r>
              <a:rPr lang="ko-KR" altLang="en-US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종</a:t>
            </a:r>
            <a:r>
              <a:rPr lang="ko-KR" altLang="en-US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료</a:t>
            </a:r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</a:t>
            </a:r>
            <a:endParaRPr lang="ko-KR" altLang="en-US" sz="10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34825" y="4680338"/>
            <a:ext cx="3064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[ne=“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종</a:t>
            </a:r>
            <a:r>
              <a:rPr lang="ko-KR" altLang="en-US" sz="11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료</a:t>
            </a:r>
            <a:r>
              <a:rPr lang="en-US" altLang="ko-KR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19-1. </a:t>
            </a:r>
            <a:r>
              <a:rPr lang="ko-KR" altLang="en-US" sz="11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디스플레이 진료 중 출력 제거</a:t>
            </a:r>
            <a:endParaRPr lang="ko-KR" altLang="en-US" sz="1100" dirty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9842" y="2939064"/>
            <a:ext cx="159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[</a:t>
            </a:r>
            <a:r>
              <a:rPr lang="en-US" altLang="ko-KR" sz="1000" dirty="0" err="1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=“</a:t>
            </a:r>
            <a:r>
              <a:rPr lang="ko-KR" altLang="en-US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 진료 기록확인</a:t>
            </a:r>
            <a:r>
              <a:rPr lang="en-US" altLang="ko-KR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”] </a:t>
            </a:r>
            <a:endParaRPr lang="en-US" altLang="ko-KR" sz="1000" dirty="0" smtClean="0">
              <a:latin typeface="08서울한강체 L" panose="02020603020101020101" pitchFamily="18" charset="-127"/>
              <a:ea typeface="08서울한강체 L" panose="02020603020101020101" pitchFamily="18" charset="-127"/>
              <a:cs typeface="KoPubWorld돋움체 Medium" panose="00000600000000000000" pitchFamily="2" charset="-127"/>
            </a:endParaRPr>
          </a:p>
          <a:p>
            <a:r>
              <a:rPr lang="en-US" altLang="ko-KR" sz="1000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8</a:t>
            </a:r>
            <a:r>
              <a:rPr lang="en-US" altLang="ko-KR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환자</a:t>
            </a:r>
            <a:r>
              <a:rPr lang="en-US" altLang="ko-KR" sz="1000" dirty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36184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직선 화살표 연결선 169"/>
          <p:cNvCxnSpPr/>
          <p:nvPr/>
        </p:nvCxnSpPr>
        <p:spPr>
          <a:xfrm>
            <a:off x="8256656" y="3536971"/>
            <a:ext cx="0" cy="36597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5778831" y="5859298"/>
            <a:ext cx="0" cy="36597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239661" y="3123262"/>
            <a:ext cx="0" cy="36597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5804287" y="2021015"/>
            <a:ext cx="0" cy="36597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804286" y="1502645"/>
            <a:ext cx="0" cy="36597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</a:t>
            </a:r>
            <a:r>
              <a:rPr lang="en-US" altLang="ko-KR" sz="1100" b="1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565223" y="562948"/>
            <a:ext cx="15245" cy="6170949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58596" y="527569"/>
            <a:ext cx="20991" cy="6241709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493022" y="1138448"/>
            <a:ext cx="4602255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188624" y="1008896"/>
            <a:ext cx="1306603" cy="2697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리스트 반영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466577" y="1008896"/>
            <a:ext cx="1577165" cy="3107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리스트 읽기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98636" y="1643670"/>
            <a:ext cx="1733108" cy="2646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리스트 시스템에 저장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63" name="직선 화살표 연결선 62"/>
          <p:cNvCxnSpPr>
            <a:stCxn id="61" idx="2"/>
            <a:endCxn id="62" idx="0"/>
          </p:cNvCxnSpPr>
          <p:nvPr/>
        </p:nvCxnSpPr>
        <p:spPr>
          <a:xfrm>
            <a:off x="8255160" y="1319660"/>
            <a:ext cx="10030" cy="32401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2778471" y="1352684"/>
            <a:ext cx="1587553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개시 버튼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10295" y="1679224"/>
            <a:ext cx="930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개시 </a:t>
            </a:r>
            <a:endParaRPr lang="en-US" altLang="ko-KR" sz="1100" dirty="0" smtClean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버튼인가</a:t>
            </a:r>
            <a:r>
              <a:rPr lang="en-US" altLang="ko-KR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?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115" name="꺾인 연결선 114"/>
          <p:cNvCxnSpPr/>
          <p:nvPr/>
        </p:nvCxnSpPr>
        <p:spPr>
          <a:xfrm>
            <a:off x="4301661" y="4214583"/>
            <a:ext cx="642414" cy="341690"/>
          </a:xfrm>
          <a:prstGeom prst="bentConnector3">
            <a:avLst>
              <a:gd name="adj1" fmla="val 5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368910" y="1737810"/>
            <a:ext cx="699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아니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요</a:t>
            </a:r>
          </a:p>
        </p:txBody>
      </p:sp>
      <p:sp>
        <p:nvSpPr>
          <p:cNvPr id="132" name="타원 131"/>
          <p:cNvSpPr/>
          <p:nvPr/>
        </p:nvSpPr>
        <p:spPr>
          <a:xfrm>
            <a:off x="1804833" y="551983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 flipH="1">
            <a:off x="1894756" y="737403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207435" y="164016"/>
            <a:ext cx="729625" cy="286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23267" y="186980"/>
            <a:ext cx="962040" cy="275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디스플레이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03691" y="167074"/>
            <a:ext cx="1106574" cy="2805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05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국가 보건 시스템</a:t>
            </a:r>
            <a:endParaRPr lang="ko-KR" altLang="en-US" sz="105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11039" y="150010"/>
            <a:ext cx="729625" cy="286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접수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처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874016" y="186980"/>
            <a:ext cx="962040" cy="275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진료시스</a:t>
            </a:r>
            <a:r>
              <a:rPr lang="ko-KR" altLang="en-US" sz="12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7110173" y="551983"/>
            <a:ext cx="20991" cy="6241709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709106" y="492188"/>
            <a:ext cx="20991" cy="6241709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활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동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다이어그램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006879" y="1357152"/>
            <a:ext cx="1711636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개시 버튼 인가</a:t>
            </a:r>
            <a:r>
              <a:rPr lang="en-US" altLang="ko-KR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?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75" name="직선 화살표 연결선 74"/>
          <p:cNvCxnSpPr>
            <a:endCxn id="74" idx="1"/>
          </p:cNvCxnSpPr>
          <p:nvPr/>
        </p:nvCxnSpPr>
        <p:spPr>
          <a:xfrm>
            <a:off x="4366024" y="1498177"/>
            <a:ext cx="640855" cy="446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다이아몬드 78"/>
          <p:cNvSpPr/>
          <p:nvPr/>
        </p:nvSpPr>
        <p:spPr>
          <a:xfrm>
            <a:off x="5688074" y="1867515"/>
            <a:ext cx="232424" cy="24259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4944073" y="2412967"/>
            <a:ext cx="1711636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디스플레이 가동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62697" y="2125375"/>
            <a:ext cx="327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예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98" name="꺾인 연결선 97"/>
          <p:cNvCxnSpPr/>
          <p:nvPr/>
        </p:nvCxnSpPr>
        <p:spPr>
          <a:xfrm rot="16200000" flipH="1">
            <a:off x="4318268" y="3574035"/>
            <a:ext cx="4804906" cy="1585583"/>
          </a:xfrm>
          <a:prstGeom prst="bentConnector3">
            <a:avLst>
              <a:gd name="adj1" fmla="val 8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2778470" y="2963331"/>
            <a:ext cx="1587553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호출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417873" y="3108824"/>
            <a:ext cx="2972054" cy="446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7373107" y="2990929"/>
            <a:ext cx="1733108" cy="2646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정보 찾기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373107" y="3918906"/>
            <a:ext cx="1733108" cy="2646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진료 기록</a:t>
            </a:r>
            <a:r>
              <a:rPr lang="en-US" altLang="ko-KR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(</a:t>
            </a:r>
            <a:r>
              <a:rPr lang="ko-KR" altLang="en-US" sz="1100" dirty="0" err="1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환자명</a:t>
            </a:r>
            <a:r>
              <a:rPr lang="en-US" altLang="ko-KR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)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6720721" y="4052110"/>
            <a:ext cx="62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4982625" y="3923596"/>
            <a:ext cx="1711636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명 출력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474390" y="691286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stCxn id="121" idx="4"/>
            <a:endCxn id="77" idx="0"/>
          </p:cNvCxnSpPr>
          <p:nvPr/>
        </p:nvCxnSpPr>
        <p:spPr>
          <a:xfrm>
            <a:off x="3572246" y="862338"/>
            <a:ext cx="2" cy="490346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8074436" y="2265509"/>
            <a:ext cx="359581" cy="318589"/>
            <a:chOff x="8047264" y="2379430"/>
            <a:chExt cx="359581" cy="318589"/>
          </a:xfrm>
        </p:grpSpPr>
        <p:sp>
          <p:nvSpPr>
            <p:cNvPr id="124" name="타원 123"/>
            <p:cNvSpPr/>
            <p:nvPr/>
          </p:nvSpPr>
          <p:spPr>
            <a:xfrm>
              <a:off x="8047264" y="2379430"/>
              <a:ext cx="359581" cy="31858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8126928" y="2442669"/>
              <a:ext cx="209866" cy="1921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7" name="직선 화살표 연결선 126"/>
          <p:cNvCxnSpPr/>
          <p:nvPr/>
        </p:nvCxnSpPr>
        <p:spPr>
          <a:xfrm>
            <a:off x="8229631" y="1912890"/>
            <a:ext cx="10030" cy="32401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2778470" y="2775180"/>
            <a:ext cx="65205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2803122" y="4984291"/>
            <a:ext cx="66904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다이아몬드 133"/>
          <p:cNvSpPr/>
          <p:nvPr/>
        </p:nvSpPr>
        <p:spPr>
          <a:xfrm>
            <a:off x="4185449" y="3923596"/>
            <a:ext cx="232424" cy="24259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105197" y="3841928"/>
            <a:ext cx="119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호출을 하였나</a:t>
            </a:r>
            <a:r>
              <a:rPr lang="en-US" altLang="ko-KR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?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4423211" y="4044894"/>
            <a:ext cx="443370" cy="7216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331504" y="3763277"/>
            <a:ext cx="327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예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740381" y="4315464"/>
            <a:ext cx="699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아니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요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980419" y="4385428"/>
            <a:ext cx="1711636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명 출력 제거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803122" y="5182688"/>
            <a:ext cx="1587553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중 버튼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4381635" y="5328181"/>
            <a:ext cx="640855" cy="446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5790112" y="5332649"/>
            <a:ext cx="0" cy="36597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4992705" y="5187156"/>
            <a:ext cx="1711636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중 버튼 인가</a:t>
            </a:r>
            <a:r>
              <a:rPr lang="en-US" altLang="ko-KR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?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46" name="다이아몬드 145"/>
          <p:cNvSpPr/>
          <p:nvPr/>
        </p:nvSpPr>
        <p:spPr>
          <a:xfrm>
            <a:off x="5673900" y="5697519"/>
            <a:ext cx="232424" cy="24259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929899" y="6242971"/>
            <a:ext cx="1711636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중 출력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848523" y="5955379"/>
            <a:ext cx="327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예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154" name="직선 연결선 153"/>
          <p:cNvCxnSpPr/>
          <p:nvPr/>
        </p:nvCxnSpPr>
        <p:spPr>
          <a:xfrm>
            <a:off x="2751812" y="943001"/>
            <a:ext cx="65205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46" idx="3"/>
          </p:cNvCxnSpPr>
          <p:nvPr/>
        </p:nvCxnSpPr>
        <p:spPr>
          <a:xfrm>
            <a:off x="5906324" y="5818817"/>
            <a:ext cx="1407629" cy="845454"/>
          </a:xfrm>
          <a:prstGeom prst="bentConnector3">
            <a:avLst>
              <a:gd name="adj1" fmla="val 1000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다이아몬드 168"/>
          <p:cNvSpPr/>
          <p:nvPr/>
        </p:nvSpPr>
        <p:spPr>
          <a:xfrm>
            <a:off x="8123449" y="3483930"/>
            <a:ext cx="232424" cy="24259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8315066" y="3641331"/>
            <a:ext cx="327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예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331695" y="5502627"/>
            <a:ext cx="699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아니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요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557446" y="3323432"/>
            <a:ext cx="699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아니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요</a:t>
            </a:r>
          </a:p>
        </p:txBody>
      </p:sp>
      <p:cxnSp>
        <p:nvCxnSpPr>
          <p:cNvPr id="187" name="꺾인 연결선 186"/>
          <p:cNvCxnSpPr/>
          <p:nvPr/>
        </p:nvCxnSpPr>
        <p:spPr>
          <a:xfrm rot="10800000">
            <a:off x="3572247" y="3254318"/>
            <a:ext cx="4551202" cy="3509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88239" y="3284960"/>
            <a:ext cx="9308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정보가 있나</a:t>
            </a:r>
            <a:r>
              <a:rPr lang="en-US" altLang="ko-KR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14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꺾인 연결선 104"/>
          <p:cNvCxnSpPr>
            <a:endCxn id="102" idx="6"/>
          </p:cNvCxnSpPr>
          <p:nvPr/>
        </p:nvCxnSpPr>
        <p:spPr>
          <a:xfrm rot="5400000">
            <a:off x="3719330" y="2447125"/>
            <a:ext cx="5861989" cy="12677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5400000">
            <a:off x="3851257" y="2447123"/>
            <a:ext cx="5861989" cy="12677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5822824" y="4734105"/>
            <a:ext cx="0" cy="36597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10952097" y="2992770"/>
            <a:ext cx="0" cy="36597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</a:t>
            </a:r>
            <a:r>
              <a:rPr lang="en-US" altLang="ko-KR" sz="1100" b="1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565223" y="562948"/>
            <a:ext cx="15245" cy="6170949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58596" y="527569"/>
            <a:ext cx="20991" cy="6241709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4374511" y="863403"/>
            <a:ext cx="3024125" cy="7072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8316192" y="1008896"/>
            <a:ext cx="720" cy="317387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788651" y="1923322"/>
            <a:ext cx="930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개시 </a:t>
            </a:r>
            <a:endParaRPr lang="en-US" altLang="ko-KR" sz="1100" dirty="0" smtClean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버튼인가</a:t>
            </a:r>
            <a:r>
              <a:rPr lang="en-US" altLang="ko-KR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?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07436" y="164161"/>
            <a:ext cx="729625" cy="286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23267" y="167074"/>
            <a:ext cx="962040" cy="275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디스플레이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03691" y="167074"/>
            <a:ext cx="1106574" cy="2805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05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국가 보건 시스템</a:t>
            </a:r>
            <a:endParaRPr lang="ko-KR" altLang="en-US" sz="105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11039" y="167074"/>
            <a:ext cx="729625" cy="286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접수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처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887138" y="155622"/>
            <a:ext cx="962040" cy="275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진료시스</a:t>
            </a:r>
            <a:r>
              <a:rPr lang="ko-KR" altLang="en-US" sz="12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7095277" y="450830"/>
            <a:ext cx="20991" cy="6241709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709106" y="492188"/>
            <a:ext cx="20991" cy="6241709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활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동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다이어그램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062971" y="3401638"/>
            <a:ext cx="1711636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정보 확인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9298983" y="2794464"/>
            <a:ext cx="640855" cy="446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2778470" y="2963331"/>
            <a:ext cx="1587553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호출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417873" y="3108824"/>
            <a:ext cx="2972054" cy="446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9280837" y="3535485"/>
            <a:ext cx="753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2778469" y="3922820"/>
            <a:ext cx="1587553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종료 버튼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4374511" y="4068321"/>
            <a:ext cx="640855" cy="446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5836779" y="4218282"/>
            <a:ext cx="0" cy="36597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5015366" y="3927296"/>
            <a:ext cx="1711636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종료 버튼 인가</a:t>
            </a:r>
            <a:r>
              <a:rPr lang="en-US" altLang="ko-KR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?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46" name="다이아몬드 145"/>
          <p:cNvSpPr/>
          <p:nvPr/>
        </p:nvSpPr>
        <p:spPr>
          <a:xfrm>
            <a:off x="5720441" y="4566391"/>
            <a:ext cx="232424" cy="24259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967006" y="5161333"/>
            <a:ext cx="1711636" cy="2909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중 출력 제거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903900" y="4808987"/>
            <a:ext cx="327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예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4301661" y="1458616"/>
            <a:ext cx="3147978" cy="15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오각형 71"/>
          <p:cNvSpPr/>
          <p:nvPr/>
        </p:nvSpPr>
        <p:spPr>
          <a:xfrm>
            <a:off x="2866062" y="702696"/>
            <a:ext cx="1412371" cy="313949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기록 </a:t>
            </a:r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검색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76" name="갈매기형 수장 45"/>
          <p:cNvSpPr/>
          <p:nvPr/>
        </p:nvSpPr>
        <p:spPr>
          <a:xfrm>
            <a:off x="7341080" y="681458"/>
            <a:ext cx="1957903" cy="335187"/>
          </a:xfrm>
          <a:custGeom>
            <a:avLst/>
            <a:gdLst>
              <a:gd name="connsiteX0" fmla="*/ 0 w 1380930"/>
              <a:gd name="connsiteY0" fmla="*/ 0 h 492750"/>
              <a:gd name="connsiteX1" fmla="*/ 1091661 w 1380930"/>
              <a:gd name="connsiteY1" fmla="*/ 0 h 492750"/>
              <a:gd name="connsiteX2" fmla="*/ 1380930 w 1380930"/>
              <a:gd name="connsiteY2" fmla="*/ 246375 h 492750"/>
              <a:gd name="connsiteX3" fmla="*/ 1091661 w 1380930"/>
              <a:gd name="connsiteY3" fmla="*/ 492750 h 492750"/>
              <a:gd name="connsiteX4" fmla="*/ 0 w 1380930"/>
              <a:gd name="connsiteY4" fmla="*/ 492750 h 492750"/>
              <a:gd name="connsiteX5" fmla="*/ 289269 w 1380930"/>
              <a:gd name="connsiteY5" fmla="*/ 246375 h 492750"/>
              <a:gd name="connsiteX6" fmla="*/ 0 w 1380930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091661 w 1390241"/>
              <a:gd name="connsiteY3" fmla="*/ 492750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380910 w 1390241"/>
              <a:gd name="connsiteY3" fmla="*/ 483419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241" h="492750">
                <a:moveTo>
                  <a:pt x="0" y="0"/>
                </a:moveTo>
                <a:lnTo>
                  <a:pt x="1390241" y="0"/>
                </a:lnTo>
                <a:lnTo>
                  <a:pt x="1380930" y="246375"/>
                </a:lnTo>
                <a:cubicBezTo>
                  <a:pt x="1380923" y="325390"/>
                  <a:pt x="1380917" y="404404"/>
                  <a:pt x="1380910" y="483419"/>
                </a:cubicBezTo>
                <a:lnTo>
                  <a:pt x="0" y="492750"/>
                </a:lnTo>
                <a:lnTo>
                  <a:pt x="289269" y="246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      환자 </a:t>
            </a:r>
            <a:r>
              <a:rPr lang="ko-KR" altLang="en-US" sz="12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 기록 찾기</a:t>
            </a:r>
          </a:p>
        </p:txBody>
      </p:sp>
      <p:sp>
        <p:nvSpPr>
          <p:cNvPr id="78" name="오각형 77"/>
          <p:cNvSpPr/>
          <p:nvPr/>
        </p:nvSpPr>
        <p:spPr>
          <a:xfrm rot="10800000">
            <a:off x="7513512" y="1326282"/>
            <a:ext cx="1778465" cy="313949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7521" y="1349530"/>
            <a:ext cx="123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기록 </a:t>
            </a:r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전달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81" name="갈매기형 수장 45"/>
          <p:cNvSpPr/>
          <p:nvPr/>
        </p:nvSpPr>
        <p:spPr>
          <a:xfrm rot="10800000">
            <a:off x="2866060" y="1301641"/>
            <a:ext cx="1412372" cy="313949"/>
          </a:xfrm>
          <a:custGeom>
            <a:avLst/>
            <a:gdLst>
              <a:gd name="connsiteX0" fmla="*/ 0 w 1380930"/>
              <a:gd name="connsiteY0" fmla="*/ 0 h 492750"/>
              <a:gd name="connsiteX1" fmla="*/ 1091661 w 1380930"/>
              <a:gd name="connsiteY1" fmla="*/ 0 h 492750"/>
              <a:gd name="connsiteX2" fmla="*/ 1380930 w 1380930"/>
              <a:gd name="connsiteY2" fmla="*/ 246375 h 492750"/>
              <a:gd name="connsiteX3" fmla="*/ 1091661 w 1380930"/>
              <a:gd name="connsiteY3" fmla="*/ 492750 h 492750"/>
              <a:gd name="connsiteX4" fmla="*/ 0 w 1380930"/>
              <a:gd name="connsiteY4" fmla="*/ 492750 h 492750"/>
              <a:gd name="connsiteX5" fmla="*/ 289269 w 1380930"/>
              <a:gd name="connsiteY5" fmla="*/ 246375 h 492750"/>
              <a:gd name="connsiteX6" fmla="*/ 0 w 1380930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091661 w 1390241"/>
              <a:gd name="connsiteY3" fmla="*/ 492750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380910 w 1390241"/>
              <a:gd name="connsiteY3" fmla="*/ 483419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241" h="492750">
                <a:moveTo>
                  <a:pt x="0" y="0"/>
                </a:moveTo>
                <a:lnTo>
                  <a:pt x="1390241" y="0"/>
                </a:lnTo>
                <a:lnTo>
                  <a:pt x="1380930" y="246375"/>
                </a:lnTo>
                <a:cubicBezTo>
                  <a:pt x="1380923" y="325390"/>
                  <a:pt x="1380917" y="404404"/>
                  <a:pt x="1380910" y="483419"/>
                </a:cubicBezTo>
                <a:lnTo>
                  <a:pt x="0" y="492750"/>
                </a:lnTo>
                <a:lnTo>
                  <a:pt x="289269" y="246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46234" y="1327847"/>
            <a:ext cx="123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정보 확인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83" name="오각형 82"/>
          <p:cNvSpPr/>
          <p:nvPr/>
        </p:nvSpPr>
        <p:spPr>
          <a:xfrm>
            <a:off x="2889290" y="1923322"/>
            <a:ext cx="1412371" cy="391213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진료내역</a:t>
            </a:r>
            <a:r>
              <a:rPr lang="en-US" altLang="ko-KR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/</a:t>
            </a:r>
          </a:p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처방내역저장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4441757" y="2154024"/>
            <a:ext cx="3024125" cy="7072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갈매기형 수장 45"/>
          <p:cNvSpPr/>
          <p:nvPr/>
        </p:nvSpPr>
        <p:spPr>
          <a:xfrm>
            <a:off x="7389927" y="1923323"/>
            <a:ext cx="1957903" cy="387676"/>
          </a:xfrm>
          <a:custGeom>
            <a:avLst/>
            <a:gdLst>
              <a:gd name="connsiteX0" fmla="*/ 0 w 1380930"/>
              <a:gd name="connsiteY0" fmla="*/ 0 h 492750"/>
              <a:gd name="connsiteX1" fmla="*/ 1091661 w 1380930"/>
              <a:gd name="connsiteY1" fmla="*/ 0 h 492750"/>
              <a:gd name="connsiteX2" fmla="*/ 1380930 w 1380930"/>
              <a:gd name="connsiteY2" fmla="*/ 246375 h 492750"/>
              <a:gd name="connsiteX3" fmla="*/ 1091661 w 1380930"/>
              <a:gd name="connsiteY3" fmla="*/ 492750 h 492750"/>
              <a:gd name="connsiteX4" fmla="*/ 0 w 1380930"/>
              <a:gd name="connsiteY4" fmla="*/ 492750 h 492750"/>
              <a:gd name="connsiteX5" fmla="*/ 289269 w 1380930"/>
              <a:gd name="connsiteY5" fmla="*/ 246375 h 492750"/>
              <a:gd name="connsiteX6" fmla="*/ 0 w 1380930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091661 w 1390241"/>
              <a:gd name="connsiteY3" fmla="*/ 492750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380910 w 1390241"/>
              <a:gd name="connsiteY3" fmla="*/ 483419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241" h="492750">
                <a:moveTo>
                  <a:pt x="0" y="0"/>
                </a:moveTo>
                <a:lnTo>
                  <a:pt x="1390241" y="0"/>
                </a:lnTo>
                <a:lnTo>
                  <a:pt x="1380930" y="246375"/>
                </a:lnTo>
                <a:cubicBezTo>
                  <a:pt x="1380923" y="325390"/>
                  <a:pt x="1380917" y="404404"/>
                  <a:pt x="1380910" y="483419"/>
                </a:cubicBezTo>
                <a:lnTo>
                  <a:pt x="0" y="492750"/>
                </a:lnTo>
                <a:lnTo>
                  <a:pt x="289269" y="246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      환자 진료 내역 저장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8368158" y="2322068"/>
            <a:ext cx="720" cy="317387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오각형 86"/>
          <p:cNvSpPr/>
          <p:nvPr/>
        </p:nvSpPr>
        <p:spPr>
          <a:xfrm>
            <a:off x="7524650" y="2639455"/>
            <a:ext cx="1756187" cy="314486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환자 진료 정보 전달</a:t>
            </a:r>
          </a:p>
        </p:txBody>
      </p:sp>
      <p:sp>
        <p:nvSpPr>
          <p:cNvPr id="89" name="갈매기형 수장 45"/>
          <p:cNvSpPr/>
          <p:nvPr/>
        </p:nvSpPr>
        <p:spPr>
          <a:xfrm>
            <a:off x="9939838" y="2605094"/>
            <a:ext cx="1957903" cy="387676"/>
          </a:xfrm>
          <a:custGeom>
            <a:avLst/>
            <a:gdLst>
              <a:gd name="connsiteX0" fmla="*/ 0 w 1380930"/>
              <a:gd name="connsiteY0" fmla="*/ 0 h 492750"/>
              <a:gd name="connsiteX1" fmla="*/ 1091661 w 1380930"/>
              <a:gd name="connsiteY1" fmla="*/ 0 h 492750"/>
              <a:gd name="connsiteX2" fmla="*/ 1380930 w 1380930"/>
              <a:gd name="connsiteY2" fmla="*/ 246375 h 492750"/>
              <a:gd name="connsiteX3" fmla="*/ 1091661 w 1380930"/>
              <a:gd name="connsiteY3" fmla="*/ 492750 h 492750"/>
              <a:gd name="connsiteX4" fmla="*/ 0 w 1380930"/>
              <a:gd name="connsiteY4" fmla="*/ 492750 h 492750"/>
              <a:gd name="connsiteX5" fmla="*/ 289269 w 1380930"/>
              <a:gd name="connsiteY5" fmla="*/ 246375 h 492750"/>
              <a:gd name="connsiteX6" fmla="*/ 0 w 1380930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091661 w 1390241"/>
              <a:gd name="connsiteY3" fmla="*/ 492750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380910 w 1390241"/>
              <a:gd name="connsiteY3" fmla="*/ 483419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241" h="492750">
                <a:moveTo>
                  <a:pt x="0" y="0"/>
                </a:moveTo>
                <a:lnTo>
                  <a:pt x="1390241" y="0"/>
                </a:lnTo>
                <a:lnTo>
                  <a:pt x="1380930" y="246375"/>
                </a:lnTo>
                <a:cubicBezTo>
                  <a:pt x="1380923" y="325390"/>
                  <a:pt x="1380917" y="404404"/>
                  <a:pt x="1380910" y="483419"/>
                </a:cubicBezTo>
                <a:lnTo>
                  <a:pt x="0" y="492750"/>
                </a:lnTo>
                <a:lnTo>
                  <a:pt x="289269" y="246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       진료 정보 시스템 저장</a:t>
            </a:r>
            <a:endParaRPr lang="ko-KR" altLang="en-US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91" name="오각형 90"/>
          <p:cNvSpPr/>
          <p:nvPr/>
        </p:nvSpPr>
        <p:spPr>
          <a:xfrm rot="10800000">
            <a:off x="7497193" y="3374184"/>
            <a:ext cx="1778465" cy="313949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86644" y="3396985"/>
            <a:ext cx="14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진료비 계산 통보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cxnSp>
        <p:nvCxnSpPr>
          <p:cNvPr id="97" name="직선 화살표 연결선 96"/>
          <p:cNvCxnSpPr>
            <a:endCxn id="100" idx="3"/>
          </p:cNvCxnSpPr>
          <p:nvPr/>
        </p:nvCxnSpPr>
        <p:spPr>
          <a:xfrm flipH="1" flipV="1">
            <a:off x="2356756" y="3517397"/>
            <a:ext cx="5003326" cy="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갈매기형 수장 45"/>
          <p:cNvSpPr/>
          <p:nvPr/>
        </p:nvSpPr>
        <p:spPr>
          <a:xfrm rot="10800000">
            <a:off x="1034471" y="3360422"/>
            <a:ext cx="1412372" cy="313949"/>
          </a:xfrm>
          <a:custGeom>
            <a:avLst/>
            <a:gdLst>
              <a:gd name="connsiteX0" fmla="*/ 0 w 1380930"/>
              <a:gd name="connsiteY0" fmla="*/ 0 h 492750"/>
              <a:gd name="connsiteX1" fmla="*/ 1091661 w 1380930"/>
              <a:gd name="connsiteY1" fmla="*/ 0 h 492750"/>
              <a:gd name="connsiteX2" fmla="*/ 1380930 w 1380930"/>
              <a:gd name="connsiteY2" fmla="*/ 246375 h 492750"/>
              <a:gd name="connsiteX3" fmla="*/ 1091661 w 1380930"/>
              <a:gd name="connsiteY3" fmla="*/ 492750 h 492750"/>
              <a:gd name="connsiteX4" fmla="*/ 0 w 1380930"/>
              <a:gd name="connsiteY4" fmla="*/ 492750 h 492750"/>
              <a:gd name="connsiteX5" fmla="*/ 289269 w 1380930"/>
              <a:gd name="connsiteY5" fmla="*/ 246375 h 492750"/>
              <a:gd name="connsiteX6" fmla="*/ 0 w 1380930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091661 w 1390241"/>
              <a:gd name="connsiteY3" fmla="*/ 492750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  <a:gd name="connsiteX0" fmla="*/ 0 w 1390241"/>
              <a:gd name="connsiteY0" fmla="*/ 0 h 492750"/>
              <a:gd name="connsiteX1" fmla="*/ 1390241 w 1390241"/>
              <a:gd name="connsiteY1" fmla="*/ 0 h 492750"/>
              <a:gd name="connsiteX2" fmla="*/ 1380930 w 1390241"/>
              <a:gd name="connsiteY2" fmla="*/ 246375 h 492750"/>
              <a:gd name="connsiteX3" fmla="*/ 1380910 w 1390241"/>
              <a:gd name="connsiteY3" fmla="*/ 483419 h 492750"/>
              <a:gd name="connsiteX4" fmla="*/ 0 w 1390241"/>
              <a:gd name="connsiteY4" fmla="*/ 492750 h 492750"/>
              <a:gd name="connsiteX5" fmla="*/ 289269 w 1390241"/>
              <a:gd name="connsiteY5" fmla="*/ 246375 h 492750"/>
              <a:gd name="connsiteX6" fmla="*/ 0 w 1390241"/>
              <a:gd name="connsiteY6" fmla="*/ 0 h 4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241" h="492750">
                <a:moveTo>
                  <a:pt x="0" y="0"/>
                </a:moveTo>
                <a:lnTo>
                  <a:pt x="1390241" y="0"/>
                </a:lnTo>
                <a:lnTo>
                  <a:pt x="1380930" y="246375"/>
                </a:lnTo>
                <a:cubicBezTo>
                  <a:pt x="1380923" y="325390"/>
                  <a:pt x="1380917" y="404404"/>
                  <a:pt x="1380910" y="483419"/>
                </a:cubicBezTo>
                <a:lnTo>
                  <a:pt x="0" y="492750"/>
                </a:lnTo>
                <a:lnTo>
                  <a:pt x="289269" y="246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24557" y="3378897"/>
            <a:ext cx="123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진료비 확인</a:t>
            </a:r>
            <a:endParaRPr lang="ko-KR" altLang="en-US" sz="12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5656862" y="5852705"/>
            <a:ext cx="359581" cy="318589"/>
            <a:chOff x="8047264" y="2379430"/>
            <a:chExt cx="359581" cy="318589"/>
          </a:xfrm>
        </p:grpSpPr>
        <p:sp>
          <p:nvSpPr>
            <p:cNvPr id="102" name="타원 101"/>
            <p:cNvSpPr/>
            <p:nvPr/>
          </p:nvSpPr>
          <p:spPr>
            <a:xfrm>
              <a:off x="8047264" y="2379430"/>
              <a:ext cx="359581" cy="31858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8126928" y="2442669"/>
              <a:ext cx="209866" cy="1921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직선 화살표 연결선 103"/>
          <p:cNvCxnSpPr/>
          <p:nvPr/>
        </p:nvCxnSpPr>
        <p:spPr>
          <a:xfrm>
            <a:off x="5812057" y="5500086"/>
            <a:ext cx="10030" cy="32401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758370" y="5652530"/>
            <a:ext cx="66904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090859" y="4477910"/>
            <a:ext cx="699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Mapo금빛나루" panose="02000500000000000000" pitchFamily="2" charset="-127"/>
                <a:ea typeface="Mapo금빛나루" panose="02000500000000000000" pitchFamily="2" charset="-127"/>
              </a:rPr>
              <a:t>아니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요</a:t>
            </a:r>
          </a:p>
        </p:txBody>
      </p:sp>
      <p:cxnSp>
        <p:nvCxnSpPr>
          <p:cNvPr id="116" name="꺾인 연결선 115"/>
          <p:cNvCxnSpPr>
            <a:endCxn id="142" idx="2"/>
          </p:cNvCxnSpPr>
          <p:nvPr/>
        </p:nvCxnSpPr>
        <p:spPr>
          <a:xfrm rot="10800000">
            <a:off x="3572246" y="4213806"/>
            <a:ext cx="2084616" cy="5459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5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34471" y="5025582"/>
            <a:ext cx="179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MD이솝체" panose="02020603020101020101" pitchFamily="18" charset="-127"/>
                <a:ea typeface="MD이솝체" panose="02020603020101020101" pitchFamily="18" charset="-127"/>
              </a:rPr>
              <a:t>Entry</a:t>
            </a:r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리스트 반영</a:t>
            </a:r>
            <a:endParaRPr lang="en-US" altLang="ko-KR" sz="12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진료비 확인</a:t>
            </a:r>
            <a:endParaRPr lang="en-US" altLang="ko-KR" sz="12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34471" y="1669585"/>
            <a:ext cx="21693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Entry/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진료개시 버튼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>
                <a:latin typeface="MD이솝체" panose="02020603020101020101" pitchFamily="18" charset="-127"/>
                <a:ea typeface="MD이솝체" panose="02020603020101020101" pitchFamily="18" charset="-127"/>
              </a:rPr>
              <a:t>Entry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환자호출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>
                <a:latin typeface="MD이솝체" panose="02020603020101020101" pitchFamily="18" charset="-127"/>
                <a:ea typeface="MD이솝체" panose="02020603020101020101" pitchFamily="18" charset="-127"/>
              </a:rPr>
              <a:t>Entry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1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진료중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버튼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>
                <a:latin typeface="MD이솝체" panose="02020603020101020101" pitchFamily="18" charset="-127"/>
                <a:ea typeface="MD이솝체" panose="02020603020101020101" pitchFamily="18" charset="-127"/>
              </a:rPr>
              <a:t>Entry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환자기록 검색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>
                <a:latin typeface="MD이솝체" panose="02020603020101020101" pitchFamily="18" charset="-127"/>
                <a:ea typeface="MD이솝체" panose="02020603020101020101" pitchFamily="18" charset="-127"/>
              </a:rPr>
              <a:t>Entry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진료내역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처방내역 저장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Exit/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진료종료 버튼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47756" y="1663952"/>
            <a:ext cx="30667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도착 환자 리스트 반영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예약 환자 호출 인식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>
                <a:latin typeface="MD이솝체" panose="02020603020101020101" pitchFamily="18" charset="-127"/>
                <a:ea typeface="MD이솝체" panose="02020603020101020101" pitchFamily="18" charset="-127"/>
              </a:rPr>
              <a:t>Event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진료 기록 확인 및 </a:t>
            </a:r>
            <a:r>
              <a:rPr lang="ko-KR" altLang="en-US" sz="11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환자명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찾기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 기록 및 </a:t>
            </a:r>
            <a:r>
              <a:rPr lang="ko-KR" altLang="en-US" sz="11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환자명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정보 전달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기록 검색 인식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>
                <a:latin typeface="MD이솝체" panose="02020603020101020101" pitchFamily="18" charset="-127"/>
                <a:ea typeface="MD이솝체" panose="02020603020101020101" pitchFamily="18" charset="-127"/>
              </a:rPr>
              <a:t>Event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en-US" altLang="ko-KR" sz="1100" b="1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기록 전달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진료내역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처방내역 데이터 저장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>
                <a:latin typeface="MD이솝체" panose="02020603020101020101" pitchFamily="18" charset="-127"/>
                <a:ea typeface="MD이솝체" panose="02020603020101020101" pitchFamily="18" charset="-127"/>
              </a:rPr>
              <a:t>Event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국가 보건 시스템에 데이터 전달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>
                <a:latin typeface="MD이솝체" panose="02020603020101020101" pitchFamily="18" charset="-127"/>
                <a:ea typeface="MD이솝체" panose="02020603020101020101" pitchFamily="18" charset="-127"/>
              </a:rPr>
              <a:t>Event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데이터 전달 확인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진료비 계산 및 접수처 통보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상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태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다이어그램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19283" y="1236656"/>
            <a:ext cx="729625" cy="286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의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49654" y="1247879"/>
            <a:ext cx="962040" cy="275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디스플레이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9654" y="4568383"/>
            <a:ext cx="1106574" cy="2805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05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국가 보건 시스템</a:t>
            </a:r>
            <a:endParaRPr lang="ko-KR" altLang="en-US" sz="1050" dirty="0">
              <a:latin typeface="Mapo배낭여행" panose="02000500000000000000" pitchFamily="2" charset="-127"/>
              <a:ea typeface="Mapo배낭여행" panose="02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19283" y="4568383"/>
            <a:ext cx="729625" cy="286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접수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798406" y="1236656"/>
            <a:ext cx="962040" cy="275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2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진료시스</a:t>
            </a:r>
            <a:r>
              <a:rPr lang="ko-KR" altLang="en-US" sz="12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4995" y="1663952"/>
            <a:ext cx="28933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개시 버튼 인식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디스플레이 화면 가동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디스플레이 화면 중지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 진료기록 및 </a:t>
            </a:r>
            <a:r>
              <a:rPr lang="ko-KR" altLang="en-US" sz="11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환자명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확인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1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환자명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출력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환자면 출력 제거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</a:t>
            </a:r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중 버튼 인식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 중 출력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 종료 버튼 인식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 중 출력 제거</a:t>
            </a:r>
            <a:endParaRPr lang="en-US" altLang="ko-KR" sz="11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4995" y="5164032"/>
            <a:ext cx="26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진료내역</a:t>
            </a:r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처방내역 데이터 저장</a:t>
            </a:r>
            <a:endParaRPr lang="en-US" altLang="ko-KR" sz="12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 / 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데이터 정보 확인 전달</a:t>
            </a:r>
            <a:endParaRPr lang="en-US" altLang="ko-KR" sz="12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7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대체 처리 20"/>
          <p:cNvSpPr/>
          <p:nvPr/>
        </p:nvSpPr>
        <p:spPr>
          <a:xfrm>
            <a:off x="4510001" y="240966"/>
            <a:ext cx="5716350" cy="256754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382" y="119828"/>
            <a:ext cx="0" cy="84974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ED04E-4473-46D1-9C66-8A570413053B}"/>
              </a:ext>
            </a:extLst>
          </p:cNvPr>
          <p:cNvSpPr txBox="1"/>
          <p:nvPr/>
        </p:nvSpPr>
        <p:spPr>
          <a:xfrm>
            <a:off x="346462" y="1198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>
                    <a:lumMod val="75000"/>
                  </a:schemeClr>
                </a:solidFill>
              </a:rPr>
              <a:t>PART 5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514390" y="1180943"/>
            <a:ext cx="1860046" cy="615820"/>
            <a:chOff x="690465" y="1441580"/>
            <a:chExt cx="1860046" cy="793102"/>
          </a:xfrm>
        </p:grpSpPr>
        <p:sp>
          <p:nvSpPr>
            <p:cNvPr id="4" name="순서도: 대체 처리 3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050719" y="1162281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6232" y="1439280"/>
            <a:ext cx="187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Entry/</a:t>
            </a:r>
            <a:r>
              <a:rPr lang="ko-KR" altLang="en-US" sz="1400" dirty="0">
                <a:latin typeface="MD이솝체" panose="02020603020101020101" pitchFamily="18" charset="-127"/>
                <a:ea typeface="MD이솝체" panose="02020603020101020101" pitchFamily="18" charset="-127"/>
              </a:rPr>
              <a:t>리스트 반영</a:t>
            </a:r>
            <a:endParaRPr lang="en-US" altLang="ko-KR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09106" y="709626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800039" y="928693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순서도: 대체 처리 11"/>
          <p:cNvSpPr/>
          <p:nvPr/>
        </p:nvSpPr>
        <p:spPr>
          <a:xfrm>
            <a:off x="4604135" y="1016545"/>
            <a:ext cx="1651518" cy="427614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08서울한강체 L" panose="02020603020101020101" pitchFamily="18" charset="-127"/>
                <a:ea typeface="08서울한강체 L" panose="02020603020101020101" pitchFamily="18" charset="-127"/>
                <a:cs typeface="KoPubWorld돋움체 Medium" panose="00000600000000000000" pitchFamily="2" charset="-127"/>
              </a:rPr>
              <a:t> </a:t>
            </a:r>
          </a:p>
          <a:p>
            <a:pPr algn="ctr"/>
            <a:r>
              <a:rPr lang="ko-KR" altLang="en-US" sz="800" dirty="0" smtClean="0"/>
              <a:t>진료 </a:t>
            </a:r>
            <a:r>
              <a:rPr lang="ko-KR" altLang="en-US" sz="800" dirty="0"/>
              <a:t>대기자 명부에 도착한 환자를 리스트에 </a:t>
            </a:r>
            <a:r>
              <a:rPr lang="ko-KR" altLang="en-US" sz="800" dirty="0" smtClean="0"/>
              <a:t>반영</a:t>
            </a:r>
            <a:endParaRPr lang="ko-KR" altLang="en-US" sz="800" dirty="0"/>
          </a:p>
          <a:p>
            <a:pPr algn="ctr"/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374436" y="1383801"/>
            <a:ext cx="1152514" cy="3622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807854" y="569245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898787" y="788312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83645" y="926009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환자 리스트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292791" y="1268259"/>
            <a:ext cx="1152514" cy="3622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13550" y="1384514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확</a:t>
            </a:r>
            <a:r>
              <a:rPr lang="ko-KR" altLang="en-US" sz="1600" dirty="0">
                <a:latin typeface="Mapo배낭여행" panose="02000500000000000000" pitchFamily="2" charset="-127"/>
                <a:ea typeface="Mapo배낭여행" panose="02000500000000000000" pitchFamily="2" charset="-127"/>
              </a:rPr>
              <a:t>인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980313" y="1480148"/>
            <a:ext cx="453796" cy="396437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9487815" y="1781374"/>
            <a:ext cx="478878" cy="413761"/>
            <a:chOff x="9920889" y="2431001"/>
            <a:chExt cx="478878" cy="413761"/>
          </a:xfrm>
        </p:grpSpPr>
        <p:sp>
          <p:nvSpPr>
            <p:cNvPr id="34" name="타원 33"/>
            <p:cNvSpPr/>
            <p:nvPr/>
          </p:nvSpPr>
          <p:spPr>
            <a:xfrm>
              <a:off x="9920889" y="2431001"/>
              <a:ext cx="478878" cy="4137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0034133" y="2510398"/>
              <a:ext cx="279493" cy="2494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74318" y="1702053"/>
            <a:ext cx="130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환자 데이터 오류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799071" y="1432415"/>
            <a:ext cx="490765" cy="61344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6161332" y="2052399"/>
            <a:ext cx="1860046" cy="615820"/>
            <a:chOff x="690465" y="1441580"/>
            <a:chExt cx="1860046" cy="793102"/>
          </a:xfrm>
        </p:grpSpPr>
        <p:sp>
          <p:nvSpPr>
            <p:cNvPr id="41" name="순서도: 대체 처리 40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800977" y="2023863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Error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12384" y="2311052"/>
            <a:ext cx="187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D이솝체" panose="02020603020101020101" pitchFamily="18" charset="-127"/>
                <a:ea typeface="MD이솝체" panose="02020603020101020101" pitchFamily="18" charset="-127"/>
              </a:rPr>
              <a:t>Entry/</a:t>
            </a:r>
            <a:r>
              <a:rPr lang="ko-KR" altLang="en-US" sz="1400" dirty="0">
                <a:latin typeface="MD이솝체" panose="02020603020101020101" pitchFamily="18" charset="-127"/>
                <a:ea typeface="MD이솝체" panose="02020603020101020101" pitchFamily="18" charset="-127"/>
              </a:rPr>
              <a:t>리스트 반영</a:t>
            </a:r>
            <a:endParaRPr lang="en-US" altLang="ko-KR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69465" y="285353"/>
            <a:ext cx="170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진료시스템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cxnSp>
        <p:nvCxnSpPr>
          <p:cNvPr id="45" name="꺾인 연결선 44"/>
          <p:cNvCxnSpPr>
            <a:stCxn id="41" idx="1"/>
            <a:endCxn id="4" idx="2"/>
          </p:cNvCxnSpPr>
          <p:nvPr/>
        </p:nvCxnSpPr>
        <p:spPr>
          <a:xfrm rot="10800000">
            <a:off x="2446656" y="1796763"/>
            <a:ext cx="3719161" cy="56354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1556630" y="3356832"/>
            <a:ext cx="1860046" cy="615820"/>
            <a:chOff x="690465" y="1441580"/>
            <a:chExt cx="1860046" cy="793102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092959" y="3338170"/>
            <a:ext cx="10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inactive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58472" y="3615169"/>
            <a:ext cx="187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Entry/</a:t>
            </a:r>
            <a:r>
              <a:rPr lang="ko-KR" altLang="en-US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진료개시버</a:t>
            </a:r>
            <a:r>
              <a:rPr lang="ko-KR" altLang="en-US" sz="1400" dirty="0">
                <a:latin typeface="MD이솝체" panose="02020603020101020101" pitchFamily="18" charset="-127"/>
                <a:ea typeface="MD이솝체" panose="02020603020101020101" pitchFamily="18" charset="-127"/>
              </a:rPr>
              <a:t>튼</a:t>
            </a:r>
          </a:p>
        </p:txBody>
      </p:sp>
      <p:sp>
        <p:nvSpPr>
          <p:cNvPr id="76" name="타원 75"/>
          <p:cNvSpPr/>
          <p:nvPr/>
        </p:nvSpPr>
        <p:spPr>
          <a:xfrm>
            <a:off x="1751346" y="2885515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1842279" y="3104582"/>
            <a:ext cx="1" cy="205598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365290" y="4041588"/>
            <a:ext cx="940946" cy="521081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16676" y="1993085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retained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E6A5009-760C-4C19-A3E3-6BBCCCE99358}"/>
              </a:ext>
            </a:extLst>
          </p:cNvPr>
          <p:cNvSpPr txBox="1"/>
          <p:nvPr/>
        </p:nvSpPr>
        <p:spPr>
          <a:xfrm>
            <a:off x="270223" y="37368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상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태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다이어그램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50097" y="4286667"/>
            <a:ext cx="130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Into Button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47" name="순서도: 대체 처리 146"/>
          <p:cNvSpPr/>
          <p:nvPr/>
        </p:nvSpPr>
        <p:spPr>
          <a:xfrm>
            <a:off x="4496035" y="3156292"/>
            <a:ext cx="5862849" cy="2143678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4496034" y="4275403"/>
            <a:ext cx="5862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4562763" y="3775195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4783255" y="3860721"/>
            <a:ext cx="259115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순서도: 대체 처리 150"/>
          <p:cNvSpPr/>
          <p:nvPr/>
        </p:nvSpPr>
        <p:spPr>
          <a:xfrm>
            <a:off x="5037743" y="3690417"/>
            <a:ext cx="1792423" cy="321147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개시 버튼 인식</a:t>
            </a:r>
            <a:endParaRPr lang="ko-KR" altLang="en-US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7162328" y="3596489"/>
            <a:ext cx="2617486" cy="528464"/>
            <a:chOff x="690465" y="1441580"/>
            <a:chExt cx="1860046" cy="793102"/>
          </a:xfrm>
        </p:grpSpPr>
        <p:sp>
          <p:nvSpPr>
            <p:cNvPr id="153" name="순서도: 대체 처리 152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7927300" y="3536753"/>
            <a:ext cx="93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play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144821" y="3791131"/>
            <a:ext cx="29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</a:t>
            </a:r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디스플레이 화면 가동</a:t>
            </a:r>
            <a:endParaRPr lang="ko-KR" altLang="en-US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6864930" y="3850990"/>
            <a:ext cx="303290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562679" y="4688878"/>
            <a:ext cx="195712" cy="1710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63" name="직선 화살표 연결선 162"/>
          <p:cNvCxnSpPr/>
          <p:nvPr/>
        </p:nvCxnSpPr>
        <p:spPr>
          <a:xfrm>
            <a:off x="4783171" y="4774404"/>
            <a:ext cx="259115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순서도: 대체 처리 163"/>
          <p:cNvSpPr/>
          <p:nvPr/>
        </p:nvSpPr>
        <p:spPr>
          <a:xfrm>
            <a:off x="5037659" y="4604100"/>
            <a:ext cx="1792423" cy="321147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Do/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진료 </a:t>
            </a:r>
            <a:r>
              <a:rPr lang="ko-KR" altLang="en-US" sz="11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중지 버튼 인식</a:t>
            </a:r>
            <a:endParaRPr lang="ko-KR" altLang="en-US" sz="11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>
            <a:off x="6864846" y="4764673"/>
            <a:ext cx="303290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9880006" y="4586017"/>
            <a:ext cx="478878" cy="413761"/>
            <a:chOff x="9920889" y="2431001"/>
            <a:chExt cx="478878" cy="413761"/>
          </a:xfrm>
        </p:grpSpPr>
        <p:sp>
          <p:nvSpPr>
            <p:cNvPr id="167" name="타원 166"/>
            <p:cNvSpPr/>
            <p:nvPr/>
          </p:nvSpPr>
          <p:spPr>
            <a:xfrm>
              <a:off x="9920889" y="2431001"/>
              <a:ext cx="478878" cy="4137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10034133" y="2510398"/>
              <a:ext cx="279493" cy="2494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7173928" y="4369481"/>
            <a:ext cx="2444019" cy="846832"/>
            <a:chOff x="690465" y="1441580"/>
            <a:chExt cx="1860046" cy="793102"/>
          </a:xfrm>
        </p:grpSpPr>
        <p:sp>
          <p:nvSpPr>
            <p:cNvPr id="170" name="순서도: 대체 처리 169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7935192" y="4405130"/>
            <a:ext cx="93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</a:t>
            </a:r>
            <a:r>
              <a:rPr lang="en-US" altLang="ko-KR" sz="1200" dirty="0">
                <a:latin typeface="MD이솝체" panose="02020603020101020101" pitchFamily="18" charset="-127"/>
                <a:ea typeface="MD이솝체" panose="02020603020101020101" pitchFamily="18" charset="-127"/>
              </a:rPr>
              <a:t>play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276824" y="4764673"/>
            <a:ext cx="2974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Event</a:t>
            </a:r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/ </a:t>
            </a:r>
            <a:r>
              <a:rPr lang="ko-KR" altLang="en-US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디스플레이 화면 중지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74" name="직선 화살표 연결선 173"/>
          <p:cNvCxnSpPr/>
          <p:nvPr/>
        </p:nvCxnSpPr>
        <p:spPr>
          <a:xfrm>
            <a:off x="9628169" y="4846312"/>
            <a:ext cx="303290" cy="0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flipH="1">
            <a:off x="3835763" y="5312355"/>
            <a:ext cx="3377764" cy="1165937"/>
          </a:xfrm>
          <a:prstGeom prst="straightConnector1">
            <a:avLst/>
          </a:prstGeom>
          <a:ln cap="sq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965204" y="5548165"/>
            <a:ext cx="16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Push Operation</a:t>
            </a:r>
            <a:endParaRPr lang="ko-KR" altLang="en-US" sz="16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758391" y="3156291"/>
            <a:ext cx="170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디스플레</a:t>
            </a:r>
            <a:r>
              <a:rPr lang="ko-KR" altLang="en-US" sz="1400" dirty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이</a:t>
            </a:r>
            <a:r>
              <a:rPr lang="ko-KR" altLang="en-US" sz="1400" dirty="0" smtClean="0">
                <a:latin typeface="Mapo배낭여행" panose="02000500000000000000" pitchFamily="2" charset="-127"/>
                <a:ea typeface="Mapo배낭여행" panose="02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active</a:t>
            </a:r>
            <a:endParaRPr lang="ko-KR" altLang="en-US" sz="1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7427460" y="928693"/>
            <a:ext cx="2444019" cy="528464"/>
            <a:chOff x="690465" y="1441580"/>
            <a:chExt cx="1860046" cy="793102"/>
          </a:xfrm>
        </p:grpSpPr>
        <p:sp>
          <p:nvSpPr>
            <p:cNvPr id="184" name="순서도: 대체 처리 183"/>
            <p:cNvSpPr/>
            <p:nvPr/>
          </p:nvSpPr>
          <p:spPr>
            <a:xfrm>
              <a:off x="694949" y="1441580"/>
              <a:ext cx="1855562" cy="793102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D이솝체" panose="02020603020101020101" pitchFamily="18" charset="-127"/>
                <a:ea typeface="MD이솝체" panose="02020603020101020101" pitchFamily="18" charset="-127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690465" y="1698172"/>
              <a:ext cx="1860045" cy="9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>
            <a:off x="8192432" y="868957"/>
            <a:ext cx="93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Into play</a:t>
            </a:r>
            <a:endParaRPr lang="ko-KR" altLang="en-US" sz="1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409953" y="1123335"/>
            <a:ext cx="29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Do / </a:t>
            </a:r>
            <a:r>
              <a:rPr lang="ko-KR" altLang="en-US" sz="1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도착 환자 리스트 반영</a:t>
            </a:r>
            <a:endParaRPr lang="ko-KR" altLang="en-US" sz="1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324107" y="953353"/>
            <a:ext cx="128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Mapo배낭여행" panose="02000500000000000000" pitchFamily="2" charset="-127"/>
                <a:ea typeface="Mapo배낭여행" panose="02000500000000000000" pitchFamily="2" charset="-127"/>
              </a:rPr>
              <a:t>Into Information</a:t>
            </a:r>
            <a:endParaRPr lang="ko-KR" altLang="en-US" sz="12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7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170551111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5397A2"/>
      </a:accent1>
      <a:accent2>
        <a:srgbClr val="014E6A"/>
      </a:accent2>
      <a:accent3>
        <a:srgbClr val="EDA762"/>
      </a:accent3>
      <a:accent4>
        <a:srgbClr val="8D7F76"/>
      </a:accent4>
      <a:accent5>
        <a:srgbClr val="ADADAD"/>
      </a:accent5>
      <a:accent6>
        <a:srgbClr val="E1D5CE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</TotalTime>
  <Words>1164</Words>
  <Application>Microsoft Office PowerPoint</Application>
  <PresentationFormat>사용자 지정</PresentationFormat>
  <Paragraphs>350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굴림</vt:lpstr>
      <vt:lpstr>Arial</vt:lpstr>
      <vt:lpstr>Mapo꽃섬</vt:lpstr>
      <vt:lpstr>맑은 고딕</vt:lpstr>
      <vt:lpstr>Mapo마포나루</vt:lpstr>
      <vt:lpstr>서울한강체 B</vt:lpstr>
      <vt:lpstr>MD이솝체</vt:lpstr>
      <vt:lpstr>서울남산 장체 B</vt:lpstr>
      <vt:lpstr>나눔스퀘어라운드 Regular</vt:lpstr>
      <vt:lpstr>Mapo금빛나루</vt:lpstr>
      <vt:lpstr>KoPubWorld돋움체 Medium</vt:lpstr>
      <vt:lpstr>Mapo배낭여행</vt:lpstr>
      <vt:lpstr>08서울한강체 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sds</cp:lastModifiedBy>
  <cp:revision>280</cp:revision>
  <dcterms:created xsi:type="dcterms:W3CDTF">2015-01-21T11:35:38Z</dcterms:created>
  <dcterms:modified xsi:type="dcterms:W3CDTF">2020-12-10T07:02:36Z</dcterms:modified>
</cp:coreProperties>
</file>