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1089058"/>
                  </p:ext>
                </p:extLst>
              </p:nvPr>
            </p:nvGraphicFramePr>
            <p:xfrm>
              <a:off x="2121656" y="860774"/>
              <a:ext cx="4900689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33905"/>
                    <a:gridCol w="1583392"/>
                    <a:gridCol w="1583392"/>
                  </a:tblGrid>
                  <a:tr h="370840">
                    <a:tc rowSpan="6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>
                              <a:solidFill>
                                <a:sysClr val="windowText" lastClr="000000"/>
                              </a:solidFill>
                            </a:rPr>
                            <a:t>피험자 수</a:t>
                          </a:r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:</a:t>
                          </a:r>
                          <a:r>
                            <a:rPr lang="en-US" altLang="ko-KR" baseline="0" dirty="0" smtClean="0"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  <a:r>
                            <a:rPr lang="en-US" altLang="ko-KR" baseline="0" dirty="0" smtClean="0">
                              <a:solidFill>
                                <a:sysClr val="windowText" lastClr="000000"/>
                              </a:solidFill>
                            </a:rPr>
                            <a:t>n</a:t>
                          </a:r>
                          <a:endParaRPr lang="en-US" altLang="ko-KR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Before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After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en-US" altLang="ko-KR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1089058"/>
                  </p:ext>
                </p:extLst>
              </p:nvPr>
            </p:nvGraphicFramePr>
            <p:xfrm>
              <a:off x="2121656" y="860774"/>
              <a:ext cx="4900689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33905"/>
                    <a:gridCol w="1583392"/>
                    <a:gridCol w="1583392"/>
                  </a:tblGrid>
                  <a:tr h="370840">
                    <a:tc rowSpan="6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>
                              <a:solidFill>
                                <a:sysClr val="windowText" lastClr="000000"/>
                              </a:solidFill>
                            </a:rPr>
                            <a:t>피험자 수</a:t>
                          </a:r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:</a:t>
                          </a:r>
                          <a:r>
                            <a:rPr lang="en-US" altLang="ko-KR" baseline="0" dirty="0" smtClean="0"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  <a:r>
                            <a:rPr lang="en-US" altLang="ko-KR" baseline="0" dirty="0" smtClean="0">
                              <a:solidFill>
                                <a:sysClr val="windowText" lastClr="000000"/>
                              </a:solidFill>
                            </a:rPr>
                            <a:t>n</a:t>
                          </a:r>
                          <a:endParaRPr lang="en-US" altLang="ko-KR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Before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After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09231" t="-106557" r="-10000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09231" t="-106557" b="-400000"/>
                          </a:stretch>
                        </a:blip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09231" t="-206557" r="-1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09231" t="-206557" b="-300000"/>
                          </a:stretch>
                        </a:blip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09231" t="-311667" r="-100000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09231" t="-311667" b="-205000"/>
                          </a:stretch>
                        </a:blip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09231" t="-404918" r="-100000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09231" t="-404918" b="-101639"/>
                          </a:stretch>
                        </a:blip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en-US" altLang="ko-KR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09231" t="-504918" r="-100000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09231" t="-504918" b="-163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2814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7558562"/>
                  </p:ext>
                </p:extLst>
              </p:nvPr>
            </p:nvGraphicFramePr>
            <p:xfrm>
              <a:off x="755577" y="860774"/>
              <a:ext cx="7632847" cy="51364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41096"/>
                    <a:gridCol w="1863917"/>
                    <a:gridCol w="1863917"/>
                    <a:gridCol w="1863917"/>
                  </a:tblGrid>
                  <a:tr h="370840">
                    <a:tc rowSpan="6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Total sample size=</a:t>
                          </a:r>
                          <a:r>
                            <a:rPr lang="en-US" altLang="ko-KR" baseline="0" dirty="0" smtClean="0">
                              <a:solidFill>
                                <a:sysClr val="windowText" lastClr="000000"/>
                              </a:solidFill>
                            </a:rPr>
                            <a:t> n</a:t>
                          </a:r>
                          <a:endParaRPr lang="en-US" altLang="ko-KR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Treatment,</a:t>
                          </a:r>
                          <a:r>
                            <a:rPr lang="en-US" altLang="ko-KR" baseline="0" dirty="0" smtClean="0">
                              <a:solidFill>
                                <a:sysClr val="windowText" lastClr="000000"/>
                              </a:solidFill>
                            </a:rPr>
                            <a:t> m=3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Treatment</a:t>
                          </a:r>
                        </a:p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Means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1 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Treatment</a:t>
                          </a:r>
                        </a:p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Sums of squares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ko-KR" altLang="en-US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𝑠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𝑋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ko-KR" altLang="en-US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𝑠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𝑋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ko-KR" altLang="en-US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𝑠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𝑋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Grand Mean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</m:acc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  <m:t>𝑡𝑠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Total Sum of Squares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  <m:sup/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𝑋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𝑡𝑠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−</m:t>
                                                </m:r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𝑋</m:t>
                                                    </m:r>
                                                  </m:e>
                                                </m:acc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4779301"/>
                  </p:ext>
                </p:extLst>
              </p:nvPr>
            </p:nvGraphicFramePr>
            <p:xfrm>
              <a:off x="755577" y="860774"/>
              <a:ext cx="7632847" cy="51364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41096"/>
                    <a:gridCol w="1863917"/>
                    <a:gridCol w="1863917"/>
                    <a:gridCol w="1863917"/>
                  </a:tblGrid>
                  <a:tr h="370840">
                    <a:tc rowSpan="6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Total sample size=</a:t>
                          </a:r>
                          <a:r>
                            <a:rPr lang="en-US" altLang="ko-KR" baseline="0" dirty="0" smtClean="0">
                              <a:solidFill>
                                <a:sysClr val="windowText" lastClr="000000"/>
                              </a:solidFill>
                            </a:rPr>
                            <a:t> n</a:t>
                          </a:r>
                          <a:endParaRPr lang="en-US" altLang="ko-KR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Treatment,</a:t>
                          </a:r>
                          <a:r>
                            <a:rPr lang="en-US" altLang="ko-KR" baseline="0" dirty="0" smtClean="0"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  <a:r>
                            <a:rPr lang="en-US" altLang="ko-KR" baseline="0" dirty="0" smtClean="0">
                              <a:solidFill>
                                <a:sysClr val="windowText" lastClr="000000"/>
                              </a:solidFill>
                            </a:rPr>
                            <a:t>m=3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09804" t="-206557" r="-200000" b="-10918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10492" t="-206557" r="-100656" b="-10918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09477" t="-206557" r="-327" b="-1091803"/>
                          </a:stretch>
                        </a:blip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09804" t="-311667" r="-200000" b="-10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10492" t="-311667" r="-100656" b="-10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09477" t="-311667" r="-327" b="-1010000"/>
                          </a:stretch>
                        </a:blip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09804" t="-404918" r="-200000" b="-8934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10492" t="-404918" r="-100656" b="-8934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09477" t="-404918" r="-327" b="-893443"/>
                          </a:stretch>
                        </a:blip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09804" t="-504918" r="-200000" b="-7934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10492" t="-504918" r="-100656" b="-7934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09477" t="-504918" r="-327" b="-793443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Treatment</a:t>
                          </a:r>
                        </a:p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Means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09804" t="-351429" r="-200000" b="-36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10492" t="-351429" r="-100656" b="-36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09477" t="-351429" r="-327" b="-360952"/>
                          </a:stretch>
                        </a:blipFill>
                      </a:tcPr>
                    </a:tc>
                  </a:tr>
                  <a:tr h="75711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Treatment</a:t>
                          </a:r>
                        </a:p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Sums of squares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09804" t="-382258" r="-200000" b="-2056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10492" t="-382258" r="-100656" b="-2056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09477" t="-382258" r="-327" b="-205645"/>
                          </a:stretch>
                        </a:blipFill>
                      </a:tcPr>
                    </a:tc>
                  </a:tr>
                  <a:tr h="75711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Grand Mean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6641" t="-478400" r="-109" b="-104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</a:tr>
                  <a:tr h="75711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Total Sum of Squares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6641" t="-583065" r="-109" b="-483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55376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9311953"/>
                  </p:ext>
                </p:extLst>
              </p:nvPr>
            </p:nvGraphicFramePr>
            <p:xfrm>
              <a:off x="539552" y="476672"/>
              <a:ext cx="8208911" cy="53400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72208"/>
                    <a:gridCol w="1200133"/>
                    <a:gridCol w="1200133"/>
                    <a:gridCol w="1200133"/>
                    <a:gridCol w="792088"/>
                    <a:gridCol w="1944216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Experimental subjects,</a:t>
                          </a:r>
                        </a:p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n=4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Treatment,</a:t>
                          </a:r>
                          <a:r>
                            <a:rPr lang="en-US" altLang="ko-KR" baseline="0" dirty="0" smtClean="0">
                              <a:solidFill>
                                <a:sysClr val="windowText" lastClr="000000"/>
                              </a:solidFill>
                            </a:rPr>
                            <a:t> m=3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Subject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Mean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Sum of Squared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1 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𝑆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1 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𝑆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2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𝑆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3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𝑆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4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Treatment</a:t>
                          </a:r>
                        </a:p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Mean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1 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Grand Mean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gridSpan="5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</m:acc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𝑚𝑛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  <m:t>𝑡𝑠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9311953"/>
                  </p:ext>
                </p:extLst>
              </p:nvPr>
            </p:nvGraphicFramePr>
            <p:xfrm>
              <a:off x="539552" y="476672"/>
              <a:ext cx="8208911" cy="53400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72208"/>
                    <a:gridCol w="1200133"/>
                    <a:gridCol w="1200133"/>
                    <a:gridCol w="1200133"/>
                    <a:gridCol w="792088"/>
                    <a:gridCol w="1944216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Experimental subjects,</a:t>
                          </a:r>
                        </a:p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n=4</a:t>
                          </a:r>
                          <a:endParaRPr lang="en-US" altLang="ko-KR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Treatment,</a:t>
                          </a:r>
                          <a:r>
                            <a:rPr lang="en-US" altLang="ko-KR" baseline="0" dirty="0" smtClean="0">
                              <a:solidFill>
                                <a:sysClr val="windowText" lastClr="000000"/>
                              </a:solidFill>
                            </a:rPr>
                            <a:t> m=3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Subject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</a:tr>
                  <a:tr h="54356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Mean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Sum of Squared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75711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56345" t="-125000" r="-427919" b="-486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56345" t="-125000" r="-327919" b="-486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58163" t="-125000" r="-229592" b="-486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690769" t="-125000" r="-246154" b="-486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22257" t="-125000" r="-313" b="-486290"/>
                          </a:stretch>
                        </a:blipFill>
                      </a:tcPr>
                    </a:tc>
                  </a:tr>
                  <a:tr h="75711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56345" t="-225000" r="-427919" b="-386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56345" t="-225000" r="-327919" b="-386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58163" t="-225000" r="-229592" b="-386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690769" t="-225000" r="-246154" b="-386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22257" t="-225000" r="-313" b="-386290"/>
                          </a:stretch>
                        </a:blipFill>
                      </a:tcPr>
                    </a:tc>
                  </a:tr>
                  <a:tr h="75711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56345" t="-322400" r="-427919" b="-28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56345" t="-322400" r="-327919" b="-28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58163" t="-322400" r="-229592" b="-28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690769" t="-322400" r="-246154" b="-28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22257" t="-322400" r="-313" b="-283200"/>
                          </a:stretch>
                        </a:blipFill>
                      </a:tcPr>
                    </a:tc>
                  </a:tr>
                  <a:tr h="75711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56345" t="-425806" r="-427919" b="-185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56345" t="-425806" r="-327919" b="-185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58163" t="-425806" r="-229592" b="-185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690769" t="-425806" r="-246154" b="-185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22257" t="-425806" r="-313" b="-185484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Treatment</a:t>
                          </a:r>
                        </a:p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Mean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56345" t="-620952" r="-427919" b="-1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56345" t="-620952" r="-327919" b="-1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58163" t="-620952" r="-229592" b="-119048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</a:tr>
                  <a:tr h="75711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Grand Mean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gridSpan="5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9644" t="-610484" r="-96" b="-80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64700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421</Words>
  <Application>Microsoft Office PowerPoint</Application>
  <PresentationFormat>화면 슬라이드 쇼(4:3)</PresentationFormat>
  <Paragraphs>84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5</cp:revision>
  <dcterms:created xsi:type="dcterms:W3CDTF">2006-10-05T04:04:58Z</dcterms:created>
  <dcterms:modified xsi:type="dcterms:W3CDTF">2021-11-09T00:17:29Z</dcterms:modified>
</cp:coreProperties>
</file>