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6D1F"/>
    <a:srgbClr val="00CC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CA97F2B-BDBF-4435-AE1B-5A50C189B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524000"/>
            <a:ext cx="6667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04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D620165-C028-409D-8E5F-301D6C7E0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524000"/>
            <a:ext cx="6667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97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165204D-AB0A-4E4A-9C9F-A170AC273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524000"/>
            <a:ext cx="6667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42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1528763"/>
            <a:ext cx="665797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362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816" y="1366242"/>
            <a:ext cx="665797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위쪽/아래쪽 화살표 5"/>
          <p:cNvSpPr/>
          <p:nvPr/>
        </p:nvSpPr>
        <p:spPr>
          <a:xfrm>
            <a:off x="6444208" y="3234576"/>
            <a:ext cx="313512" cy="980082"/>
          </a:xfrm>
          <a:prstGeom prst="upDownArrow">
            <a:avLst>
              <a:gd name="adj1" fmla="val 50001"/>
              <a:gd name="adj2" fmla="val 28681"/>
            </a:avLst>
          </a:prstGeom>
          <a:solidFill>
            <a:srgbClr val="00CC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1520" y="4305716"/>
                <a:ext cx="2189125" cy="36933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𝑃</m:t>
                      </m:r>
                      <m:r>
                        <a:rPr lang="en-US" altLang="ko-KR" b="0" i="1" smtClean="0"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=9|</m:t>
                      </m:r>
                      <m:r>
                        <a:rPr lang="en-US" altLang="ko-KR" b="0" i="1" smtClean="0">
                          <a:latin typeface="Cambria Math"/>
                        </a:rPr>
                        <m:t>𝑙𝑎𝑏𝑒𝑙</m:t>
                      </m:r>
                      <m:r>
                        <a:rPr lang="en-US" altLang="ko-KR" b="0" i="1" smtClean="0">
                          <a:latin typeface="Cambria Math"/>
                        </a:rPr>
                        <m:t>=0)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305716"/>
                <a:ext cx="2189125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093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788024" y="2793548"/>
                <a:ext cx="2189125" cy="369332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𝑃</m:t>
                      </m:r>
                      <m:r>
                        <a:rPr lang="en-US" altLang="ko-KR" b="0" i="1" smtClean="0"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=9|</m:t>
                      </m:r>
                      <m:r>
                        <a:rPr lang="en-US" altLang="ko-KR" b="0" i="1" smtClean="0">
                          <a:latin typeface="Cambria Math"/>
                        </a:rPr>
                        <m:t>𝑙𝑎𝑏𝑒𝑙</m:t>
                      </m:r>
                      <m:r>
                        <a:rPr lang="en-US" altLang="ko-KR" b="0" i="1" smtClean="0">
                          <a:latin typeface="Cambria Math"/>
                        </a:rPr>
                        <m:t>=1)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2793548"/>
                <a:ext cx="2189125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9091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위쪽/아래쪽 화살표 9"/>
          <p:cNvSpPr/>
          <p:nvPr/>
        </p:nvSpPr>
        <p:spPr>
          <a:xfrm>
            <a:off x="2195736" y="4042222"/>
            <a:ext cx="169496" cy="172435"/>
          </a:xfrm>
          <a:prstGeom prst="upDownArrow">
            <a:avLst>
              <a:gd name="adj1" fmla="val 32378"/>
              <a:gd name="adj2" fmla="val 28681"/>
            </a:avLst>
          </a:prstGeom>
          <a:solidFill>
            <a:srgbClr val="FF7C80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73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1528763"/>
            <a:ext cx="665797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1642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1528763"/>
            <a:ext cx="665797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610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모서리가 둥근 직사각형 33"/>
          <p:cNvSpPr/>
          <p:nvPr/>
        </p:nvSpPr>
        <p:spPr>
          <a:xfrm>
            <a:off x="323528" y="764704"/>
            <a:ext cx="816249" cy="369332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58843" y="1181574"/>
            <a:ext cx="12779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랜덤 하게</a:t>
            </a:r>
            <a:endParaRPr lang="en-US" altLang="ko-KR" sz="24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분포 제안</a:t>
            </a:r>
            <a:endParaRPr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781" y="1506270"/>
            <a:ext cx="2830868" cy="1615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707" y="1375738"/>
            <a:ext cx="2947140" cy="147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775836" y="960240"/>
            <a:ext cx="21868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likelihood 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비교로</a:t>
            </a:r>
            <a:endParaRPr lang="en-US" altLang="ko-KR" sz="24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 라벨링</a:t>
            </a:r>
            <a:endParaRPr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6584346" y="3588715"/>
                <a:ext cx="242175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400" dirty="0" smtClean="0">
                    <a:latin typeface="배달의민족 주아" pitchFamily="18" charset="-127"/>
                    <a:ea typeface="배달의민족 주아" pitchFamily="18" charset="-127"/>
                  </a:rPr>
                  <a:t>각 그룹별 모수 추정</a:t>
                </a:r>
                <a:endParaRPr lang="en-US" altLang="ko-KR" sz="2400" dirty="0" smtClean="0">
                  <a:latin typeface="배달의민족 주아" pitchFamily="18" charset="-127"/>
                  <a:ea typeface="배달의민족 주아" pitchFamily="18" charset="-127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  <a:ea typeface="배달의민족 주아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  <a:ea typeface="배달의민족 주아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  <a:ea typeface="배달의민족 주아" pitchFamily="18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  <a:ea typeface="배달의민족 주아" pitchFamily="18" charset="-127"/>
                        </a:rPr>
                        <m:t>=…, 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  <a:ea typeface="배달의민족 주아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  <a:ea typeface="배달의민족 주아" pitchFamily="18" charset="-127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  <a:ea typeface="배달의민족 주아" pitchFamily="18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  <a:ea typeface="배달의민족 주아" pitchFamily="18" charset="-127"/>
                        </a:rPr>
                        <m:t>=⋯</m:t>
                      </m:r>
                    </m:oMath>
                  </m:oMathPara>
                </a14:m>
                <a:endParaRPr lang="en-US" altLang="ko-KR" sz="2400" b="0" dirty="0" smtClean="0">
                  <a:latin typeface="배달의민족 주아" pitchFamily="18" charset="-127"/>
                  <a:ea typeface="배달의민족 주아" pitchFamily="18" charset="-127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  <a:ea typeface="배달의민족 주아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  <a:ea typeface="배달의민족 주아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  <a:ea typeface="배달의민족 주아" pitchFamily="18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  <a:ea typeface="배달의민족 주아" pitchFamily="18" charset="-127"/>
                        </a:rPr>
                        <m:t>=⋯, 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  <a:ea typeface="배달의민족 주아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  <a:ea typeface="배달의민족 주아" pitchFamily="18" charset="-127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  <a:ea typeface="배달의민족 주아" pitchFamily="18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  <a:ea typeface="배달의민족 주아" pitchFamily="18" charset="-127"/>
                        </a:rPr>
                        <m:t>=⋯</m:t>
                      </m:r>
                    </m:oMath>
                  </m:oMathPara>
                </a14:m>
                <a:endParaRPr lang="ko-KR" altLang="en-US" sz="2400" dirty="0">
                  <a:latin typeface="배달의민족 주아" pitchFamily="18" charset="-127"/>
                  <a:ea typeface="배달의민족 주아" pitchFamily="18" charset="-127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346" y="3588715"/>
                <a:ext cx="2421752" cy="1200329"/>
              </a:xfrm>
              <a:prstGeom prst="rect">
                <a:avLst/>
              </a:prstGeom>
              <a:blipFill rotWithShape="1">
                <a:blip r:embed="rId4"/>
                <a:stretch>
                  <a:fillRect l="-3526" t="-4569" r="-2771" b="-10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955920"/>
            <a:ext cx="2919068" cy="1666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595299" y="3499374"/>
            <a:ext cx="24096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추정된 모수 이용한</a:t>
            </a:r>
            <a:endParaRPr lang="en-US" altLang="ko-KR" sz="24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각 그룹별 분포 도시</a:t>
            </a:r>
            <a:endParaRPr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4" name="원호 23"/>
          <p:cNvSpPr/>
          <p:nvPr/>
        </p:nvSpPr>
        <p:spPr>
          <a:xfrm>
            <a:off x="3800835" y="1325932"/>
            <a:ext cx="4479332" cy="4479332"/>
          </a:xfrm>
          <a:prstGeom prst="arc">
            <a:avLst>
              <a:gd name="adj1" fmla="val 18259268"/>
              <a:gd name="adj2" fmla="val 21027784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원호 31"/>
          <p:cNvSpPr/>
          <p:nvPr/>
        </p:nvSpPr>
        <p:spPr>
          <a:xfrm flipH="1">
            <a:off x="3468266" y="1505501"/>
            <a:ext cx="4166427" cy="4166427"/>
          </a:xfrm>
          <a:prstGeom prst="arc">
            <a:avLst>
              <a:gd name="adj1" fmla="val 18138567"/>
              <a:gd name="adj2" fmla="val 21027784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원호 32"/>
          <p:cNvSpPr/>
          <p:nvPr/>
        </p:nvSpPr>
        <p:spPr>
          <a:xfrm>
            <a:off x="3629610" y="1791237"/>
            <a:ext cx="4479332" cy="4479332"/>
          </a:xfrm>
          <a:prstGeom prst="arc">
            <a:avLst>
              <a:gd name="adj1" fmla="val 2090290"/>
              <a:gd name="adj2" fmla="val 7772853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 27"/>
          <p:cNvSpPr/>
          <p:nvPr/>
        </p:nvSpPr>
        <p:spPr>
          <a:xfrm>
            <a:off x="2184400" y="1308100"/>
            <a:ext cx="2463800" cy="330210"/>
          </a:xfrm>
          <a:custGeom>
            <a:avLst/>
            <a:gdLst>
              <a:gd name="connsiteX0" fmla="*/ 0 w 2463800"/>
              <a:gd name="connsiteY0" fmla="*/ 254000 h 330210"/>
              <a:gd name="connsiteX1" fmla="*/ 990600 w 2463800"/>
              <a:gd name="connsiteY1" fmla="*/ 12700 h 330210"/>
              <a:gd name="connsiteX2" fmla="*/ 1663700 w 2463800"/>
              <a:gd name="connsiteY2" fmla="*/ 330200 h 330210"/>
              <a:gd name="connsiteX3" fmla="*/ 2463800 w 2463800"/>
              <a:gd name="connsiteY3" fmla="*/ 0 h 33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3800" h="330210">
                <a:moveTo>
                  <a:pt x="0" y="254000"/>
                </a:moveTo>
                <a:cubicBezTo>
                  <a:pt x="356658" y="127000"/>
                  <a:pt x="713317" y="0"/>
                  <a:pt x="990600" y="12700"/>
                </a:cubicBezTo>
                <a:cubicBezTo>
                  <a:pt x="1267883" y="25400"/>
                  <a:pt x="1418167" y="332317"/>
                  <a:pt x="1663700" y="330200"/>
                </a:cubicBezTo>
                <a:cubicBezTo>
                  <a:pt x="1909233" y="328083"/>
                  <a:pt x="2186516" y="164041"/>
                  <a:pt x="2463800" y="0"/>
                </a:cubicBezTo>
              </a:path>
            </a:pathLst>
          </a:cu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23528" y="764704"/>
            <a:ext cx="974272" cy="369332"/>
          </a:xfrm>
          <a:prstGeom prst="rect">
            <a:avLst/>
          </a:prstGeom>
          <a:solidFill>
            <a:srgbClr val="ED6D1F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</a:rPr>
              <a:t>START!</a:t>
            </a:r>
            <a:endParaRPr lang="ko-KR" altLang="en-US" b="1" dirty="0">
              <a:solidFill>
                <a:sysClr val="windowText" lastClr="0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000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65</Words>
  <Application>Microsoft Office PowerPoint</Application>
  <PresentationFormat>화면 슬라이드 쇼(4:3)</PresentationFormat>
  <Paragraphs>12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12</cp:revision>
  <dcterms:created xsi:type="dcterms:W3CDTF">2006-10-05T04:04:58Z</dcterms:created>
  <dcterms:modified xsi:type="dcterms:W3CDTF">2021-03-08T07:34:05Z</dcterms:modified>
</cp:coreProperties>
</file>