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0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0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4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4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3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6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42531" y="2600536"/>
                <a:ext cx="6658938" cy="1656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4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4800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en-US" altLang="ko-KR" sz="48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altLang="ko-KR" sz="4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4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4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48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4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531" y="2600536"/>
                <a:ext cx="6658938" cy="16569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1377770" y="3005578"/>
            <a:ext cx="2160240" cy="936104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12371" y="2654164"/>
            <a:ext cx="1383965" cy="7200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7910" y="4005064"/>
            <a:ext cx="1259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사후 확률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(posterior)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09479" y="1916477"/>
            <a:ext cx="1189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사</a:t>
            </a:r>
            <a:r>
              <a:rPr lang="ko-KR" altLang="en-US" dirty="0"/>
              <a:t>전</a:t>
            </a:r>
            <a:r>
              <a:rPr lang="ko-KR" altLang="en-US" dirty="0" smtClean="0"/>
              <a:t> 확률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(prior)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4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835696" y="5167474"/>
                <a:ext cx="9625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=0.001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167474"/>
                <a:ext cx="962525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939467" y="5222230"/>
                <a:ext cx="10351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=0.999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467" y="5222230"/>
                <a:ext cx="1035189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95536" y="3145031"/>
                <a:ext cx="9043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</a:rPr>
                        <m:t>𝑃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𝐸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|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𝐻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=0.99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145031"/>
                <a:ext cx="904361" cy="646331"/>
              </a:xfrm>
              <a:prstGeom prst="rect">
                <a:avLst/>
              </a:prstGeom>
              <a:blipFill rotWithShape="1">
                <a:blip r:embed="rId4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 flipH="1">
            <a:off x="976489" y="1688504"/>
            <a:ext cx="1191106" cy="3690180"/>
          </a:xfrm>
          <a:prstGeom prst="arc">
            <a:avLst>
              <a:gd name="adj1" fmla="val 16586860"/>
              <a:gd name="adj2" fmla="val 1936774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flipH="1" flipV="1">
            <a:off x="976489" y="1233578"/>
            <a:ext cx="1191106" cy="3960440"/>
          </a:xfrm>
          <a:prstGeom prst="arc">
            <a:avLst>
              <a:gd name="adj1" fmla="val 16586860"/>
              <a:gd name="adj2" fmla="val 1888800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/>
          <p:cNvSpPr/>
          <p:nvPr/>
        </p:nvSpPr>
        <p:spPr>
          <a:xfrm rot="16200000" flipH="1" flipV="1">
            <a:off x="1897506" y="3980081"/>
            <a:ext cx="569021" cy="2132801"/>
          </a:xfrm>
          <a:prstGeom prst="arc">
            <a:avLst>
              <a:gd name="adj1" fmla="val 16586860"/>
              <a:gd name="adj2" fmla="val 1823912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177353" y="4325448"/>
            <a:ext cx="6243706" cy="1087740"/>
            <a:chOff x="2221614" y="4614158"/>
            <a:chExt cx="6120680" cy="1191106"/>
          </a:xfrm>
        </p:grpSpPr>
        <p:sp>
          <p:nvSpPr>
            <p:cNvPr id="21" name="원호 20"/>
            <p:cNvSpPr/>
            <p:nvPr/>
          </p:nvSpPr>
          <p:spPr>
            <a:xfrm rot="16200000" flipH="1">
              <a:off x="5022274" y="2485244"/>
              <a:ext cx="1191106" cy="5448934"/>
            </a:xfrm>
            <a:prstGeom prst="arc">
              <a:avLst>
                <a:gd name="adj1" fmla="val 16586860"/>
                <a:gd name="adj2" fmla="val 18773968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호 21"/>
            <p:cNvSpPr/>
            <p:nvPr/>
          </p:nvSpPr>
          <p:spPr>
            <a:xfrm rot="16200000" flipH="1" flipV="1">
              <a:off x="4550062" y="2285710"/>
              <a:ext cx="1191106" cy="5848001"/>
            </a:xfrm>
            <a:prstGeom prst="arc">
              <a:avLst>
                <a:gd name="adj1" fmla="val 16586860"/>
                <a:gd name="adj2" fmla="val 1874247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원호 24"/>
          <p:cNvSpPr/>
          <p:nvPr/>
        </p:nvSpPr>
        <p:spPr>
          <a:xfrm>
            <a:off x="7345247" y="3951096"/>
            <a:ext cx="611225" cy="1232076"/>
          </a:xfrm>
          <a:prstGeom prst="arc">
            <a:avLst>
              <a:gd name="adj1" fmla="val 16586860"/>
              <a:gd name="adj2" fmla="val 18752482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 flipV="1">
            <a:off x="7345247" y="3799206"/>
            <a:ext cx="611225" cy="1322310"/>
          </a:xfrm>
          <a:prstGeom prst="arc">
            <a:avLst>
              <a:gd name="adj1" fmla="val 16586860"/>
              <a:gd name="adj2" fmla="val 1875722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7781633" y="4321296"/>
                <a:ext cx="11052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𝐸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=0.02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633" y="4321296"/>
                <a:ext cx="110522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원호 36"/>
          <p:cNvSpPr/>
          <p:nvPr/>
        </p:nvSpPr>
        <p:spPr>
          <a:xfrm>
            <a:off x="7037524" y="684700"/>
            <a:ext cx="1092153" cy="3576744"/>
          </a:xfrm>
          <a:prstGeom prst="arc">
            <a:avLst>
              <a:gd name="adj1" fmla="val 16586860"/>
              <a:gd name="adj2" fmla="val 1903123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/>
          <p:cNvSpPr/>
          <p:nvPr/>
        </p:nvSpPr>
        <p:spPr>
          <a:xfrm flipV="1">
            <a:off x="7037524" y="243758"/>
            <a:ext cx="1092153" cy="3838697"/>
          </a:xfrm>
          <a:prstGeom prst="arc">
            <a:avLst>
              <a:gd name="adj1" fmla="val 16586860"/>
              <a:gd name="adj2" fmla="val 1885811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7726195" y="2003746"/>
                <a:ext cx="1094277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</a:rPr>
                        <m:t>𝑃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=0.9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95" y="2003746"/>
                <a:ext cx="1094277" cy="669992"/>
              </a:xfrm>
              <a:prstGeom prst="rect">
                <a:avLst/>
              </a:prstGeom>
              <a:blipFill rotWithShape="1">
                <a:blip r:embed="rId6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/>
          <p:cNvSpPr/>
          <p:nvPr/>
        </p:nvSpPr>
        <p:spPr>
          <a:xfrm>
            <a:off x="145008" y="3118721"/>
            <a:ext cx="1395530" cy="694211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3512" y="3837407"/>
            <a:ext cx="130516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1"/>
                </a:solidFill>
              </a:rPr>
              <a:t>민감도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</a:rPr>
              <a:t>(sensitivity)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70751" y="2673738"/>
            <a:ext cx="13003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특이</a:t>
            </a:r>
            <a:r>
              <a:rPr lang="ko-KR" altLang="en-US" sz="1600" b="1" dirty="0">
                <a:solidFill>
                  <a:srgbClr val="C00000"/>
                </a:solidFill>
              </a:rPr>
              <a:t>도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C00000"/>
                </a:solidFill>
              </a:rPr>
              <a:t>(specificity)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561018" y="1970497"/>
            <a:ext cx="1395530" cy="694211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/>
          <p:cNvSpPr/>
          <p:nvPr/>
        </p:nvSpPr>
        <p:spPr>
          <a:xfrm rot="16200000" flipH="1">
            <a:off x="2069725" y="4052852"/>
            <a:ext cx="569021" cy="1987259"/>
          </a:xfrm>
          <a:prstGeom prst="arc">
            <a:avLst>
              <a:gd name="adj1" fmla="val 16586860"/>
              <a:gd name="adj2" fmla="val 1822147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03648" y="801530"/>
            <a:ext cx="6336704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03848" y="801530"/>
            <a:ext cx="0" cy="43204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03648" y="1737634"/>
            <a:ext cx="18002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03848" y="3969882"/>
            <a:ext cx="453650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5696" y="3033778"/>
            <a:ext cx="9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True</a:t>
            </a:r>
          </a:p>
          <a:p>
            <a:pPr algn="ctr"/>
            <a:r>
              <a:rPr lang="en-US" altLang="ko-KR" dirty="0" smtClean="0"/>
              <a:t>Positive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86511" y="2097674"/>
            <a:ext cx="111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True</a:t>
            </a:r>
          </a:p>
          <a:p>
            <a:pPr algn="ctr"/>
            <a:r>
              <a:rPr lang="en-US" altLang="ko-KR" dirty="0" smtClean="0"/>
              <a:t>Negative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58454" y="4243968"/>
            <a:ext cx="97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False</a:t>
            </a:r>
          </a:p>
          <a:p>
            <a:pPr algn="ctr"/>
            <a:r>
              <a:rPr lang="en-US" altLang="ko-KR" dirty="0" smtClean="0"/>
              <a:t>Positive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63756" y="910412"/>
            <a:ext cx="111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False</a:t>
            </a:r>
          </a:p>
          <a:p>
            <a:pPr algn="ctr"/>
            <a:r>
              <a:rPr lang="en-US" altLang="ko-KR" dirty="0" smtClean="0"/>
              <a:t>Negative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03848" y="3969882"/>
            <a:ext cx="4536504" cy="115163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203848" y="801530"/>
            <a:ext cx="4536504" cy="3169358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403648" y="801530"/>
            <a:ext cx="1800200" cy="93610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403648" y="1737634"/>
            <a:ext cx="1800200" cy="338388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673990" y="5868561"/>
            <a:ext cx="122501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7030A0"/>
                </a:solidFill>
              </a:rPr>
              <a:t>발병률</a:t>
            </a:r>
            <a:endParaRPr lang="en-US" altLang="ko-KR" sz="1600" b="1" dirty="0" smtClean="0">
              <a:solidFill>
                <a:srgbClr val="7030A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7030A0"/>
                </a:solidFill>
              </a:rPr>
              <a:t>(</a:t>
            </a:r>
            <a:r>
              <a:rPr lang="ko-KR" altLang="en-US" sz="1600" b="1" dirty="0" smtClean="0">
                <a:solidFill>
                  <a:srgbClr val="7030A0"/>
                </a:solidFill>
              </a:rPr>
              <a:t>사전 확률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)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588731" y="5178037"/>
            <a:ext cx="1395530" cy="694211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7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95</Words>
  <Application>Microsoft Office PowerPoint</Application>
  <PresentationFormat>화면 슬라이드 쇼(4:3)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4</cp:revision>
  <dcterms:created xsi:type="dcterms:W3CDTF">2020-01-09T05:41:18Z</dcterms:created>
  <dcterms:modified xsi:type="dcterms:W3CDTF">2020-01-10T02:13:38Z</dcterms:modified>
</cp:coreProperties>
</file>