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46384" y="2679906"/>
                <a:ext cx="375917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   </m:t>
                      </m:r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r>
                        <a:rPr lang="en-US" altLang="ko-KR" b="0" i="1" smtClean="0">
                          <a:latin typeface="Cambria Math"/>
                        </a:rPr>
                        <m:t>:0</m:t>
                      </m:r>
                      <m:r>
                        <a:rPr lang="en-US" altLang="ko-KR" b="0" i="1" smtClean="0">
                          <a:latin typeface="Cambria Math"/>
                        </a:rPr>
                        <m:t>𝐻𝑧</m:t>
                      </m:r>
                      <m:r>
                        <a:rPr lang="en-US" altLang="ko-KR" b="0" i="1" smtClean="0">
                          <a:latin typeface="Cambria Math"/>
                        </a:rPr>
                        <m:t>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</a:rPr>
                            <m:t>, ⋯,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en-US" altLang="ko-KR" i="1">
                          <a:latin typeface="Cambria Math"/>
                        </a:rPr>
                        <m:t>𝑓</m:t>
                      </m:r>
                      <m:r>
                        <a:rPr lang="en-US" altLang="ko-KR" i="1">
                          <a:latin typeface="Cambria Math"/>
                        </a:rPr>
                        <m:t>:1</m:t>
                      </m:r>
                      <m:r>
                        <a:rPr lang="en-US" altLang="ko-KR" i="1">
                          <a:latin typeface="Cambria Math"/>
                        </a:rPr>
                        <m:t>𝐻𝑧</m:t>
                      </m:r>
                      <m:r>
                        <a:rPr lang="en-US" altLang="ko-KR" i="1">
                          <a:latin typeface="Cambria Math"/>
                        </a:rPr>
                        <m:t>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ko-KR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ko-KR" i="1">
                              <a:latin typeface="Cambria Math"/>
                            </a:rPr>
                            <m:t>, ⋯,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384" y="2679906"/>
                <a:ext cx="3759171" cy="9233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오른쪽 화살표 4"/>
          <p:cNvSpPr/>
          <p:nvPr/>
        </p:nvSpPr>
        <p:spPr>
          <a:xfrm>
            <a:off x="4942528" y="2290852"/>
            <a:ext cx="2232248" cy="36004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79193" y="1959826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시간 축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 rot="5400000">
            <a:off x="3088322" y="3078787"/>
            <a:ext cx="1116124" cy="36004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2647564" y="305987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주파수 축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1331640" y="2633055"/>
                <a:ext cx="150502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3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633055"/>
                <a:ext cx="1505027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2915817" y="1959826"/>
            <a:ext cx="4392488" cy="2045237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3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93184" y="1198984"/>
            <a:ext cx="1224136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2510324" y="1333019"/>
                <a:ext cx="98985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  <a:latin typeface="마루 부리 Beta" pitchFamily="50" charset="-127"/>
                    <a:ea typeface="마루 부리 Beta" pitchFamily="50" charset="-127"/>
                  </a:rPr>
                  <a:t>Delay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/>
                            <a:ea typeface="마루 부리 Beta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/>
                            <a:ea typeface="마루 부리 Beta" pitchFamily="50" charset="-127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/>
                            <a:ea typeface="마루 부리 Beta" pitchFamily="50" charset="-127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dirty="0">
                  <a:solidFill>
                    <a:srgbClr val="FF0000"/>
                  </a:solidFill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324" y="1333019"/>
                <a:ext cx="989856" cy="646331"/>
              </a:xfrm>
              <a:prstGeom prst="rect">
                <a:avLst/>
              </a:prstGeom>
              <a:blipFill rotWithShape="1">
                <a:blip r:embed="rId2"/>
                <a:stretch>
                  <a:fillRect t="-4717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/>
          <p:cNvCxnSpPr>
            <a:endCxn id="4" idx="1"/>
          </p:cNvCxnSpPr>
          <p:nvPr/>
        </p:nvCxnSpPr>
        <p:spPr>
          <a:xfrm>
            <a:off x="1025032" y="1656184"/>
            <a:ext cx="136815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985472" y="1198984"/>
            <a:ext cx="1224136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617320" y="1656184"/>
            <a:ext cx="136815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102612" y="1471518"/>
            <a:ext cx="989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마루 부리 Beta" pitchFamily="50" charset="-127"/>
                <a:ea typeface="마루 부리 Beta" pitchFamily="50" charset="-127"/>
              </a:rPr>
              <a:t>System</a:t>
            </a:r>
            <a:endParaRPr lang="en-US" altLang="ko-KR" dirty="0">
              <a:latin typeface="마루 부리 Beta" pitchFamily="50" charset="-127"/>
              <a:ea typeface="마루 부리 Beta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/>
              <p:cNvSpPr/>
              <p:nvPr/>
            </p:nvSpPr>
            <p:spPr>
              <a:xfrm>
                <a:off x="3689328" y="1286852"/>
                <a:ext cx="119772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𝑥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[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𝑛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dirty="0" smtClean="0">
                              <a:latin typeface="Cambria Math"/>
                              <a:ea typeface="마루 부리 Beta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/>
                              <a:ea typeface="마루 부리 Beta" pitchFamily="50" charset="-127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/>
                              <a:ea typeface="마루 부리 Beta" pitchFamily="50" charset="-127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]</m:t>
                      </m:r>
                    </m:oMath>
                  </m:oMathPara>
                </a14:m>
                <a:endParaRPr lang="en-US" altLang="ko-KR" dirty="0"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328" y="1286852"/>
                <a:ext cx="119772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/>
              <p:cNvSpPr/>
              <p:nvPr/>
            </p:nvSpPr>
            <p:spPr>
              <a:xfrm>
                <a:off x="972858" y="1286852"/>
                <a:ext cx="5587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𝑥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[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𝑛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]</m:t>
                      </m:r>
                    </m:oMath>
                  </m:oMathPara>
                </a14:m>
                <a:endParaRPr lang="en-US" altLang="ko-KR" dirty="0"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858" y="1286852"/>
                <a:ext cx="55874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396" r="-2198"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/>
          <p:cNvCxnSpPr/>
          <p:nvPr/>
        </p:nvCxnSpPr>
        <p:spPr>
          <a:xfrm>
            <a:off x="1471221" y="3501008"/>
            <a:ext cx="9219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393184" y="3043808"/>
            <a:ext cx="1224136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985472" y="3043808"/>
            <a:ext cx="1224136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617320" y="3501008"/>
            <a:ext cx="136815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510324" y="3316342"/>
            <a:ext cx="989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마루 부리 Beta" pitchFamily="50" charset="-127"/>
                <a:ea typeface="마루 부리 Beta" pitchFamily="50" charset="-127"/>
              </a:rPr>
              <a:t>System</a:t>
            </a:r>
            <a:endParaRPr lang="en-US" altLang="ko-KR" dirty="0">
              <a:latin typeface="마루 부리 Beta" pitchFamily="50" charset="-127"/>
              <a:ea typeface="마루 부리 Beta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/>
              <p:cNvSpPr/>
              <p:nvPr/>
            </p:nvSpPr>
            <p:spPr>
              <a:xfrm>
                <a:off x="5102612" y="3177842"/>
                <a:ext cx="98985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  <a:latin typeface="마루 부리 Beta" pitchFamily="50" charset="-127"/>
                    <a:ea typeface="마루 부리 Beta" pitchFamily="50" charset="-127"/>
                  </a:rPr>
                  <a:t>Delay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/>
                            <a:ea typeface="마루 부리 Beta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/>
                            <a:ea typeface="마루 부리 Beta" pitchFamily="50" charset="-127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/>
                            <a:ea typeface="마루 부리 Beta" pitchFamily="50" charset="-127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dirty="0">
                  <a:solidFill>
                    <a:srgbClr val="FF0000"/>
                  </a:solidFill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612" y="3177842"/>
                <a:ext cx="989856" cy="646331"/>
              </a:xfrm>
              <a:prstGeom prst="rect">
                <a:avLst/>
              </a:prstGeom>
              <a:blipFill rotWithShape="1">
                <a:blip r:embed="rId5"/>
                <a:stretch>
                  <a:fillRect t="-4717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/>
          <p:cNvCxnSpPr/>
          <p:nvPr/>
        </p:nvCxnSpPr>
        <p:spPr>
          <a:xfrm>
            <a:off x="1471221" y="1656184"/>
            <a:ext cx="0" cy="18448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직사각형 22"/>
              <p:cNvSpPr/>
              <p:nvPr/>
            </p:nvSpPr>
            <p:spPr>
              <a:xfrm>
                <a:off x="1652828" y="3045324"/>
                <a:ext cx="5587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𝑥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[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𝑛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]</m:t>
                      </m:r>
                    </m:oMath>
                  </m:oMathPara>
                </a14:m>
                <a:endParaRPr lang="en-US" altLang="ko-KR" dirty="0"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828" y="3045324"/>
                <a:ext cx="55874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261" r="-2174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직사각형 23"/>
              <p:cNvSpPr/>
              <p:nvPr/>
            </p:nvSpPr>
            <p:spPr>
              <a:xfrm>
                <a:off x="3689328" y="3045324"/>
                <a:ext cx="119772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𝑦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[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𝑛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]</m:t>
                      </m:r>
                    </m:oMath>
                  </m:oMathPara>
                </a14:m>
                <a:endParaRPr lang="en-US" altLang="ko-KR" dirty="0"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328" y="3045324"/>
                <a:ext cx="1197726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그룹 27"/>
          <p:cNvGrpSpPr/>
          <p:nvPr/>
        </p:nvGrpSpPr>
        <p:grpSpPr>
          <a:xfrm>
            <a:off x="6213871" y="1656184"/>
            <a:ext cx="684076" cy="1844824"/>
            <a:chOff x="5656383" y="1656184"/>
            <a:chExt cx="1368152" cy="1844824"/>
          </a:xfrm>
        </p:grpSpPr>
        <p:cxnSp>
          <p:nvCxnSpPr>
            <p:cNvPr id="11" name="직선 화살표 연결선 10"/>
            <p:cNvCxnSpPr/>
            <p:nvPr/>
          </p:nvCxnSpPr>
          <p:spPr>
            <a:xfrm>
              <a:off x="5656383" y="1656184"/>
              <a:ext cx="13681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5656383" y="3501008"/>
              <a:ext cx="13681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/>
              <p:cNvSpPr/>
              <p:nvPr/>
            </p:nvSpPr>
            <p:spPr>
              <a:xfrm>
                <a:off x="6713664" y="1471518"/>
                <a:ext cx="119772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𝑤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[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𝑛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]</m:t>
                      </m:r>
                    </m:oMath>
                  </m:oMathPara>
                </a14:m>
                <a:endParaRPr lang="en-US" altLang="ko-KR" dirty="0"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664" y="1471518"/>
                <a:ext cx="1197726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직사각형 26"/>
              <p:cNvSpPr/>
              <p:nvPr/>
            </p:nvSpPr>
            <p:spPr>
              <a:xfrm>
                <a:off x="6973416" y="3316341"/>
                <a:ext cx="119772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𝑦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[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𝑛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dirty="0" smtClean="0">
                              <a:latin typeface="Cambria Math"/>
                              <a:ea typeface="마루 부리 Beta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/>
                              <a:ea typeface="마루 부리 Beta" pitchFamily="50" charset="-127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/>
                              <a:ea typeface="마루 부리 Beta" pitchFamily="50" charset="-127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]</m:t>
                      </m:r>
                    </m:oMath>
                  </m:oMathPara>
                </a14:m>
                <a:endParaRPr lang="en-US" altLang="ko-KR" dirty="0"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416" y="3316341"/>
                <a:ext cx="1197726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직사각형 30"/>
              <p:cNvSpPr/>
              <p:nvPr/>
            </p:nvSpPr>
            <p:spPr>
              <a:xfrm>
                <a:off x="5780272" y="2276872"/>
                <a:ext cx="2824176" cy="64633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dirty="0" smtClean="0">
                    <a:solidFill>
                      <a:sysClr val="windowText" lastClr="000000"/>
                    </a:solidFill>
                    <a:latin typeface="마루 부리 Beta" pitchFamily="50" charset="-127"/>
                    <a:ea typeface="마루 부리 Beta" pitchFamily="50" charset="-127"/>
                  </a:rPr>
                  <a:t>시불변 시스템이라면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ysClr val="windowText" lastClr="000000"/>
                        </a:solidFill>
                        <a:latin typeface="Cambria Math"/>
                        <a:ea typeface="마루 부리 Beta" pitchFamily="50" charset="-127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solidFill>
                              <a:sysClr val="windowText" lastClr="000000"/>
                            </a:solidFill>
                            <a:latin typeface="Cambria Math"/>
                            <a:ea typeface="마루 부리 Beta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ysClr val="windowText" lastClr="000000"/>
                            </a:solidFill>
                            <a:latin typeface="Cambria Math"/>
                            <a:ea typeface="마루 부리 Beta" pitchFamily="50" charset="-127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solidFill>
                          <a:sysClr val="windowText" lastClr="000000"/>
                        </a:solidFill>
                        <a:latin typeface="Cambria Math"/>
                        <a:ea typeface="마루 부리 Beta" pitchFamily="50" charset="-127"/>
                      </a:rPr>
                      <m:t>=</m:t>
                    </m:r>
                    <m:r>
                      <a:rPr lang="en-US" altLang="ko-KR" b="0" i="1" smtClean="0">
                        <a:solidFill>
                          <a:sysClr val="windowText" lastClr="000000"/>
                        </a:solidFill>
                        <a:latin typeface="Cambria Math"/>
                        <a:ea typeface="마루 부리 Beta" pitchFamily="50" charset="-127"/>
                      </a:rPr>
                      <m:t>𝑦</m:t>
                    </m:r>
                    <m:r>
                      <a:rPr lang="en-US" altLang="ko-KR" b="0" i="1" smtClean="0">
                        <a:solidFill>
                          <a:sysClr val="windowText" lastClr="000000"/>
                        </a:solidFill>
                        <a:latin typeface="Cambria Math"/>
                        <a:ea typeface="마루 부리 Beta" pitchFamily="50" charset="-127"/>
                      </a:rPr>
                      <m:t>[</m:t>
                    </m:r>
                    <m:r>
                      <a:rPr lang="en-US" altLang="ko-KR" b="0" i="1" smtClean="0">
                        <a:solidFill>
                          <a:sysClr val="windowText" lastClr="000000"/>
                        </a:solidFill>
                        <a:latin typeface="Cambria Math"/>
                        <a:ea typeface="마루 부리 Beta" pitchFamily="50" charset="-127"/>
                      </a:rPr>
                      <m:t>𝑛</m:t>
                    </m:r>
                    <m:r>
                      <a:rPr lang="en-US" altLang="ko-KR" b="0" i="1" smtClean="0">
                        <a:solidFill>
                          <a:sysClr val="windowText" lastClr="000000"/>
                        </a:solidFill>
                        <a:latin typeface="Cambria Math"/>
                        <a:ea typeface="마루 부리 Beta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ysClr val="windowText" lastClr="000000"/>
                            </a:solidFill>
                            <a:latin typeface="Cambria Math"/>
                            <a:ea typeface="마루 부리 Beta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ysClr val="windowText" lastClr="000000"/>
                            </a:solidFill>
                            <a:latin typeface="Cambria Math"/>
                            <a:ea typeface="마루 부리 Beta" pitchFamily="50" charset="-127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ysClr val="windowText" lastClr="000000"/>
                            </a:solidFill>
                            <a:latin typeface="Cambria Math"/>
                            <a:ea typeface="마루 부리 Beta" pitchFamily="50" charset="-127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solidFill>
                          <a:sysClr val="windowText" lastClr="000000"/>
                        </a:solidFill>
                        <a:latin typeface="Cambria Math"/>
                        <a:ea typeface="마루 부리 Beta" pitchFamily="50" charset="-127"/>
                      </a:rPr>
                      <m:t>]</m:t>
                    </m:r>
                  </m:oMath>
                </a14:m>
                <a:r>
                  <a:rPr lang="ko-KR" altLang="en-US" dirty="0" smtClean="0">
                    <a:solidFill>
                      <a:sysClr val="windowText" lastClr="000000"/>
                    </a:solidFill>
                    <a:latin typeface="마루 부리 Beta" pitchFamily="50" charset="-127"/>
                    <a:ea typeface="마루 부리 Beta" pitchFamily="50" charset="-127"/>
                  </a:rPr>
                  <a:t>임</a:t>
                </a:r>
                <a:endParaRPr lang="en-US" altLang="ko-KR" dirty="0">
                  <a:solidFill>
                    <a:sysClr val="windowText" lastClr="000000"/>
                  </a:solidFill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272" y="2276872"/>
                <a:ext cx="2824176" cy="646331"/>
              </a:xfrm>
              <a:prstGeom prst="rect">
                <a:avLst/>
              </a:prstGeom>
              <a:blipFill rotWithShape="1">
                <a:blip r:embed="rId10"/>
                <a:stretch>
                  <a:fillRect t="-3704" b="-13889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92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15027" y="1074717"/>
            <a:ext cx="1224136" cy="6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832167" y="1205467"/>
            <a:ext cx="989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마루 부리 Beta" pitchFamily="50" charset="-127"/>
                <a:ea typeface="마루 부리 Beta" pitchFamily="50" charset="-127"/>
              </a:rPr>
              <a:t>system</a:t>
            </a:r>
            <a:endParaRPr lang="en-US" altLang="ko-KR" dirty="0">
              <a:latin typeface="마루 부리 Beta" pitchFamily="50" charset="-127"/>
              <a:ea typeface="마루 부리 Beta" pitchFamily="50" charset="-127"/>
            </a:endParaRPr>
          </a:p>
        </p:txBody>
      </p:sp>
      <p:cxnSp>
        <p:nvCxnSpPr>
          <p:cNvPr id="6" name="직선 화살표 연결선 5"/>
          <p:cNvCxnSpPr>
            <a:endCxn id="4" idx="1"/>
          </p:cNvCxnSpPr>
          <p:nvPr/>
        </p:nvCxnSpPr>
        <p:spPr>
          <a:xfrm>
            <a:off x="1346875" y="1390133"/>
            <a:ext cx="136815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/>
              <p:cNvSpPr/>
              <p:nvPr/>
            </p:nvSpPr>
            <p:spPr>
              <a:xfrm>
                <a:off x="1294701" y="1020801"/>
                <a:ext cx="5587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/>
                              <a:ea typeface="마루 부리 Beta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/>
                              <a:ea typeface="마루 부리 Beta" pitchFamily="50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/>
                              <a:ea typeface="마루 부리 Beta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[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𝑛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]</m:t>
                      </m:r>
                    </m:oMath>
                  </m:oMathPara>
                </a14:m>
                <a:endParaRPr lang="en-US" altLang="ko-KR" dirty="0"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701" y="1020801"/>
                <a:ext cx="55874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1957" r="-10870"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/>
          <p:cNvSpPr/>
          <p:nvPr/>
        </p:nvSpPr>
        <p:spPr>
          <a:xfrm>
            <a:off x="2715027" y="1938813"/>
            <a:ext cx="1224136" cy="6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832167" y="2069563"/>
            <a:ext cx="989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마루 부리 Beta" pitchFamily="50" charset="-127"/>
                <a:ea typeface="마루 부리 Beta" pitchFamily="50" charset="-127"/>
              </a:rPr>
              <a:t>system</a:t>
            </a:r>
            <a:endParaRPr lang="en-US" altLang="ko-KR" dirty="0">
              <a:latin typeface="마루 부리 Beta" pitchFamily="50" charset="-127"/>
              <a:ea typeface="마루 부리 Beta" pitchFamily="50" charset="-127"/>
            </a:endParaRPr>
          </a:p>
        </p:txBody>
      </p:sp>
      <p:cxnSp>
        <p:nvCxnSpPr>
          <p:cNvPr id="15" name="직선 화살표 연결선 14"/>
          <p:cNvCxnSpPr>
            <a:endCxn id="13" idx="1"/>
          </p:cNvCxnSpPr>
          <p:nvPr/>
        </p:nvCxnSpPr>
        <p:spPr>
          <a:xfrm>
            <a:off x="1346875" y="2254229"/>
            <a:ext cx="136815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직사각형 15"/>
              <p:cNvSpPr/>
              <p:nvPr/>
            </p:nvSpPr>
            <p:spPr>
              <a:xfrm>
                <a:off x="1294701" y="1884897"/>
                <a:ext cx="5587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/>
                              <a:ea typeface="마루 부리 Beta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/>
                              <a:ea typeface="마루 부리 Beta" pitchFamily="50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/>
                              <a:ea typeface="마루 부리 Beta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[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𝑛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]</m:t>
                      </m:r>
                    </m:oMath>
                  </m:oMathPara>
                </a14:m>
                <a:endParaRPr lang="en-US" altLang="ko-KR" dirty="0"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701" y="1884897"/>
                <a:ext cx="55874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1957" r="-11957"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/>
          <p:cNvCxnSpPr/>
          <p:nvPr/>
        </p:nvCxnSpPr>
        <p:spPr>
          <a:xfrm>
            <a:off x="3943843" y="1390133"/>
            <a:ext cx="136815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직사각형 17"/>
              <p:cNvSpPr/>
              <p:nvPr/>
            </p:nvSpPr>
            <p:spPr>
              <a:xfrm>
                <a:off x="4348545" y="1020801"/>
                <a:ext cx="5587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/>
                              <a:ea typeface="마루 부리 Beta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/>
                              <a:ea typeface="마루 부리 Beta" pitchFamily="50" charset="-127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/>
                              <a:ea typeface="마루 부리 Beta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[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𝑛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]</m:t>
                      </m:r>
                    </m:oMath>
                  </m:oMathPara>
                </a14:m>
                <a:endParaRPr lang="en-US" altLang="ko-KR" dirty="0"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545" y="1020801"/>
                <a:ext cx="55874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6304" r="-10870"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/>
          <p:cNvCxnSpPr/>
          <p:nvPr/>
        </p:nvCxnSpPr>
        <p:spPr>
          <a:xfrm>
            <a:off x="3943843" y="2254229"/>
            <a:ext cx="136815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직사각형 19"/>
              <p:cNvSpPr/>
              <p:nvPr/>
            </p:nvSpPr>
            <p:spPr>
              <a:xfrm>
                <a:off x="4348545" y="1884897"/>
                <a:ext cx="5587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/>
                              <a:ea typeface="마루 부리 Beta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/>
                              <a:ea typeface="마루 부리 Beta" pitchFamily="50" charset="-127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/>
                              <a:ea typeface="마루 부리 Beta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[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𝑛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]</m:t>
                      </m:r>
                    </m:oMath>
                  </m:oMathPara>
                </a14:m>
                <a:endParaRPr lang="en-US" altLang="ko-KR" dirty="0"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545" y="1884897"/>
                <a:ext cx="55874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6304" r="-11957"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순서도: 가산 접합 20"/>
          <p:cNvSpPr/>
          <p:nvPr/>
        </p:nvSpPr>
        <p:spPr>
          <a:xfrm>
            <a:off x="5308639" y="1251391"/>
            <a:ext cx="277485" cy="277485"/>
          </a:xfrm>
          <a:prstGeom prst="flowChartSummingJuncti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가산 접합 21"/>
          <p:cNvSpPr/>
          <p:nvPr/>
        </p:nvSpPr>
        <p:spPr>
          <a:xfrm>
            <a:off x="5308639" y="2115487"/>
            <a:ext cx="277485" cy="277485"/>
          </a:xfrm>
          <a:prstGeom prst="flowChartSummingJuncti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논리합 22"/>
          <p:cNvSpPr/>
          <p:nvPr/>
        </p:nvSpPr>
        <p:spPr>
          <a:xfrm>
            <a:off x="6268605" y="1657109"/>
            <a:ext cx="277485" cy="277485"/>
          </a:xfrm>
          <a:prstGeom prst="flowChar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24"/>
          <p:cNvCxnSpPr>
            <a:stCxn id="21" idx="6"/>
            <a:endCxn id="23" idx="0"/>
          </p:cNvCxnSpPr>
          <p:nvPr/>
        </p:nvCxnSpPr>
        <p:spPr>
          <a:xfrm>
            <a:off x="5586124" y="1390134"/>
            <a:ext cx="821224" cy="266975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22" idx="6"/>
            <a:endCxn id="23" idx="4"/>
          </p:cNvCxnSpPr>
          <p:nvPr/>
        </p:nvCxnSpPr>
        <p:spPr>
          <a:xfrm flipV="1">
            <a:off x="5586124" y="1934594"/>
            <a:ext cx="821224" cy="319636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6546090" y="1795851"/>
            <a:ext cx="6840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직사각형 33"/>
              <p:cNvSpPr/>
              <p:nvPr/>
            </p:nvSpPr>
            <p:spPr>
              <a:xfrm>
                <a:off x="7290551" y="1602559"/>
                <a:ext cx="5587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𝑤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[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𝑛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]</m:t>
                      </m:r>
                    </m:oMath>
                  </m:oMathPara>
                </a14:m>
                <a:endParaRPr lang="en-US" altLang="ko-KR" dirty="0"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>
          <p:sp>
            <p:nvSpPr>
              <p:cNvPr id="34" name="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551" y="1602559"/>
                <a:ext cx="55874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7609" r="-6522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순서도: 가산 접합 36"/>
          <p:cNvSpPr/>
          <p:nvPr/>
        </p:nvSpPr>
        <p:spPr>
          <a:xfrm>
            <a:off x="2723314" y="3585224"/>
            <a:ext cx="277485" cy="277485"/>
          </a:xfrm>
          <a:prstGeom prst="flowChartSummingJuncti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가산 접합 37"/>
          <p:cNvSpPr/>
          <p:nvPr/>
        </p:nvSpPr>
        <p:spPr>
          <a:xfrm>
            <a:off x="2723314" y="4449320"/>
            <a:ext cx="277485" cy="277485"/>
          </a:xfrm>
          <a:prstGeom prst="flowChartSummingJuncti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논리합 38"/>
          <p:cNvSpPr/>
          <p:nvPr/>
        </p:nvSpPr>
        <p:spPr>
          <a:xfrm>
            <a:off x="3683280" y="3990942"/>
            <a:ext cx="277485" cy="277485"/>
          </a:xfrm>
          <a:prstGeom prst="flowChar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꺾인 연결선 39"/>
          <p:cNvCxnSpPr>
            <a:stCxn id="37" idx="6"/>
            <a:endCxn id="39" idx="0"/>
          </p:cNvCxnSpPr>
          <p:nvPr/>
        </p:nvCxnSpPr>
        <p:spPr>
          <a:xfrm>
            <a:off x="3000799" y="3723967"/>
            <a:ext cx="821224" cy="266975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38" idx="6"/>
            <a:endCxn id="39" idx="4"/>
          </p:cNvCxnSpPr>
          <p:nvPr/>
        </p:nvCxnSpPr>
        <p:spPr>
          <a:xfrm flipV="1">
            <a:off x="3000799" y="4268427"/>
            <a:ext cx="821224" cy="319636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1346875" y="3723967"/>
            <a:ext cx="136815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직사각형 42"/>
              <p:cNvSpPr/>
              <p:nvPr/>
            </p:nvSpPr>
            <p:spPr>
              <a:xfrm>
                <a:off x="1294701" y="3354635"/>
                <a:ext cx="5587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/>
                              <a:ea typeface="마루 부리 Beta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/>
                              <a:ea typeface="마루 부리 Beta" pitchFamily="50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/>
                              <a:ea typeface="마루 부리 Beta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[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𝑛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]</m:t>
                      </m:r>
                    </m:oMath>
                  </m:oMathPara>
                </a14:m>
                <a:endParaRPr lang="en-US" altLang="ko-KR" dirty="0"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701" y="3354635"/>
                <a:ext cx="558748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1957" r="-10870"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43"/>
          <p:cNvCxnSpPr/>
          <p:nvPr/>
        </p:nvCxnSpPr>
        <p:spPr>
          <a:xfrm>
            <a:off x="1346875" y="4588063"/>
            <a:ext cx="136815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직사각형 44"/>
              <p:cNvSpPr/>
              <p:nvPr/>
            </p:nvSpPr>
            <p:spPr>
              <a:xfrm>
                <a:off x="1294701" y="4218731"/>
                <a:ext cx="5587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/>
                              <a:ea typeface="마루 부리 Beta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/>
                              <a:ea typeface="마루 부리 Beta" pitchFamily="50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/>
                              <a:ea typeface="마루 부리 Beta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[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𝑛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]</m:t>
                      </m:r>
                    </m:oMath>
                  </m:oMathPara>
                </a14:m>
                <a:endParaRPr lang="en-US" altLang="ko-KR" dirty="0"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701" y="4218731"/>
                <a:ext cx="55874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1957" r="-11957"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직사각형 45"/>
          <p:cNvSpPr/>
          <p:nvPr/>
        </p:nvSpPr>
        <p:spPr>
          <a:xfrm>
            <a:off x="5281808" y="3824618"/>
            <a:ext cx="1224136" cy="6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7" name="직선 화살표 연결선 46"/>
          <p:cNvCxnSpPr>
            <a:stCxn id="39" idx="6"/>
            <a:endCxn id="46" idx="1"/>
          </p:cNvCxnSpPr>
          <p:nvPr/>
        </p:nvCxnSpPr>
        <p:spPr>
          <a:xfrm>
            <a:off x="3960765" y="4129685"/>
            <a:ext cx="1321043" cy="103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직사각형 49"/>
              <p:cNvSpPr/>
              <p:nvPr/>
            </p:nvSpPr>
            <p:spPr>
              <a:xfrm>
                <a:off x="4341912" y="3723967"/>
                <a:ext cx="5587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𝑥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[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𝑛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]</m:t>
                      </m:r>
                    </m:oMath>
                  </m:oMathPara>
                </a14:m>
                <a:endParaRPr lang="en-US" altLang="ko-KR" dirty="0"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>
          <p:sp>
            <p:nvSpPr>
              <p:cNvPr id="50" name="직사각형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912" y="3723967"/>
                <a:ext cx="558748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261" r="-2174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직사각형 51"/>
          <p:cNvSpPr/>
          <p:nvPr/>
        </p:nvSpPr>
        <p:spPr>
          <a:xfrm>
            <a:off x="5398948" y="3955368"/>
            <a:ext cx="989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마루 부리 Beta" pitchFamily="50" charset="-127"/>
                <a:ea typeface="마루 부리 Beta" pitchFamily="50" charset="-127"/>
              </a:rPr>
              <a:t>system</a:t>
            </a:r>
            <a:endParaRPr lang="en-US" altLang="ko-KR" dirty="0">
              <a:latin typeface="마루 부리 Beta" pitchFamily="50" charset="-127"/>
              <a:ea typeface="마루 부리 Beta" pitchFamily="50" charset="-127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6498879" y="4153728"/>
            <a:ext cx="6840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직사각형 53"/>
              <p:cNvSpPr/>
              <p:nvPr/>
            </p:nvSpPr>
            <p:spPr>
              <a:xfrm>
                <a:off x="7243340" y="3960436"/>
                <a:ext cx="5587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𝑦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[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𝑛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]</m:t>
                      </m:r>
                    </m:oMath>
                  </m:oMathPara>
                </a14:m>
                <a:endParaRPr lang="en-US" altLang="ko-KR" dirty="0"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>
          <p:sp>
            <p:nvSpPr>
              <p:cNvPr id="54" name="직사각형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340" y="3960436"/>
                <a:ext cx="558748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8696" r="-2174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화살표 연결선 56"/>
          <p:cNvCxnSpPr>
            <a:endCxn id="21" idx="0"/>
          </p:cNvCxnSpPr>
          <p:nvPr/>
        </p:nvCxnSpPr>
        <p:spPr>
          <a:xfrm>
            <a:off x="5447381" y="980728"/>
            <a:ext cx="1" cy="2706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5447381" y="2392972"/>
            <a:ext cx="1" cy="2706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직사각형 58"/>
              <p:cNvSpPr/>
              <p:nvPr/>
            </p:nvSpPr>
            <p:spPr>
              <a:xfrm>
                <a:off x="5292080" y="683404"/>
                <a:ext cx="38163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solidFill>
                            <a:srgbClr val="FF0000"/>
                          </a:solidFill>
                          <a:latin typeface="Cambria Math"/>
                          <a:ea typeface="마루 부리 Beta" pitchFamily="50" charset="-127"/>
                        </a:rPr>
                        <m:t>𝛼</m:t>
                      </m:r>
                    </m:oMath>
                  </m:oMathPara>
                </a14:m>
                <a:endParaRPr lang="en-US" altLang="ko-KR" dirty="0">
                  <a:solidFill>
                    <a:srgbClr val="FF0000"/>
                  </a:solidFill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>
          <p:sp>
            <p:nvSpPr>
              <p:cNvPr id="59" name="직사각형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683404"/>
                <a:ext cx="38163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직사각형 59"/>
              <p:cNvSpPr/>
              <p:nvPr/>
            </p:nvSpPr>
            <p:spPr>
              <a:xfrm>
                <a:off x="5292080" y="2562936"/>
                <a:ext cx="38163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  <a:ea typeface="마루 부리 Beta" pitchFamily="50" charset="-127"/>
                        </a:rPr>
                        <m:t>𝛽</m:t>
                      </m:r>
                    </m:oMath>
                  </m:oMathPara>
                </a14:m>
                <a:endParaRPr lang="en-US" altLang="ko-KR" dirty="0">
                  <a:solidFill>
                    <a:srgbClr val="FF0000"/>
                  </a:solidFill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>
          <p:sp>
            <p:nvSpPr>
              <p:cNvPr id="60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2562936"/>
                <a:ext cx="381632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6349"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직선 화살표 연결선 60"/>
          <p:cNvCxnSpPr/>
          <p:nvPr/>
        </p:nvCxnSpPr>
        <p:spPr>
          <a:xfrm>
            <a:off x="2870328" y="3324007"/>
            <a:ext cx="1" cy="2706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V="1">
            <a:off x="2870328" y="4744877"/>
            <a:ext cx="1" cy="2706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직사각형 62"/>
              <p:cNvSpPr/>
              <p:nvPr/>
            </p:nvSpPr>
            <p:spPr>
              <a:xfrm>
                <a:off x="2715027" y="3035309"/>
                <a:ext cx="38163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solidFill>
                            <a:srgbClr val="FF0000"/>
                          </a:solidFill>
                          <a:latin typeface="Cambria Math"/>
                          <a:ea typeface="마루 부리 Beta" pitchFamily="50" charset="-127"/>
                        </a:rPr>
                        <m:t>𝛼</m:t>
                      </m:r>
                    </m:oMath>
                  </m:oMathPara>
                </a14:m>
                <a:endParaRPr lang="en-US" altLang="ko-KR" dirty="0">
                  <a:solidFill>
                    <a:srgbClr val="FF0000"/>
                  </a:solidFill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>
          <p:sp>
            <p:nvSpPr>
              <p:cNvPr id="63" name="직사각형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027" y="3035309"/>
                <a:ext cx="38163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직사각형 63"/>
              <p:cNvSpPr/>
              <p:nvPr/>
            </p:nvSpPr>
            <p:spPr>
              <a:xfrm>
                <a:off x="2715027" y="4914841"/>
                <a:ext cx="38163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  <a:ea typeface="마루 부리 Beta" pitchFamily="50" charset="-127"/>
                        </a:rPr>
                        <m:t>𝛽</m:t>
                      </m:r>
                    </m:oMath>
                  </m:oMathPara>
                </a14:m>
                <a:endParaRPr lang="en-US" altLang="ko-KR" dirty="0">
                  <a:solidFill>
                    <a:srgbClr val="FF0000"/>
                  </a:solidFill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>
          <p:sp>
            <p:nvSpPr>
              <p:cNvPr id="64" name="직사각형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027" y="4914841"/>
                <a:ext cx="381632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4762"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직사각형 64"/>
              <p:cNvSpPr/>
              <p:nvPr/>
            </p:nvSpPr>
            <p:spPr>
              <a:xfrm>
                <a:off x="5708857" y="2948339"/>
                <a:ext cx="2824176" cy="64633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dirty="0" smtClean="0">
                    <a:solidFill>
                      <a:sysClr val="windowText" lastClr="000000"/>
                    </a:solidFill>
                    <a:latin typeface="마루 부리 Beta" pitchFamily="50" charset="-127"/>
                    <a:ea typeface="마루 부리 Beta" pitchFamily="50" charset="-127"/>
                  </a:rPr>
                  <a:t>선형 시스템이라면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ysClr val="windowText" lastClr="000000"/>
                        </a:solidFill>
                        <a:latin typeface="Cambria Math"/>
                        <a:ea typeface="마루 부리 Beta" pitchFamily="50" charset="-127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solidFill>
                              <a:sysClr val="windowText" lastClr="000000"/>
                            </a:solidFill>
                            <a:latin typeface="Cambria Math"/>
                            <a:ea typeface="마루 부리 Beta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ysClr val="windowText" lastClr="000000"/>
                            </a:solidFill>
                            <a:latin typeface="Cambria Math"/>
                            <a:ea typeface="마루 부리 Beta" pitchFamily="50" charset="-127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solidFill>
                          <a:sysClr val="windowText" lastClr="000000"/>
                        </a:solidFill>
                        <a:latin typeface="Cambria Math"/>
                        <a:ea typeface="마루 부리 Beta" pitchFamily="50" charset="-127"/>
                      </a:rPr>
                      <m:t>=</m:t>
                    </m:r>
                    <m:r>
                      <a:rPr lang="en-US" altLang="ko-KR" b="0" i="1" smtClean="0">
                        <a:solidFill>
                          <a:sysClr val="windowText" lastClr="000000"/>
                        </a:solidFill>
                        <a:latin typeface="Cambria Math"/>
                        <a:ea typeface="마루 부리 Beta" pitchFamily="50" charset="-127"/>
                      </a:rPr>
                      <m:t>𝑦</m:t>
                    </m:r>
                    <m:r>
                      <a:rPr lang="en-US" altLang="ko-KR" b="0" i="1" smtClean="0">
                        <a:solidFill>
                          <a:sysClr val="windowText" lastClr="000000"/>
                        </a:solidFill>
                        <a:latin typeface="Cambria Math"/>
                        <a:ea typeface="마루 부리 Beta" pitchFamily="50" charset="-127"/>
                      </a:rPr>
                      <m:t>[</m:t>
                    </m:r>
                    <m:r>
                      <a:rPr lang="en-US" altLang="ko-KR" b="0" i="1" smtClean="0">
                        <a:solidFill>
                          <a:sysClr val="windowText" lastClr="000000"/>
                        </a:solidFill>
                        <a:latin typeface="Cambria Math"/>
                        <a:ea typeface="마루 부리 Beta" pitchFamily="50" charset="-127"/>
                      </a:rPr>
                      <m:t>𝑛</m:t>
                    </m:r>
                    <m:r>
                      <a:rPr lang="en-US" altLang="ko-KR" b="0" i="1" smtClean="0">
                        <a:solidFill>
                          <a:sysClr val="windowText" lastClr="000000"/>
                        </a:solidFill>
                        <a:latin typeface="Cambria Math"/>
                        <a:ea typeface="마루 부리 Beta" pitchFamily="50" charset="-127"/>
                      </a:rPr>
                      <m:t>]</m:t>
                    </m:r>
                  </m:oMath>
                </a14:m>
                <a:r>
                  <a:rPr lang="ko-KR" altLang="en-US" dirty="0" smtClean="0">
                    <a:solidFill>
                      <a:sysClr val="windowText" lastClr="000000"/>
                    </a:solidFill>
                    <a:latin typeface="마루 부리 Beta" pitchFamily="50" charset="-127"/>
                    <a:ea typeface="마루 부리 Beta" pitchFamily="50" charset="-127"/>
                  </a:rPr>
                  <a:t>임</a:t>
                </a:r>
                <a:endParaRPr lang="en-US" altLang="ko-KR" dirty="0">
                  <a:solidFill>
                    <a:sysClr val="windowText" lastClr="000000"/>
                  </a:solidFill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>
          <p:sp>
            <p:nvSpPr>
              <p:cNvPr id="65" name="직사각형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857" y="2948339"/>
                <a:ext cx="2824176" cy="646331"/>
              </a:xfrm>
              <a:prstGeom prst="rect">
                <a:avLst/>
              </a:prstGeom>
              <a:blipFill rotWithShape="1">
                <a:blip r:embed="rId15"/>
                <a:stretch>
                  <a:fillRect t="-3704" b="-13889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8736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203</Words>
  <Application>Microsoft Office PowerPoint</Application>
  <PresentationFormat>화면 슬라이드 쇼(4:3)</PresentationFormat>
  <Paragraphs>34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4</cp:revision>
  <dcterms:created xsi:type="dcterms:W3CDTF">2006-10-05T04:04:58Z</dcterms:created>
  <dcterms:modified xsi:type="dcterms:W3CDTF">2022-01-12T05:06:03Z</dcterms:modified>
</cp:coreProperties>
</file>