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4189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presProps" Target="presProps.xml"  /><Relationship Id="rId4" Type="http://schemas.openxmlformats.org/officeDocument/2006/relationships/viewProps" Target="viewProps.xml"  /><Relationship Id="rId5" Type="http://schemas.openxmlformats.org/officeDocument/2006/relationships/theme" Target="theme/theme1.xml"  /><Relationship Id="rId6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rcRect l="10810" t="7590" r="51330" b="4360"/>
          <a:stretch>
            <a:fillRect/>
          </a:stretch>
        </p:blipFill>
        <p:spPr>
          <a:xfrm>
            <a:off x="132907" y="47649"/>
            <a:ext cx="5963093" cy="6706018"/>
          </a:xfrm>
          <a:prstGeom prst="rect">
            <a:avLst/>
          </a:prstGeom>
          <a:ln w="25400">
            <a:solidFill>
              <a:schemeClr val="dk2"/>
            </a:solidFill>
          </a:ln>
        </p:spPr>
      </p:pic>
      <p:sp>
        <p:nvSpPr>
          <p:cNvPr id="6" name=""/>
          <p:cNvSpPr/>
          <p:nvPr/>
        </p:nvSpPr>
        <p:spPr>
          <a:xfrm>
            <a:off x="781935" y="1360081"/>
            <a:ext cx="2846424" cy="67561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rcRect l="53690" t="50480" r="22440" b="10340"/>
          <a:stretch>
            <a:fillRect/>
          </a:stretch>
        </p:blipFill>
        <p:spPr>
          <a:xfrm>
            <a:off x="6937745" y="2485803"/>
            <a:ext cx="4439095" cy="4097884"/>
          </a:xfrm>
          <a:prstGeom prst="rect">
            <a:avLst/>
          </a:prstGeom>
          <a:ln w="38100">
            <a:solidFill>
              <a:schemeClr val="dk1"/>
            </a:solidFill>
          </a:ln>
        </p:spPr>
      </p:pic>
      <p:sp>
        <p:nvSpPr>
          <p:cNvPr id="10" name=""/>
          <p:cNvSpPr/>
          <p:nvPr/>
        </p:nvSpPr>
        <p:spPr>
          <a:xfrm>
            <a:off x="8410794" y="3708990"/>
            <a:ext cx="553781" cy="232587"/>
          </a:xfrm>
          <a:prstGeom prst="rect">
            <a:avLst/>
          </a:prstGeom>
          <a:noFill/>
          <a:ln w="25400">
            <a:solidFill>
              <a:srgbClr val="289b6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2" name=""/>
          <p:cNvSpPr/>
          <p:nvPr/>
        </p:nvSpPr>
        <p:spPr>
          <a:xfrm>
            <a:off x="2799463" y="1465299"/>
            <a:ext cx="577119" cy="232587"/>
          </a:xfrm>
          <a:prstGeom prst="rect">
            <a:avLst/>
          </a:prstGeom>
          <a:noFill/>
          <a:ln w="25400" cap="flat" cmpd="sng" algn="ctr">
            <a:solidFill>
              <a:srgbClr val="289b6e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13" name=""/>
          <p:cNvCxnSpPr>
            <a:stCxn id="10" idx="1"/>
            <a:endCxn id="12" idx="3"/>
          </p:cNvCxnSpPr>
          <p:nvPr/>
        </p:nvCxnSpPr>
        <p:spPr>
          <a:xfrm flipH="1" flipV="1">
            <a:off x="3376583" y="1581592"/>
            <a:ext cx="5034211" cy="2243691"/>
          </a:xfrm>
          <a:prstGeom prst="curvedConnector3">
            <a:avLst>
              <a:gd name="adj1" fmla="val 50000"/>
            </a:avLst>
          </a:prstGeom>
          <a:ln>
            <a:solidFill>
              <a:srgbClr val="67530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"/>
          <p:cNvPicPr>
            <a:picLocks noChangeAspect="1"/>
          </p:cNvPicPr>
          <p:nvPr/>
        </p:nvPicPr>
        <p:blipFill rotWithShape="1">
          <a:blip r:embed="rId4"/>
          <a:srcRect l="11260" t="17050" r="60360" b="50830"/>
          <a:stretch>
            <a:fillRect/>
          </a:stretch>
        </p:blipFill>
        <p:spPr>
          <a:xfrm>
            <a:off x="1208962" y="2571411"/>
            <a:ext cx="4364763" cy="2778432"/>
          </a:xfrm>
          <a:prstGeom prst="rect">
            <a:avLst/>
          </a:prstGeom>
          <a:ln w="25400">
            <a:solidFill>
              <a:schemeClr val="dk2"/>
            </a:solidFill>
          </a:ln>
        </p:spPr>
      </p:pic>
      <p:sp>
        <p:nvSpPr>
          <p:cNvPr id="16" name=""/>
          <p:cNvSpPr/>
          <p:nvPr/>
        </p:nvSpPr>
        <p:spPr>
          <a:xfrm>
            <a:off x="1838943" y="3670894"/>
            <a:ext cx="1746210" cy="232587"/>
          </a:xfrm>
          <a:prstGeom prst="rect">
            <a:avLst/>
          </a:prstGeom>
          <a:noFill/>
          <a:ln w="25400" cap="flat" cmpd="sng" algn="ctr">
            <a:solidFill>
              <a:srgbClr val="289b6e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7" name=""/>
          <p:cNvSpPr/>
          <p:nvPr/>
        </p:nvSpPr>
        <p:spPr>
          <a:xfrm>
            <a:off x="1132762" y="1658358"/>
            <a:ext cx="663089" cy="232587"/>
          </a:xfrm>
          <a:prstGeom prst="rect">
            <a:avLst/>
          </a:prstGeom>
          <a:noFill/>
          <a:ln w="19050" cap="flat" cmpd="sng" algn="ctr">
            <a:solidFill>
              <a:srgbClr val="289b6e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pic>
        <p:nvPicPr>
          <p:cNvPr id="19" name=""/>
          <p:cNvPicPr>
            <a:picLocks noChangeAspect="1"/>
          </p:cNvPicPr>
          <p:nvPr/>
        </p:nvPicPr>
        <p:blipFill rotWithShape="1">
          <a:blip r:embed="rId5"/>
          <a:srcRect l="12190" t="36250" r="65950" b="43080"/>
          <a:stretch>
            <a:fillRect/>
          </a:stretch>
        </p:blipFill>
        <p:spPr>
          <a:xfrm>
            <a:off x="3430726" y="4534746"/>
            <a:ext cx="3269202" cy="1738911"/>
          </a:xfrm>
          <a:prstGeom prst="rect">
            <a:avLst/>
          </a:prstGeom>
          <a:ln w="25400">
            <a:solidFill>
              <a:schemeClr val="dk2"/>
            </a:solidFill>
          </a:ln>
        </p:spPr>
      </p:pic>
      <p:sp>
        <p:nvSpPr>
          <p:cNvPr id="7" name=""/>
          <p:cNvSpPr txBox="1"/>
          <p:nvPr/>
        </p:nvSpPr>
        <p:spPr>
          <a:xfrm>
            <a:off x="4833382" y="449645"/>
            <a:ext cx="7358618" cy="1539175"/>
          </a:xfrm>
          <a:prstGeom prst="rect">
            <a:avLst/>
          </a:prstGeom>
          <a:solidFill>
            <a:schemeClr val="lt2"/>
          </a:solidFill>
          <a:ln>
            <a:solidFill>
              <a:schemeClr val="accent3"/>
            </a:solidFill>
          </a:ln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900">
                <a:latin typeface="한컴 백제 M"/>
                <a:ea typeface="한컴 백제 M"/>
              </a:rPr>
              <a:t>1.pAtkUpdate </a:t>
            </a:r>
            <a:r>
              <a:rPr lang="ko-KR" altLang="en-US" sz="1900">
                <a:latin typeface="한컴 백제 M"/>
                <a:ea typeface="한컴 백제 M"/>
              </a:rPr>
              <a:t>에서 </a:t>
            </a:r>
            <a:r>
              <a:rPr lang="en-US" altLang="ko-KR" sz="1900">
                <a:latin typeface="한컴 백제 M"/>
                <a:ea typeface="한컴 백제 M"/>
              </a:rPr>
              <a:t>(float pAtkAdd)</a:t>
            </a:r>
            <a:r>
              <a:rPr lang="ko-KR" altLang="en-US" sz="1900">
                <a:latin typeface="한컴 백제 M"/>
                <a:ea typeface="한컴 백제 M"/>
              </a:rPr>
              <a:t>의 값은 전직했을 때 오르는 값					</a:t>
            </a:r>
            <a:r>
              <a:rPr lang="en-US" altLang="ko-KR" sz="1900">
                <a:latin typeface="한컴 백제 M"/>
                <a:ea typeface="한컴 백제 M"/>
              </a:rPr>
              <a:t>(major,minor)</a:t>
            </a:r>
            <a:endParaRPr lang="en-US" altLang="ko-KR" sz="1900">
              <a:latin typeface="한컴 백제 M"/>
              <a:ea typeface="한컴 백제 M"/>
            </a:endParaRPr>
          </a:p>
          <a:p>
            <a:pPr lvl="0">
              <a:defRPr/>
            </a:pPr>
            <a:r>
              <a:rPr lang="en-US" altLang="ko-KR" sz="1900">
                <a:latin typeface="한컴 백제 M"/>
                <a:ea typeface="한컴 백제 M"/>
              </a:rPr>
              <a:t>2.</a:t>
            </a:r>
            <a:r>
              <a:rPr lang="ko-KR" altLang="en-US" sz="1900">
                <a:latin typeface="한컴 백제 M"/>
                <a:ea typeface="한컴 백제 M"/>
              </a:rPr>
              <a:t> </a:t>
            </a:r>
            <a:r>
              <a:rPr lang="en-US" altLang="ko-KR" sz="1900">
                <a:latin typeface="한컴 백제 M"/>
                <a:ea typeface="한컴 백제 M"/>
              </a:rPr>
              <a:t>this.pAtk</a:t>
            </a:r>
            <a:r>
              <a:rPr lang="ko-KR" altLang="en-US" sz="1900">
                <a:latin typeface="한컴 백제 M"/>
                <a:ea typeface="한컴 백제 M"/>
              </a:rPr>
              <a:t>에 넣어져 객체에 저장되어 기본이 되고</a:t>
            </a:r>
            <a:endParaRPr lang="ko-KR" altLang="en-US" sz="1900">
              <a:latin typeface="한컴 백제 M"/>
              <a:ea typeface="한컴 백제 M"/>
            </a:endParaRPr>
          </a:p>
          <a:p>
            <a:pPr lvl="0">
              <a:defRPr/>
            </a:pPr>
            <a:r>
              <a:rPr lang="en-US" altLang="ko-KR" sz="1900">
                <a:latin typeface="한컴 백제 M"/>
                <a:ea typeface="한컴 백제 M"/>
              </a:rPr>
              <a:t>3.</a:t>
            </a:r>
            <a:r>
              <a:rPr lang="ko-KR" altLang="en-US" sz="1900">
                <a:latin typeface="한컴 백제 M"/>
                <a:ea typeface="한컴 백제 M"/>
              </a:rPr>
              <a:t>  이 값이  </a:t>
            </a:r>
            <a:r>
              <a:rPr lang="en-US" altLang="ko-KR" sz="1900">
                <a:latin typeface="한컴 백제 M"/>
                <a:ea typeface="한컴 백제 M"/>
              </a:rPr>
              <a:t>getter</a:t>
            </a:r>
            <a:r>
              <a:rPr lang="ko-KR" altLang="en-US" sz="1900">
                <a:latin typeface="한컴 백제 M"/>
                <a:ea typeface="한컴 백제 M"/>
              </a:rPr>
              <a:t>로</a:t>
            </a:r>
            <a:r>
              <a:rPr lang="en-US" altLang="ko-KR" sz="1900">
                <a:latin typeface="한컴 백제 M"/>
                <a:ea typeface="한컴 백제 M"/>
              </a:rPr>
              <a:t> </a:t>
            </a:r>
            <a:r>
              <a:rPr lang="ko-KR" altLang="en-US" sz="1900">
                <a:latin typeface="한컴 백제 M"/>
                <a:ea typeface="한컴 백제 M"/>
              </a:rPr>
              <a:t>가져가</a:t>
            </a:r>
            <a:r>
              <a:rPr lang="en-US" altLang="ko-KR" sz="1900">
                <a:latin typeface="한컴 백제 M"/>
                <a:ea typeface="한컴 백제 M"/>
              </a:rPr>
              <a:t> </a:t>
            </a:r>
            <a:r>
              <a:rPr lang="ko-KR" altLang="en-US" sz="1900">
                <a:latin typeface="한컴 백제 M"/>
                <a:ea typeface="한컴 백제 M"/>
              </a:rPr>
              <a:t>다른 클래스에서  사용됨</a:t>
            </a:r>
            <a:r>
              <a:rPr lang="en-US" altLang="ko-KR" sz="1900">
                <a:latin typeface="한컴 백제 M"/>
                <a:ea typeface="한컴 백제 M"/>
              </a:rPr>
              <a:t>.</a:t>
            </a:r>
            <a:r>
              <a:rPr lang="ko-KR" altLang="en-US" sz="1900">
                <a:latin typeface="한컴 백제 M"/>
                <a:ea typeface="한컴 백제 M"/>
              </a:rPr>
              <a:t> </a:t>
            </a:r>
            <a:endParaRPr lang="en-US" altLang="ko-KR" sz="1900">
              <a:latin typeface="한컴 백제 M"/>
              <a:ea typeface="한컴 백제 M"/>
            </a:endParaRPr>
          </a:p>
          <a:p>
            <a:pPr lvl="0">
              <a:defRPr/>
            </a:pPr>
            <a:r>
              <a:rPr lang="ko-KR" altLang="en-US" sz="1900">
                <a:latin typeface="한컴 백제 M"/>
                <a:ea typeface="한컴 백제 M"/>
              </a:rPr>
              <a:t>    </a:t>
            </a:r>
            <a:r>
              <a:rPr lang="en-US" altLang="ko-KR" sz="1900">
                <a:latin typeface="한컴 백제 M"/>
                <a:ea typeface="한컴 백제 M"/>
              </a:rPr>
              <a:t>---</a:t>
            </a:r>
            <a:r>
              <a:rPr lang="ko-KR" altLang="en-US" sz="1900">
                <a:latin typeface="한컴 백제 M"/>
                <a:ea typeface="한컴 백제 M"/>
              </a:rPr>
              <a:t>전체적으로 맞나요</a:t>
            </a:r>
            <a:r>
              <a:rPr lang="en-US" altLang="ko-KR" sz="1900">
                <a:latin typeface="한컴 백제 M"/>
                <a:ea typeface="한컴 백제 M"/>
              </a:rPr>
              <a:t>?</a:t>
            </a:r>
            <a:endParaRPr lang="en-US" altLang="ko-KR" sz="1900">
              <a:latin typeface="한컴 백제 M"/>
              <a:ea typeface="한컴 백제 M"/>
            </a:endParaRPr>
          </a:p>
        </p:txBody>
      </p:sp>
      <p:sp>
        <p:nvSpPr>
          <p:cNvPr id="20" name=""/>
          <p:cNvSpPr/>
          <p:nvPr/>
        </p:nvSpPr>
        <p:spPr>
          <a:xfrm>
            <a:off x="4125987" y="4951123"/>
            <a:ext cx="846289" cy="232587"/>
          </a:xfrm>
          <a:prstGeom prst="rect">
            <a:avLst/>
          </a:prstGeom>
          <a:noFill/>
          <a:ln w="25400" cap="flat" cmpd="sng" algn="ctr">
            <a:solidFill>
              <a:srgbClr val="289b6e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1" name=""/>
          <p:cNvSpPr/>
          <p:nvPr/>
        </p:nvSpPr>
        <p:spPr>
          <a:xfrm>
            <a:off x="8687684" y="5900965"/>
            <a:ext cx="846289" cy="232587"/>
          </a:xfrm>
          <a:prstGeom prst="rect">
            <a:avLst/>
          </a:prstGeom>
          <a:noFill/>
          <a:ln w="25400" cap="flat" cmpd="sng" algn="ctr">
            <a:solidFill>
              <a:srgbClr val="289b6e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23" name=""/>
          <p:cNvCxnSpPr>
            <a:stCxn id="12" idx="1"/>
            <a:endCxn id="17" idx="3"/>
          </p:cNvCxnSpPr>
          <p:nvPr/>
        </p:nvCxnSpPr>
        <p:spPr>
          <a:xfrm rot="10800000" flipV="1">
            <a:off x="1795852" y="1581592"/>
            <a:ext cx="1003611" cy="193059"/>
          </a:xfrm>
          <a:prstGeom prst="straightConnector1">
            <a:avLst/>
          </a:prstGeom>
          <a:ln>
            <a:solidFill>
              <a:srgbClr val="67530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"/>
          <p:cNvCxnSpPr>
            <a:stCxn id="17" idx="2"/>
          </p:cNvCxnSpPr>
          <p:nvPr/>
        </p:nvCxnSpPr>
        <p:spPr>
          <a:xfrm rot="16200000" flipH="1">
            <a:off x="1062706" y="2292543"/>
            <a:ext cx="1779950" cy="976753"/>
          </a:xfrm>
          <a:prstGeom prst="straightConnector1">
            <a:avLst/>
          </a:prstGeom>
          <a:ln>
            <a:solidFill>
              <a:srgbClr val="67530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"/>
          <p:cNvCxnSpPr>
            <a:stCxn id="16" idx="2"/>
          </p:cNvCxnSpPr>
          <p:nvPr/>
        </p:nvCxnSpPr>
        <p:spPr>
          <a:xfrm>
            <a:off x="2712048" y="3903482"/>
            <a:ext cx="1634009" cy="1047641"/>
          </a:xfrm>
          <a:prstGeom prst="straightConnector1">
            <a:avLst/>
          </a:prstGeom>
          <a:ln>
            <a:solidFill>
              <a:srgbClr val="67530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"/>
          <p:cNvCxnSpPr>
            <a:stCxn id="20" idx="3"/>
            <a:endCxn id="21" idx="1"/>
          </p:cNvCxnSpPr>
          <p:nvPr/>
        </p:nvCxnSpPr>
        <p:spPr>
          <a:xfrm>
            <a:off x="4972277" y="5067416"/>
            <a:ext cx="3715407" cy="949842"/>
          </a:xfrm>
          <a:prstGeom prst="straightConnector1">
            <a:avLst/>
          </a:prstGeom>
          <a:ln>
            <a:solidFill>
              <a:srgbClr val="67530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"/>
          <p:cNvSpPr txBox="1"/>
          <p:nvPr/>
        </p:nvSpPr>
        <p:spPr>
          <a:xfrm>
            <a:off x="10052192" y="2780919"/>
            <a:ext cx="1936014" cy="360799"/>
          </a:xfrm>
          <a:prstGeom prst="rect">
            <a:avLst/>
          </a:prstGeom>
          <a:solidFill>
            <a:srgbClr val="ffef99"/>
          </a:solidFill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>
                <a:latin typeface="한컴 백제 M"/>
                <a:ea typeface="한컴 백제 M"/>
              </a:rPr>
              <a:t>class Magician </a:t>
            </a:r>
            <a:endParaRPr lang="en-US" altLang="ko-KR">
              <a:latin typeface="한컴 백제 M"/>
              <a:ea typeface="한컴 백제 M"/>
            </a:endParaRPr>
          </a:p>
        </p:txBody>
      </p:sp>
      <p:sp>
        <p:nvSpPr>
          <p:cNvPr id="29" name=""/>
          <p:cNvSpPr txBox="1"/>
          <p:nvPr/>
        </p:nvSpPr>
        <p:spPr>
          <a:xfrm>
            <a:off x="3036262" y="0"/>
            <a:ext cx="2268282" cy="360799"/>
          </a:xfrm>
          <a:prstGeom prst="rect">
            <a:avLst/>
          </a:prstGeom>
          <a:solidFill>
            <a:srgbClr val="ffef99">
              <a:alpha val="100000"/>
            </a:srgbClr>
          </a:solidFill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백제 M"/>
                <a:ea typeface="한컴 백제 M"/>
              </a:rPr>
              <a:t>class Adventurer 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한컴 백제 M"/>
              <a:ea typeface="한컴 백제 M"/>
            </a:endParaRPr>
          </a:p>
        </p:txBody>
      </p:sp>
      <p:sp>
        <p:nvSpPr>
          <p:cNvPr id="30" name=""/>
          <p:cNvSpPr txBox="1"/>
          <p:nvPr/>
        </p:nvSpPr>
        <p:spPr>
          <a:xfrm>
            <a:off x="8426300" y="0"/>
            <a:ext cx="3765700" cy="387451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백제 M"/>
                <a:ea typeface="한컴 백제 M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백제 M"/>
                <a:ea typeface="한컴 백제 M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백제 M"/>
                <a:ea typeface="한컴 백제 M"/>
              </a:rPr>
              <a:t>(17th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백제 M"/>
                <a:ea typeface="한컴 백제 M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백제 M"/>
                <a:ea typeface="한컴 백제 M"/>
              </a:rPr>
              <a:t>,1/12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백제 M"/>
                <a:ea typeface="한컴 백제 M"/>
              </a:rPr>
              <a:t>일 수업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백제 M"/>
                <a:ea typeface="한컴 백제 M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백제 M"/>
                <a:ea typeface="한컴 백제 M"/>
              </a:rPr>
              <a:t> 게임만들기 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한컴 백제 M"/>
              <a:ea typeface="한컴 백제 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38</ep:Words>
  <ep:PresentationFormat>화면 슬라이드 쇼(4:3)</ep:PresentationFormat>
  <ep:Paragraphs>7</ep:Paragraphs>
  <ep:Slides>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한컴오피스</vt:lpstr>
      <vt:lpstr>슬라이드 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2022-01-13T04:17:28.775</dcterms:created>
  <dc:creator>ckgks</dc:creator>
  <cp:lastModifiedBy>ckgks</cp:lastModifiedBy>
  <dcterms:modified xsi:type="dcterms:W3CDTF">2022-01-13T06:18:36.453</dcterms:modified>
  <cp:revision>472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