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  <p:sldMasterId id="2147483670" r:id="rId2"/>
    <p:sldMasterId id="2147483679" r:id="rId3"/>
    <p:sldMasterId id="2147483682" r:id="rId4"/>
    <p:sldMasterId id="2147483748" r:id="rId5"/>
    <p:sldMasterId id="2147483752" r:id="rId6"/>
    <p:sldMasterId id="2147483754" r:id="rId7"/>
    <p:sldMasterId id="2147483756" r:id="rId8"/>
  </p:sldMasterIdLst>
  <p:notesMasterIdLst>
    <p:notesMasterId r:id="rId28"/>
  </p:notesMasterIdLst>
  <p:sldIdLst>
    <p:sldId id="722" r:id="rId9"/>
    <p:sldId id="893" r:id="rId10"/>
    <p:sldId id="894" r:id="rId11"/>
    <p:sldId id="898" r:id="rId12"/>
    <p:sldId id="896" r:id="rId13"/>
    <p:sldId id="899" r:id="rId14"/>
    <p:sldId id="901" r:id="rId15"/>
    <p:sldId id="895" r:id="rId16"/>
    <p:sldId id="907" r:id="rId17"/>
    <p:sldId id="903" r:id="rId18"/>
    <p:sldId id="904" r:id="rId19"/>
    <p:sldId id="905" r:id="rId20"/>
    <p:sldId id="892" r:id="rId21"/>
    <p:sldId id="906" r:id="rId22"/>
    <p:sldId id="908" r:id="rId23"/>
    <p:sldId id="910" r:id="rId24"/>
    <p:sldId id="909" r:id="rId25"/>
    <p:sldId id="911" r:id="rId26"/>
    <p:sldId id="912" r:id="rId27"/>
  </p:sldIdLst>
  <p:sldSz cx="12192000" cy="6858000"/>
  <p:notesSz cx="6797675" cy="9926638"/>
  <p:embeddedFontLs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16B3ED-C6E6-4045-B7F9-6E276F570917}">
          <p14:sldIdLst>
            <p14:sldId id="722"/>
            <p14:sldId id="893"/>
          </p14:sldIdLst>
        </p14:section>
        <p14:section name="전처리" id="{4AEE60BD-CECD-42FB-9B65-37B7B2AF67B5}">
          <p14:sldIdLst>
            <p14:sldId id="894"/>
            <p14:sldId id="898"/>
            <p14:sldId id="896"/>
            <p14:sldId id="899"/>
            <p14:sldId id="901"/>
            <p14:sldId id="895"/>
            <p14:sldId id="907"/>
            <p14:sldId id="903"/>
            <p14:sldId id="904"/>
            <p14:sldId id="905"/>
          </p14:sldIdLst>
        </p14:section>
        <p14:section name="시간 잡아먹은 코드 디버깅" id="{0E1D0688-48B4-4246-B1E5-54E45FB332FF}">
          <p14:sldIdLst>
            <p14:sldId id="892"/>
            <p14:sldId id="906"/>
          </p14:sldIdLst>
        </p14:section>
        <p14:section name="시험기출문제" id="{D6FA43B6-D744-44BF-A57C-C02669BE2AD5}">
          <p14:sldIdLst>
            <p14:sldId id="908"/>
            <p14:sldId id="910"/>
            <p14:sldId id="909"/>
            <p14:sldId id="911"/>
            <p14:sldId id="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3" pos="1073" userDrawn="1">
          <p15:clr>
            <a:srgbClr val="A4A3A4"/>
          </p15:clr>
        </p15:guide>
        <p15:guide id="4" pos="914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300" userDrawn="1">
          <p15:clr>
            <a:srgbClr val="A4A3A4"/>
          </p15:clr>
        </p15:guide>
        <p15:guide id="8" orient="horz" pos="142" userDrawn="1">
          <p15:clr>
            <a:srgbClr val="A4A3A4"/>
          </p15:clr>
        </p15:guide>
        <p15:guide id="9" pos="6221" userDrawn="1">
          <p15:clr>
            <a:srgbClr val="A4A3A4"/>
          </p15:clr>
        </p15:guide>
        <p15:guide id="10" pos="6108" userDrawn="1">
          <p15:clr>
            <a:srgbClr val="A4A3A4"/>
          </p15:clr>
        </p15:guide>
        <p15:guide id="11" pos="2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jeong@b2en.com" initials="y" lastIdx="1" clrIdx="0">
    <p:extLst>
      <p:ext uri="{19B8F6BF-5375-455C-9EA6-DF929625EA0E}">
        <p15:presenceInfo xmlns:p15="http://schemas.microsoft.com/office/powerpoint/2012/main" userId="1c52b7708b616c75" providerId="Windows Live"/>
      </p:ext>
    </p:extLst>
  </p:cmAuthor>
  <p:cmAuthor id="2" name="2016100206@office.khu.ac.kr" initials="2" lastIdx="1" clrIdx="1">
    <p:extLst>
      <p:ext uri="{19B8F6BF-5375-455C-9EA6-DF929625EA0E}">
        <p15:presenceInfo xmlns:p15="http://schemas.microsoft.com/office/powerpoint/2012/main" userId="S::2016100206@office.khu.ac.kr::cfefc4bd-0b99-462a-ac19-6759ef21f2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5800"/>
    <a:srgbClr val="44CCE8"/>
    <a:srgbClr val="F1008A"/>
    <a:srgbClr val="C95171"/>
    <a:srgbClr val="4D4D4D"/>
    <a:srgbClr val="6D6D6E"/>
    <a:srgbClr val="D6E7CA"/>
    <a:srgbClr val="FFECB2"/>
    <a:srgbClr val="FF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7" autoAdjust="0"/>
  </p:normalViewPr>
  <p:slideViewPr>
    <p:cSldViewPr snapToGrid="0">
      <p:cViewPr varScale="1">
        <p:scale>
          <a:sx n="86" d="100"/>
          <a:sy n="86" d="100"/>
        </p:scale>
        <p:origin x="811" y="72"/>
      </p:cViewPr>
      <p:guideLst>
        <p:guide orient="horz" pos="3566"/>
        <p:guide pos="1073"/>
        <p:guide pos="914"/>
        <p:guide pos="7469"/>
        <p:guide orient="horz" pos="300"/>
        <p:guide orient="horz" pos="142"/>
        <p:guide pos="6221"/>
        <p:guide pos="6108"/>
        <p:guide pos="2683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2678B75-93C8-4586-AA22-A0E580B81B01}" type="datetimeFigureOut">
              <a:rPr lang="ko-KR" altLang="en-US" smtClean="0"/>
              <a:pPr/>
              <a:t>2023-05-05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DA5B8D2-2915-401F-9650-9A0A52707A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A5B2-665E-4C40-9C58-8722E75CA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84E58-3736-480E-93D5-E0763E748446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6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98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485" y="294004"/>
            <a:ext cx="6954077" cy="6093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defTabSz="829544"/>
            <a:fld id="{28784E58-3736-480E-93D5-E0763E748446}" type="slidenum">
              <a:rPr lang="ko-KR" altLang="en-US" sz="1633" smtClean="0">
                <a:solidFill>
                  <a:prstClr val="black"/>
                </a:solidFill>
              </a:rPr>
              <a:pPr defTabSz="829544"/>
              <a:t>‹#›</a:t>
            </a:fld>
            <a:endParaRPr lang="ko-KR" altLang="en-US" sz="1633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4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 bwMode="gray">
          <a:xfrm>
            <a:off x="471982" y="847488"/>
            <a:ext cx="11248035" cy="5639944"/>
          </a:xfrm>
          <a:prstGeom prst="rect">
            <a:avLst/>
          </a:prstGeom>
          <a:solidFill>
            <a:srgbClr val="F7F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496086" y="424200"/>
            <a:ext cx="2279888" cy="3350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177" b="0" spc="-181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724399" y="6636186"/>
            <a:ext cx="2743200" cy="1256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16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679BA5B2-665E-4C40-9C58-8722E75CA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 bwMode="gray">
          <a:xfrm>
            <a:off x="471982" y="847487"/>
            <a:ext cx="11248035" cy="326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0">
          <p15:clr>
            <a:srgbClr val="F26B43"/>
          </p15:clr>
        </p15:guide>
        <p15:guide id="2" pos="6475">
          <p15:clr>
            <a:srgbClr val="F26B43"/>
          </p15:clr>
        </p15:guide>
        <p15:guide id="3" orient="horz" pos="4513">
          <p15:clr>
            <a:srgbClr val="F26B43"/>
          </p15:clr>
        </p15:guide>
        <p15:guide id="6" orient="horz" pos="499">
          <p15:clr>
            <a:srgbClr val="F26B43"/>
          </p15:clr>
        </p15:guide>
        <p15:guide id="8" orient="horz" pos="589">
          <p15:clr>
            <a:srgbClr val="F26B43"/>
          </p15:clr>
        </p15:guide>
        <p15:guide id="9" orient="horz" pos="793">
          <p15:clr>
            <a:srgbClr val="F26B43"/>
          </p15:clr>
        </p15:guide>
        <p15:guide id="10" orient="horz" pos="4604">
          <p15:clr>
            <a:srgbClr val="F26B43"/>
          </p15:clr>
        </p15:guide>
        <p15:guide id="11" orient="horz" pos="4694">
          <p15:clr>
            <a:srgbClr val="F26B43"/>
          </p15:clr>
        </p15:guide>
        <p15:guide id="12" orient="horz" pos="1111">
          <p15:clr>
            <a:srgbClr val="F26B43"/>
          </p15:clr>
        </p15:guide>
        <p15:guide id="13" pos="6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8784E58-3736-480E-93D5-E0763E748446}" type="slidenum">
              <a:rPr lang="en-US" altLang="ko-KR" smtClean="0"/>
              <a:pPr/>
              <a:t>‹#›</a:t>
            </a:fld>
            <a:endParaRPr lang="en-US" dirty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0">
          <p15:clr>
            <a:srgbClr val="F26B43"/>
          </p15:clr>
        </p15:guide>
        <p15:guide id="2" pos="6475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1066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884">
          <p15:clr>
            <a:srgbClr val="F26B43"/>
          </p15:clr>
        </p15:guide>
        <p15:guide id="9" orient="horz" pos="612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gray">
          <a:xfrm>
            <a:off x="932244" y="4145558"/>
            <a:ext cx="5702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2402" y="777851"/>
            <a:ext cx="1231915" cy="2644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59" y="670278"/>
            <a:ext cx="11000341" cy="61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0">
          <p15:clr>
            <a:srgbClr val="F26B43"/>
          </p15:clr>
        </p15:guide>
        <p15:guide id="2" orient="horz" pos="703">
          <p15:clr>
            <a:srgbClr val="F26B43"/>
          </p15:clr>
        </p15:guide>
        <p15:guide id="3" orient="horz" pos="2358">
          <p15:clr>
            <a:srgbClr val="F26B43"/>
          </p15:clr>
        </p15:guide>
        <p15:guide id="4" orient="horz" pos="2086">
          <p15:clr>
            <a:srgbClr val="F26B43"/>
          </p15:clr>
        </p15:guide>
        <p15:guide id="5" orient="horz" pos="3107">
          <p15:clr>
            <a:srgbClr val="F26B43"/>
          </p15:clr>
        </p15:guide>
        <p15:guide id="6" orient="horz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0">
          <p15:clr>
            <a:srgbClr val="F26B43"/>
          </p15:clr>
        </p15:guide>
        <p15:guide id="2" pos="6475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1066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884">
          <p15:clr>
            <a:srgbClr val="F26B43"/>
          </p15:clr>
        </p15:guide>
        <p15:guide id="9" orient="horz" pos="612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913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1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0">
          <p15:clr>
            <a:srgbClr val="F26B43"/>
          </p15:clr>
        </p15:guide>
        <p15:guide id="2" pos="6475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1066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884">
          <p15:clr>
            <a:srgbClr val="F26B43"/>
          </p15:clr>
        </p15:guide>
        <p15:guide id="9" orient="horz" pos="612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gray">
          <a:xfrm>
            <a:off x="471982" y="722753"/>
            <a:ext cx="11248035" cy="326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0">
          <p15:clr>
            <a:srgbClr val="F26B43"/>
          </p15:clr>
        </p15:guide>
        <p15:guide id="2" pos="6475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1066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884">
          <p15:clr>
            <a:srgbClr val="F26B43"/>
          </p15:clr>
        </p15:guide>
        <p15:guide id="9" orient="horz" pos="612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10" y="6617998"/>
            <a:ext cx="1590639" cy="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913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sta-rican-household-poverty-predictio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088B8D0-F2D2-1809-B0F3-0FCA9D325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485" y="2819602"/>
            <a:ext cx="11020910" cy="498598"/>
          </a:xfrm>
        </p:spPr>
        <p:txBody>
          <a:bodyPr/>
          <a:lstStyle/>
          <a:p>
            <a:r>
              <a:rPr lang="en-US" altLang="ko-KR" sz="36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Costa Rican Household Poverty Level Prediction</a:t>
            </a:r>
            <a:endParaRPr lang="ko-KR" altLang="en-US" sz="36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16A52-E712-61D0-1CBC-EE860352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1F385DC-43F6-C182-2BC9-4785A1B25640}"/>
              </a:ext>
            </a:extLst>
          </p:cNvPr>
          <p:cNvSpPr txBox="1">
            <a:spLocks/>
          </p:cNvSpPr>
          <p:nvPr/>
        </p:nvSpPr>
        <p:spPr>
          <a:xfrm>
            <a:off x="364485" y="4613162"/>
            <a:ext cx="11020910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algn="l" defTabSz="91440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0" kern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0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구현지</a:t>
            </a:r>
            <a:endParaRPr lang="en-US" sz="10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3C5A1FA2-0293-72E1-4EEA-2278EB455020}"/>
              </a:ext>
            </a:extLst>
          </p:cNvPr>
          <p:cNvSpPr txBox="1">
            <a:spLocks/>
          </p:cNvSpPr>
          <p:nvPr/>
        </p:nvSpPr>
        <p:spPr>
          <a:xfrm>
            <a:off x="364485" y="2570303"/>
            <a:ext cx="11020910" cy="2492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algn="l" defTabSz="91440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0" kern="12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sz="1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Multi-class classification : Tabular data</a:t>
            </a:r>
          </a:p>
        </p:txBody>
      </p:sp>
    </p:spTree>
    <p:extLst>
      <p:ext uri="{BB962C8B-B14F-4D97-AF65-F5344CB8AC3E}">
        <p14:creationId xmlns:p14="http://schemas.microsoft.com/office/powerpoint/2010/main" val="71927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C2C9-AE8B-575A-4046-F60A001C2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모델 종류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78090B-F0D3-CD58-3B4E-BEC0A163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29C34-058E-F5C3-9EB0-05E72EF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7141DC1-63AD-D8D1-AD7A-7B509055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99562"/>
              </p:ext>
            </p:extLst>
          </p:nvPr>
        </p:nvGraphicFramePr>
        <p:xfrm>
          <a:off x="470664" y="821586"/>
          <a:ext cx="1125213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536">
                  <a:extLst>
                    <a:ext uri="{9D8B030D-6E8A-4147-A177-3AD203B41FA5}">
                      <a16:colId xmlns:a16="http://schemas.microsoft.com/office/drawing/2014/main" val="923482278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4166430867"/>
                    </a:ext>
                  </a:extLst>
                </a:gridCol>
                <a:gridCol w="3051387">
                  <a:extLst>
                    <a:ext uri="{9D8B030D-6E8A-4147-A177-3AD203B41FA5}">
                      <a16:colId xmlns:a16="http://schemas.microsoft.com/office/drawing/2014/main" val="2243875443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184242312"/>
                    </a:ext>
                  </a:extLst>
                </a:gridCol>
                <a:gridCol w="1735524">
                  <a:extLst>
                    <a:ext uri="{9D8B030D-6E8A-4147-A177-3AD203B41FA5}">
                      <a16:colId xmlns:a16="http://schemas.microsoft.com/office/drawing/2014/main" val="3940569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다중분류 모델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단점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 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5209"/>
                  </a:ext>
                </a:extLst>
              </a:tr>
              <a:tr h="29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Softmax</a:t>
                      </a:r>
                      <a:r>
                        <a:rPr lang="en-US" altLang="ko-KR" sz="1200" b="1" dirty="0"/>
                        <a:t> Regression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클래스 </a:t>
                      </a:r>
                      <a:r>
                        <a:rPr lang="en-US" altLang="ko-KR" sz="1200" dirty="0"/>
                        <a:t>k</a:t>
                      </a:r>
                      <a:r>
                        <a:rPr lang="ko-KR" altLang="en-US" sz="1200" dirty="0"/>
                        <a:t>차원의 벡터를 </a:t>
                      </a:r>
                      <a:r>
                        <a:rPr lang="ko-KR" altLang="en-US" sz="1200" dirty="0" err="1"/>
                        <a:t>입력받아</a:t>
                      </a:r>
                      <a:r>
                        <a:rPr lang="ko-KR" altLang="en-US" sz="1200" dirty="0"/>
                        <a:t> 각 클래스에 대한 점수를 계산하고 소프트 맥스 함수를 적용해 각 클래스의 확률을 추정한다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LogisticRegression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multi_class</a:t>
                      </a:r>
                      <a:r>
                        <a:rPr lang="en-US" altLang="ko-KR" sz="1200" dirty="0"/>
                        <a:t>=‘</a:t>
                      </a:r>
                      <a:r>
                        <a:rPr lang="en-US" altLang="ko-KR" sz="1200" dirty="0" err="1"/>
                        <a:t>multtinomial</a:t>
                      </a:r>
                      <a:r>
                        <a:rPr lang="en-US" altLang="ko-KR" sz="1200" dirty="0"/>
                        <a:t>’, solver=‘</a:t>
                      </a:r>
                      <a:r>
                        <a:rPr lang="en-US" altLang="ko-KR" sz="1200" dirty="0" err="1"/>
                        <a:t>lbfgs</a:t>
                      </a:r>
                      <a:r>
                        <a:rPr lang="en-US" altLang="ko-KR" sz="1200" dirty="0"/>
                        <a:t>’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82716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KNN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가까운 </a:t>
                      </a:r>
                      <a:r>
                        <a:rPr lang="en-US" altLang="ko-KR" sz="1200" dirty="0"/>
                        <a:t>k</a:t>
                      </a:r>
                      <a:r>
                        <a:rPr lang="ko-KR" altLang="en-US" sz="1200" dirty="0"/>
                        <a:t>개의 데이터 포인트를 찾아 </a:t>
                      </a:r>
                      <a:r>
                        <a:rPr lang="ko-KR" altLang="en-US" sz="1200" dirty="0" err="1"/>
                        <a:t>그것들로부터</a:t>
                      </a:r>
                      <a:r>
                        <a:rPr lang="ko-KR" altLang="en-US" sz="1200" dirty="0"/>
                        <a:t> 새로운 데이터 포인트의 범주를 </a:t>
                      </a:r>
                      <a:r>
                        <a:rPr lang="ko-KR" altLang="en-US" sz="1200" dirty="0" err="1"/>
                        <a:t>라벨링한다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 err="1"/>
                        <a:t>비모수적인</a:t>
                      </a:r>
                      <a:r>
                        <a:rPr lang="ko-KR" altLang="en-US" sz="1200" dirty="0"/>
                        <a:t> 방식을 사용해 결정경계가 매우 불규칙한 분류 상황에서 종종 높은 예측성능을 보인다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1077"/>
                  </a:ext>
                </a:extLst>
              </a:tr>
              <a:tr h="54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Decision Tree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특정 기준에 따라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아니오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로 답할 수 있는 질문을 통해 가지를 치며 내려가며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정답에 가장 빨리 도달하는 질문목록들을 학습한다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분류 규칙이 명확하여 해석이 쉽다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입력변수와 목표변수에 연속형 데이터와 범주형 데이터 모두 소화할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선형성과 정규성 등 가정이 필요하지 않아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과정에 모델의 성능이 큰 영향을 받지 않는다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가지치기 방식에도 불구하고 과대적합의 가능성이 높아 일반화 성능이 우수하지 않다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가지치기를 통해 트리의 성장을 제한해 </a:t>
                      </a:r>
                      <a:r>
                        <a:rPr lang="ko-KR" altLang="en-US" sz="1200" dirty="0" err="1"/>
                        <a:t>과적합</a:t>
                      </a:r>
                      <a:r>
                        <a:rPr lang="ko-KR" altLang="en-US" sz="1200" dirty="0"/>
                        <a:t> 문제를 방지할 수 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006558"/>
                  </a:ext>
                </a:extLst>
              </a:tr>
              <a:tr h="225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Random Forest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많은 무작위성을 주어 약한 학습기들을 생성한 후 선형 결합하여 최종 학습기를 만든다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예측력이 매우 높은 편이다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이론적인 설명이나 최종결과에 대한 해석이 어렵다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62038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Naïve Bayes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독립적인 속성 값 기준 클래스 분류에 미치는 영향을 측정한다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간단하고 빠르다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노이즈와 </a:t>
                      </a:r>
                      <a:r>
                        <a:rPr lang="ko-KR" altLang="en-US" sz="1200" dirty="0" err="1"/>
                        <a:t>결측치에</a:t>
                      </a:r>
                      <a:r>
                        <a:rPr lang="ko-KR" altLang="en-US" sz="1200" dirty="0"/>
                        <a:t> 강하다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예측을 위한 추정확률을 쉽게 얻을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모든 특징이 동등하게 중요하며 독립이라고 가정하기에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가정이 잘못된 경우들이 종종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데이터가 많지 않아 빈도주의적 추론의 사용이 마땅치 않거나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추정의 목적이 미래 예측일때 성능이 좋다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232732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SVM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데이터를 두 공간으로 나누되 </a:t>
                      </a:r>
                      <a:r>
                        <a:rPr lang="ko-KR" altLang="en-US" sz="1200" dirty="0" err="1"/>
                        <a:t>관측치들에서</a:t>
                      </a:r>
                      <a:r>
                        <a:rPr lang="ko-KR" altLang="en-US" sz="1200" dirty="0"/>
                        <a:t> 초평면까지 가장 짧은 거리인 마진이 가장 큰 분리 초평면을 찾는다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커널을 사용해 선형 분리 가능하게 조정할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모든 데이터에 적용하기 어렵다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과적합의 문제와 테스트데이터 이상치에 민감할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특성의 스케일에 민감하다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 err="1"/>
                        <a:t>범주형변수를</a:t>
                      </a:r>
                      <a:r>
                        <a:rPr lang="ko-KR" altLang="en-US" sz="1200" dirty="0"/>
                        <a:t> 독립변수로 </a:t>
                      </a:r>
                      <a:r>
                        <a:rPr lang="ko-KR" altLang="en-US" sz="1200" dirty="0" err="1"/>
                        <a:t>사용할수</a:t>
                      </a:r>
                      <a:r>
                        <a:rPr lang="ko-KR" altLang="en-US" sz="1200" dirty="0"/>
                        <a:t> 없다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r>
                        <a:rPr lang="ko-KR" altLang="en-US" sz="1200" dirty="0"/>
                        <a:t>의 크기 따라 오차 허용도가 달라진다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35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E47C0F-386A-8598-A644-DF8DD3C2620A}"/>
              </a:ext>
            </a:extLst>
          </p:cNvPr>
          <p:cNvSpPr txBox="1"/>
          <p:nvPr/>
        </p:nvSpPr>
        <p:spPr>
          <a:xfrm>
            <a:off x="7112000" y="3715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 err="1"/>
              <a:t>그밖에도</a:t>
            </a:r>
            <a:r>
              <a:rPr lang="ko-KR" altLang="en-US" sz="1200" dirty="0"/>
              <a:t> </a:t>
            </a:r>
            <a:r>
              <a:rPr lang="en-US" altLang="ko-KR" sz="1200" dirty="0"/>
              <a:t>SGD classifier, DNN</a:t>
            </a:r>
            <a:r>
              <a:rPr lang="ko-KR" altLang="en-US" sz="1200" dirty="0"/>
              <a:t>등 이 존재한다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B756-A4E6-630D-5840-9A91DCD69CD0}"/>
              </a:ext>
            </a:extLst>
          </p:cNvPr>
          <p:cNvSpPr txBox="1"/>
          <p:nvPr/>
        </p:nvSpPr>
        <p:spPr>
          <a:xfrm>
            <a:off x="12192000" y="1018134"/>
            <a:ext cx="660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lbfgs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약자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제한된 메모리 </a:t>
            </a:r>
            <a:r>
              <a:rPr lang="en-US" altLang="ko-KR" sz="1200" b="0" dirty="0" err="1">
                <a:solidFill>
                  <a:srgbClr val="A31515"/>
                </a:solidFill>
                <a:effectLst/>
              </a:rPr>
              <a:t>Broyden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–Fletcher–Goldfarb–</a:t>
            </a:r>
            <a:r>
              <a:rPr lang="en-US" altLang="ko-KR" sz="1200" b="0" dirty="0" err="1">
                <a:solidFill>
                  <a:srgbClr val="A31515"/>
                </a:solidFill>
                <a:effectLst/>
              </a:rPr>
              <a:t>Shanno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 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알고리즘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". Scikit-Learn Library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에서 제공하는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</a:rPr>
              <a:t>솔버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 알고리즘 중 하나입니다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.</a:t>
            </a:r>
            <a:br>
              <a:rPr lang="ko-KR" altLang="en-US" sz="1200" b="0" dirty="0">
                <a:solidFill>
                  <a:srgbClr val="000000"/>
                </a:solidFill>
                <a:effectLst/>
              </a:rPr>
            </a:br>
            <a:r>
              <a:rPr lang="ko-KR" altLang="en-US" sz="1200" b="0" dirty="0">
                <a:solidFill>
                  <a:srgbClr val="A31515"/>
                </a:solidFill>
                <a:effectLst/>
              </a:rPr>
              <a:t>제한된 메모리라는 용어는 단순히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</a:rPr>
              <a:t>그래디언트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 근사치를 암시적으로 나타내는 몇 개의 벡터만 저장한다는 의미입니다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.</a:t>
            </a:r>
            <a:br>
              <a:rPr lang="ko-KR" altLang="en-US" sz="1200" b="0" dirty="0">
                <a:solidFill>
                  <a:srgbClr val="000000"/>
                </a:solidFill>
                <a:effectLst/>
              </a:rPr>
            </a:br>
            <a:r>
              <a:rPr lang="ko-KR" altLang="en-US" sz="1200" b="0" dirty="0">
                <a:solidFill>
                  <a:srgbClr val="A31515"/>
                </a:solidFill>
                <a:effectLst/>
              </a:rPr>
              <a:t>상대적으로 작은 데이터 세트 에서 더 잘 수렴 됩니다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.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9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927F-558C-24E0-26AD-1EC5DE049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성능에 효과적인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4FC7A4-EC01-98BF-6124-E1DC6A1B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BFCA3-6B04-C4BD-3B19-51934D37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28A58-48BE-8A3A-51E0-82040C1CE354}"/>
              </a:ext>
            </a:extLst>
          </p:cNvPr>
          <p:cNvSpPr txBox="1"/>
          <p:nvPr/>
        </p:nvSpPr>
        <p:spPr>
          <a:xfrm>
            <a:off x="1074996" y="1627147"/>
            <a:ext cx="247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스케일 조정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7EDEA-4E66-C5DB-8054-859C8193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6" y="2292822"/>
            <a:ext cx="2635659" cy="3366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42668-BA6F-6AFF-2B4A-3FC6A7905584}"/>
              </a:ext>
            </a:extLst>
          </p:cNvPr>
          <p:cNvSpPr txBox="1"/>
          <p:nvPr/>
        </p:nvSpPr>
        <p:spPr>
          <a:xfrm>
            <a:off x="5171440" y="1627147"/>
            <a:ext cx="247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모델 인자 숫자 변경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036E623-D432-7A27-E3D2-BAC292EE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94028"/>
              </p:ext>
            </p:extLst>
          </p:nvPr>
        </p:nvGraphicFramePr>
        <p:xfrm>
          <a:off x="5171440" y="2088437"/>
          <a:ext cx="655136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635">
                  <a:extLst>
                    <a:ext uri="{9D8B030D-6E8A-4147-A177-3AD203B41FA5}">
                      <a16:colId xmlns:a16="http://schemas.microsoft.com/office/drawing/2014/main" val="2702399460"/>
                    </a:ext>
                  </a:extLst>
                </a:gridCol>
                <a:gridCol w="1443664">
                  <a:extLst>
                    <a:ext uri="{9D8B030D-6E8A-4147-A177-3AD203B41FA5}">
                      <a16:colId xmlns:a16="http://schemas.microsoft.com/office/drawing/2014/main" val="2053975455"/>
                    </a:ext>
                  </a:extLst>
                </a:gridCol>
                <a:gridCol w="3739066">
                  <a:extLst>
                    <a:ext uri="{9D8B030D-6E8A-4147-A177-3AD203B41FA5}">
                      <a16:colId xmlns:a16="http://schemas.microsoft.com/office/drawing/2014/main" val="2080883068"/>
                    </a:ext>
                  </a:extLst>
                </a:gridCol>
              </a:tblGrid>
              <a:tr h="153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다중분류 모델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029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Softmax</a:t>
                      </a:r>
                      <a:r>
                        <a:rPr lang="en-US" altLang="ko-KR" sz="1200" b="1" dirty="0"/>
                        <a:t> Regression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정규화 강도의 역수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43671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KNN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n_neighbors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이웃 수 </a:t>
                      </a:r>
                      <a:r>
                        <a:rPr lang="en-US" altLang="ko-KR" sz="1200" dirty="0"/>
                        <a:t>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0808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KNN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각 이웃의 포인트의 가중치 부여 정도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‘uniform’ : </a:t>
                      </a:r>
                      <a:r>
                        <a:rPr lang="ko-KR" altLang="en-US" sz="1200" dirty="0"/>
                        <a:t>동일</a:t>
                      </a:r>
                      <a:r>
                        <a:rPr lang="en-US" altLang="ko-KR" sz="1200" dirty="0"/>
                        <a:t>. ‘distance’ </a:t>
                      </a:r>
                      <a:r>
                        <a:rPr lang="ko-KR" altLang="en-US" sz="1200" dirty="0"/>
                        <a:t>거리의 역수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075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Decision Tree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트리의 최대 깊이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8887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Random Forest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Randomforest</a:t>
                      </a:r>
                      <a:r>
                        <a:rPr lang="ko-KR" altLang="en-US" sz="1200" dirty="0"/>
                        <a:t>에서 나무의 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76411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min_samples_split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내부 노드를 분할하는데 필요한 최소 샘플 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94793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SVM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kernel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커널 함수의 타입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‘linear’, ‘poly’, ‘</a:t>
                      </a:r>
                      <a:r>
                        <a:rPr lang="en-US" altLang="ko-KR" sz="1200" dirty="0" err="1"/>
                        <a:t>rbf</a:t>
                      </a:r>
                      <a:r>
                        <a:rPr lang="en-US" altLang="ko-KR" sz="1200" dirty="0"/>
                        <a:t>’, ‘precomputed’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7199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정규화 강도의 역수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8998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C31E7ED4-2655-A6AE-FAC5-58D6D256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83" y="2403009"/>
            <a:ext cx="2739252" cy="26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C2C9-AE8B-575A-4046-F60A001C2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모델 종류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78090B-F0D3-CD58-3B4E-BEC0A163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29C34-058E-F5C3-9EB0-05E72EF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7141DC1-63AD-D8D1-AD7A-7B509055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7962"/>
              </p:ext>
            </p:extLst>
          </p:nvPr>
        </p:nvGraphicFramePr>
        <p:xfrm>
          <a:off x="470664" y="1877753"/>
          <a:ext cx="11252143" cy="2667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449">
                  <a:extLst>
                    <a:ext uri="{9D8B030D-6E8A-4147-A177-3AD203B41FA5}">
                      <a16:colId xmlns:a16="http://schemas.microsoft.com/office/drawing/2014/main" val="923482278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4166430867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2243875443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2184242312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3940569234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936784986"/>
                    </a:ext>
                  </a:extLst>
                </a:gridCol>
                <a:gridCol w="1607449">
                  <a:extLst>
                    <a:ext uri="{9D8B030D-6E8A-4147-A177-3AD203B41FA5}">
                      <a16:colId xmlns:a16="http://schemas.microsoft.com/office/drawing/2014/main" val="28840635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실험한 모델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설정 인자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스케일 조정 수혜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5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LogisticRegression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C=10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68.68%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52.63%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44.34%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46.26%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스케일 조정 후 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돌아감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6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SVC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C=0.5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0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n_neighbors</a:t>
                      </a:r>
                      <a:r>
                        <a:rPr lang="en-US" altLang="ko-KR" sz="1200" dirty="0"/>
                        <a:t>=15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70.6%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64.35%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43.28%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47.5%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6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Decision Tree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r>
                        <a:rPr lang="en-US" altLang="ko-KR" sz="1200" dirty="0"/>
                        <a:t>=8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5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232732"/>
                  </a:ext>
                </a:extLst>
              </a:tr>
              <a:tr h="356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Dense layer 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67.62%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7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5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D404-6A2B-F56A-DF9B-494DC00D6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32257-FF11-AEDF-F17D-E53DA0D4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1D9EA-0D1D-383C-128E-20E9F51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64077-50A9-ED9F-6A69-F4775665A7A1}"/>
              </a:ext>
            </a:extLst>
          </p:cNvPr>
          <p:cNvSpPr txBox="1"/>
          <p:nvPr/>
        </p:nvSpPr>
        <p:spPr>
          <a:xfrm>
            <a:off x="6097732" y="2007493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_parentesco1 = train[train[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'parentesco1'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altLang="ko-KR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].copy()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_parentesco0 = train[~(train[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'parentesco1'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altLang="ko-KR" sz="100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)].copy()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~ + 1 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566634-E45D-3AE6-9302-09C84918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2" y="1791040"/>
            <a:ext cx="5451589" cy="4369857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15090644-6152-F547-D255-4A6088CD10A4}"/>
              </a:ext>
            </a:extLst>
          </p:cNvPr>
          <p:cNvSpPr/>
          <p:nvPr/>
        </p:nvSpPr>
        <p:spPr>
          <a:xfrm rot="16200000">
            <a:off x="2941320" y="770086"/>
            <a:ext cx="345440" cy="18592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BB6CD1-520F-EAF7-9A2C-A294E5057669}"/>
              </a:ext>
            </a:extLst>
          </p:cNvPr>
          <p:cNvSpPr/>
          <p:nvPr/>
        </p:nvSpPr>
        <p:spPr>
          <a:xfrm>
            <a:off x="603940" y="1026160"/>
            <a:ext cx="5222241" cy="50084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집계 전 알고자 하는 정보 </a:t>
            </a:r>
            <a:r>
              <a:rPr lang="en-US" altLang="ko-KR" sz="2000" b="1" dirty="0" err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포함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10DF3C-81CB-B712-00EC-1FF169C113C5}"/>
              </a:ext>
            </a:extLst>
          </p:cNvPr>
          <p:cNvCxnSpPr>
            <a:cxnSpLocks/>
          </p:cNvCxnSpPr>
          <p:nvPr/>
        </p:nvCxnSpPr>
        <p:spPr>
          <a:xfrm flipV="1">
            <a:off x="9672320" y="2407603"/>
            <a:ext cx="0" cy="3686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082498-1B4A-F594-7403-70C963B62D24}"/>
              </a:ext>
            </a:extLst>
          </p:cNvPr>
          <p:cNvCxnSpPr>
            <a:cxnSpLocks/>
          </p:cNvCxnSpPr>
          <p:nvPr/>
        </p:nvCxnSpPr>
        <p:spPr>
          <a:xfrm flipV="1">
            <a:off x="7833360" y="2407603"/>
            <a:ext cx="0" cy="3686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F7B4B3-1105-D2A6-E0A9-47B1655F9203}"/>
              </a:ext>
            </a:extLst>
          </p:cNvPr>
          <p:cNvSpPr/>
          <p:nvPr/>
        </p:nvSpPr>
        <p:spPr>
          <a:xfrm>
            <a:off x="6095999" y="2807713"/>
            <a:ext cx="5222241" cy="50084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그룹을 분할 시 값 변경 또는 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not(~) 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 중 하나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981788-3DA2-2978-2DE8-3847435D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93" y="3596591"/>
            <a:ext cx="7993202" cy="10498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AE1B5A-0AEC-911F-6B94-9D8BCC1FA9A7}"/>
              </a:ext>
            </a:extLst>
          </p:cNvPr>
          <p:cNvSpPr/>
          <p:nvPr/>
        </p:nvSpPr>
        <p:spPr>
          <a:xfrm>
            <a:off x="6095999" y="4982228"/>
            <a:ext cx="5626805" cy="74918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apply 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전 먼저 실험하는 습관 들이기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FB8E39-A5D2-42FE-E422-919C5872BE78}"/>
              </a:ext>
            </a:extLst>
          </p:cNvPr>
          <p:cNvCxnSpPr>
            <a:cxnSpLocks/>
          </p:cNvCxnSpPr>
          <p:nvPr/>
        </p:nvCxnSpPr>
        <p:spPr>
          <a:xfrm flipH="1">
            <a:off x="11165840" y="4195763"/>
            <a:ext cx="406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4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E1EE-98A7-DDAC-60FE-379D2E615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29DC0-7B4D-8936-1617-66943930E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473D3-4B5E-FF00-C699-93596B1C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33626-3F55-48BC-6222-37341E49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4" y="1993535"/>
            <a:ext cx="2581635" cy="676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0F641-6B36-886A-D6BA-3FDB57A84E0A}"/>
              </a:ext>
            </a:extLst>
          </p:cNvPr>
          <p:cNvSpPr/>
          <p:nvPr/>
        </p:nvSpPr>
        <p:spPr>
          <a:xfrm>
            <a:off x="553140" y="2595314"/>
            <a:ext cx="5222241" cy="18754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 err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중간중간 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 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하거나 </a:t>
            </a:r>
            <a:r>
              <a:rPr lang="ko-KR" altLang="en-US" sz="2000" b="1" dirty="0" err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달리하기</a:t>
            </a:r>
            <a:endParaRPr lang="en-US" altLang="ko-KR" sz="2000" b="1" dirty="0">
              <a:ln w="3175">
                <a:solidFill>
                  <a:schemeClr val="tx1">
                    <a:alpha val="1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2000" b="1" dirty="0">
              <a:ln w="3175">
                <a:solidFill>
                  <a:schemeClr val="tx1">
                    <a:alpha val="1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2000" b="1" dirty="0">
              <a:ln w="3175">
                <a:solidFill>
                  <a:schemeClr val="tx1">
                    <a:alpha val="1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2000" b="1" dirty="0" err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deepcopy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 </a:t>
            </a:r>
            <a:r>
              <a:rPr lang="ko-KR" altLang="en-US" sz="2000" b="1" dirty="0" err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</a:t>
            </a:r>
            <a:endParaRPr lang="ko-KR" altLang="en-US" sz="2000" b="1" dirty="0">
              <a:ln w="3175">
                <a:solidFill>
                  <a:schemeClr val="tx1">
                    <a:alpha val="1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D8D721-927F-A827-6235-0D5A0B16913A}"/>
              </a:ext>
            </a:extLst>
          </p:cNvPr>
          <p:cNvCxnSpPr>
            <a:cxnSpLocks/>
          </p:cNvCxnSpPr>
          <p:nvPr/>
        </p:nvCxnSpPr>
        <p:spPr>
          <a:xfrm flipH="1">
            <a:off x="3200400" y="2387283"/>
            <a:ext cx="406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2B062D2-C7F7-D3BE-2BD3-23FA985D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806724"/>
            <a:ext cx="4544059" cy="42296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E423C-CE8A-596A-F3AF-D86533680F71}"/>
              </a:ext>
            </a:extLst>
          </p:cNvPr>
          <p:cNvSpPr/>
          <p:nvPr/>
        </p:nvSpPr>
        <p:spPr>
          <a:xfrm>
            <a:off x="6499095" y="1305879"/>
            <a:ext cx="4461585" cy="50084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</a:t>
            </a:r>
            <a:r>
              <a:rPr lang="ko-KR" altLang="en-US" sz="2000" b="1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성능지표 </a:t>
            </a:r>
            <a:r>
              <a:rPr lang="en-US" altLang="ko-KR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average </a:t>
            </a:r>
            <a:r>
              <a:rPr lang="ko-KR" altLang="en-US" sz="2000" b="1" dirty="0">
                <a:ln w="3175">
                  <a:solidFill>
                    <a:schemeClr val="tx1">
                      <a:alpha val="1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 설정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64EF11-62D6-6E46-A108-FDA3AEC57CE0}"/>
              </a:ext>
            </a:extLst>
          </p:cNvPr>
          <p:cNvCxnSpPr>
            <a:cxnSpLocks/>
          </p:cNvCxnSpPr>
          <p:nvPr/>
        </p:nvCxnSpPr>
        <p:spPr>
          <a:xfrm flipH="1">
            <a:off x="10757480" y="2387283"/>
            <a:ext cx="406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F3EFD4-24CC-F8DC-5A18-446DAF7664E6}"/>
              </a:ext>
            </a:extLst>
          </p:cNvPr>
          <p:cNvCxnSpPr>
            <a:cxnSpLocks/>
          </p:cNvCxnSpPr>
          <p:nvPr/>
        </p:nvCxnSpPr>
        <p:spPr>
          <a:xfrm flipH="1">
            <a:off x="10757480" y="2625477"/>
            <a:ext cx="406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52745B-E910-4B0E-4D65-38093A1B41DC}"/>
              </a:ext>
            </a:extLst>
          </p:cNvPr>
          <p:cNvCxnSpPr>
            <a:cxnSpLocks/>
          </p:cNvCxnSpPr>
          <p:nvPr/>
        </p:nvCxnSpPr>
        <p:spPr>
          <a:xfrm flipH="1">
            <a:off x="10757480" y="2818517"/>
            <a:ext cx="406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05895D-0309-197C-A91F-32D9401E7A1C}"/>
              </a:ext>
            </a:extLst>
          </p:cNvPr>
          <p:cNvSpPr txBox="1"/>
          <p:nvPr/>
        </p:nvSpPr>
        <p:spPr>
          <a:xfrm>
            <a:off x="8688650" y="4405198"/>
            <a:ext cx="34303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'''macro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평균은 클래스별 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f1-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점수에 가중치를 주지 않는다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.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클래스 크기에 상관없이 모든 클래스를 같은 비중으로 다룬다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.</a:t>
            </a:r>
            <a:br>
              <a:rPr lang="ko-KR" altLang="en-US" sz="1000" b="0" dirty="0">
                <a:solidFill>
                  <a:srgbClr val="000000"/>
                </a:solidFill>
                <a:effectLst/>
                <a:ea typeface="+mj-ea"/>
              </a:rPr>
            </a:b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weighted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평균은 클래스별 샘플 수로 가중치를 두어 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f1-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점수의 평균을 계산한다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.</a:t>
            </a:r>
            <a:br>
              <a:rPr lang="ko-KR" altLang="en-US" sz="1000" b="0" dirty="0">
                <a:solidFill>
                  <a:srgbClr val="000000"/>
                </a:solidFill>
                <a:effectLst/>
                <a:ea typeface="+mj-ea"/>
              </a:rPr>
            </a:b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micro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평균은 모든 클래스의 거짓 양성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(FP),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거짓 음성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(FN),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진짜 양성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(TP)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의 총 수를 헤아린 다음 정밀도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, </a:t>
            </a:r>
            <a:r>
              <a:rPr lang="ko-KR" altLang="en-US" sz="1000" b="0" dirty="0" err="1">
                <a:solidFill>
                  <a:srgbClr val="A31515"/>
                </a:solidFill>
                <a:effectLst/>
                <a:ea typeface="+mj-ea"/>
              </a:rPr>
              <a:t>재현율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, f1-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점수를 이 수치로 계산한다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.</a:t>
            </a:r>
            <a:br>
              <a:rPr lang="ko-KR" altLang="en-US" sz="1000" b="0" dirty="0">
                <a:solidFill>
                  <a:srgbClr val="000000"/>
                </a:solidFill>
                <a:effectLst/>
                <a:ea typeface="+mj-ea"/>
              </a:rPr>
            </a:b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각 샘플을 똑같이 간주한다며 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ea typeface="+mj-ea"/>
              </a:rPr>
              <a:t>micr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,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각 클래스를 동일한 비중으로 고려한다면 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macro </a:t>
            </a:r>
            <a:r>
              <a:rPr lang="ko-KR" altLang="en-US" sz="1000" b="0" dirty="0">
                <a:solidFill>
                  <a:srgbClr val="A31515"/>
                </a:solidFill>
                <a:effectLst/>
                <a:ea typeface="+mj-ea"/>
              </a:rPr>
              <a:t>평균이 좋다</a:t>
            </a:r>
            <a:r>
              <a:rPr lang="en-US" altLang="ko-KR" sz="1000" b="0" dirty="0">
                <a:solidFill>
                  <a:srgbClr val="A31515"/>
                </a:solidFill>
                <a:effectLst/>
                <a:ea typeface="+mj-ea"/>
              </a:rPr>
              <a:t>.'''</a:t>
            </a:r>
            <a:endParaRPr lang="ko-KR" altLang="en-US" sz="1000" b="0" dirty="0">
              <a:solidFill>
                <a:srgbClr val="000000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52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D404-6A2B-F56A-DF9B-494DC00D6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 기출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1D9EA-0D1D-383C-128E-20E9F51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6C263-9E93-C81E-7F4D-4BD46C829624}"/>
              </a:ext>
            </a:extLst>
          </p:cNvPr>
          <p:cNvSpPr txBox="1"/>
          <p:nvPr/>
        </p:nvSpPr>
        <p:spPr>
          <a:xfrm>
            <a:off x="623455" y="1518837"/>
            <a:ext cx="668924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강의 상류와 하류의 생물 다양성 점수에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</a:rPr>
              <a:t>차이가 있는지 </a:t>
            </a:r>
            <a:r>
              <a:rPr lang="ko-KR" altLang="en-US" sz="1400" b="1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검정하시오</a:t>
            </a:r>
            <a:r>
              <a:rPr lang="en-US" altLang="ko-KR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. </a:t>
            </a:r>
          </a:p>
          <a:p>
            <a:pPr algn="l"/>
            <a:r>
              <a:rPr lang="en-US" altLang="ko-KR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en-US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단</a:t>
            </a:r>
            <a:r>
              <a:rPr lang="en-US" altLang="ko-KR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같은 강에서 상류와 하류는 서로 독립적이지 않으며</a:t>
            </a:r>
            <a:r>
              <a:rPr lang="en-US" altLang="ko-KR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종속적인 관계에 있다</a:t>
            </a:r>
            <a:r>
              <a:rPr lang="en-US" altLang="ko-KR" sz="1400" b="1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.)</a:t>
            </a:r>
          </a:p>
          <a:p>
            <a:pPr algn="l"/>
            <a:endParaRPr lang="ko-KR" altLang="en-US" sz="1400" b="0" i="0" dirty="0">
              <a:solidFill>
                <a:srgbClr val="323232"/>
              </a:solidFill>
              <a:effectLst/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7.1 </a:t>
            </a:r>
            <a:r>
              <a:rPr lang="ko-KR" altLang="en-US" sz="1400" b="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귀무가설과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 대립가설을 </a:t>
            </a:r>
            <a:r>
              <a:rPr lang="ko-KR" altLang="en-US" sz="1400" b="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세우시오</a:t>
            </a:r>
            <a:endParaRPr lang="en-US" altLang="ko-KR" sz="1400" b="0" i="0" dirty="0">
              <a:solidFill>
                <a:srgbClr val="323232"/>
              </a:solidFill>
              <a:effectLst/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323232"/>
              </a:solidFill>
              <a:effectLst/>
              <a:latin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7.2 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검정 통계량과 유의 확률을 구하고</a:t>
            </a: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연구가설 채택여부를 </a:t>
            </a:r>
            <a:r>
              <a:rPr lang="ko-KR" altLang="en-US" sz="1400" b="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검정하시오</a:t>
            </a: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D4E5C-47FC-AF3F-E259-F8EB45A09E6B}"/>
              </a:ext>
            </a:extLst>
          </p:cNvPr>
          <p:cNvSpPr txBox="1"/>
          <p:nvPr/>
        </p:nvSpPr>
        <p:spPr>
          <a:xfrm>
            <a:off x="623455" y="1059873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대응표본 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t-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3A980-3077-F5F7-2005-22D179E0FB65}"/>
              </a:ext>
            </a:extLst>
          </p:cNvPr>
          <p:cNvSpPr txBox="1"/>
          <p:nvPr/>
        </p:nvSpPr>
        <p:spPr>
          <a:xfrm>
            <a:off x="4239170" y="3076676"/>
            <a:ext cx="668924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7.1</a:t>
            </a:r>
          </a:p>
          <a:p>
            <a:pPr algn="l"/>
            <a:r>
              <a:rPr lang="ko-KR" altLang="en-US" sz="1400" b="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귀무가설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: 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강의 상류 와 강의 하류의 평균에 차이가 없다</a:t>
            </a: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.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 </a:t>
            </a:r>
          </a:p>
          <a:p>
            <a:pPr algn="l"/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대립가설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b="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</a:rPr>
              <a:t>강의 상류 와 강의 하류의 평균에 차이가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있다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step1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두개의 표본 집단의 정규성 확인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scipy.stats.shapiro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상류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scipy.stats.shapiro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하류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step2-1 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정규성 따를 때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stats.ttest_rel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상류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하류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step2-2 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정규성 따르지 않을 때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stats.Wilcoxon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상류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강의 하류 데이터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76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A7CED-E2B7-A7D1-5A9B-0140E1A1F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 기출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7BF54-6AB3-94C3-8D4B-4DD7C9A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FAAF7-349F-A12B-F187-31B9932E58E1}"/>
              </a:ext>
            </a:extLst>
          </p:cNvPr>
          <p:cNvSpPr txBox="1"/>
          <p:nvPr/>
        </p:nvSpPr>
        <p:spPr>
          <a:xfrm>
            <a:off x="623455" y="1824887"/>
            <a:ext cx="7531677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/>
              <a:t>남녀 학생들의 평균 혈압 차이가 있는지 여부에 대한 검정 문제</a:t>
            </a:r>
          </a:p>
          <a:p>
            <a:r>
              <a:rPr lang="ko-KR" altLang="en-US" sz="1400" b="1" dirty="0"/>
              <a:t>남학생의 혈압 데이터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여학생의 혈압 데이터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개가 주어짐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정확한 개수와 데이터 값은 기억이 </a:t>
            </a:r>
            <a:r>
              <a:rPr lang="ko-KR" altLang="en-US" sz="1400" b="1" dirty="0" err="1"/>
              <a:t>안나서</a:t>
            </a:r>
            <a:r>
              <a:rPr lang="ko-KR" altLang="en-US" sz="1400" b="1" dirty="0"/>
              <a:t> 임의로 입력함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남 </a:t>
            </a:r>
            <a:r>
              <a:rPr lang="en-US" altLang="ko-KR" sz="1400" dirty="0"/>
              <a:t>= [103, 100, 98, 101, ...]   </a:t>
            </a:r>
            <a:r>
              <a:rPr lang="ko-KR" altLang="en-US" sz="1400" dirty="0"/>
              <a:t>여 </a:t>
            </a:r>
            <a:r>
              <a:rPr lang="en-US" altLang="ko-KR" sz="1400" dirty="0"/>
              <a:t>= [100, 101, 109, ...]</a:t>
            </a:r>
          </a:p>
          <a:p>
            <a:endParaRPr lang="en-US" altLang="ko-KR" sz="1400" dirty="0"/>
          </a:p>
          <a:p>
            <a:r>
              <a:rPr lang="en-US" altLang="ko-KR" sz="1400" dirty="0"/>
              <a:t>5-1. </a:t>
            </a:r>
            <a:r>
              <a:rPr lang="ko-KR" altLang="en-US" sz="1400" dirty="0"/>
              <a:t>남녀 학생들의 평균 혈압 차이가 있는지에 대해 연구가설과 </a:t>
            </a:r>
            <a:r>
              <a:rPr lang="ko-KR" altLang="en-US" sz="1400" dirty="0" err="1"/>
              <a:t>귀무가설</a:t>
            </a:r>
            <a:r>
              <a:rPr lang="ko-KR" altLang="en-US" sz="1400" dirty="0"/>
              <a:t> 설정하기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5-2. </a:t>
            </a:r>
            <a:r>
              <a:rPr lang="ko-KR" altLang="en-US" sz="1400" dirty="0" err="1"/>
              <a:t>검정통계량을</a:t>
            </a:r>
            <a:r>
              <a:rPr lang="ko-KR" altLang="en-US" sz="1400" dirty="0"/>
              <a:t> 구하고 판단하기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5-3. </a:t>
            </a:r>
            <a:r>
              <a:rPr lang="ko-KR" altLang="en-US" sz="1400" dirty="0"/>
              <a:t>평균 혈압차의 신뢰구간을 구했을 때 판단한 결과가 </a:t>
            </a:r>
            <a:r>
              <a:rPr lang="en-US" altLang="ko-KR" sz="1400" dirty="0"/>
              <a:t>5-2</a:t>
            </a:r>
            <a:r>
              <a:rPr lang="ko-KR" altLang="en-US" sz="1400" dirty="0"/>
              <a:t>의 결과를 지지하는지 설명하기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BE6C2-4351-FB31-6BCF-49AE1698B461}"/>
              </a:ext>
            </a:extLst>
          </p:cNvPr>
          <p:cNvSpPr txBox="1"/>
          <p:nvPr/>
        </p:nvSpPr>
        <p:spPr>
          <a:xfrm>
            <a:off x="623455" y="1059873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독립표본 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t-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E908A-E493-799B-0101-2EC8729343D9}"/>
              </a:ext>
            </a:extLst>
          </p:cNvPr>
          <p:cNvSpPr txBox="1"/>
          <p:nvPr/>
        </p:nvSpPr>
        <p:spPr>
          <a:xfrm>
            <a:off x="3498274" y="1610128"/>
            <a:ext cx="793796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step1.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모수가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정규성을 띄는지 확인한다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stats.Shapiro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남자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stats.Shapiro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여자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step2-1. </a:t>
            </a:r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모수가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정규성을 </a:t>
            </a:r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띄지않고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표본이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개 미만이므로 </a:t>
            </a:r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비모수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통계 기법을 적용한다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stats.Wilcoxon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남자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여자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pPr algn="l"/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귀무가설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두 모집단간 평균 차이가 없다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대립가설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두 모집간 단 평균 차이가 있다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step2-2-1 </a:t>
            </a:r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모수가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정규성을 띄므로 등분산성을 먼저 확인한다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stats.levene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남자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여자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)</a:t>
            </a:r>
          </a:p>
          <a:p>
            <a:pPr algn="l"/>
            <a:r>
              <a:rPr lang="ko-KR" altLang="en-US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귀무가설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등분산성을 만족한다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대립가설 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등분산성을 만족하지 않는다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step2-2-2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등분산성을 만족하는 경우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독립표본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 t-test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검정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  <a:p>
            <a:pPr algn="l"/>
            <a:r>
              <a:rPr lang="en-US" altLang="ko-KR" sz="1400" dirty="0" err="1">
                <a:solidFill>
                  <a:srgbClr val="323232"/>
                </a:solidFill>
                <a:latin typeface="맑은 고딕" panose="020B0503020000020004" pitchFamily="50" charset="-127"/>
              </a:rPr>
              <a:t>stats.ttest_ind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남자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여자 학생들의 혈압</a:t>
            </a: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</a:rPr>
              <a:t>,)</a:t>
            </a:r>
          </a:p>
          <a:p>
            <a:pPr algn="l"/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26F0-28DF-2F02-1E4C-674911B09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 기출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187B9-4B46-7E46-BA0A-C57DD22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C99E5-E6E0-56F5-EA57-C25A4A32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79" y="1367649"/>
            <a:ext cx="8942640" cy="3827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4B4AA-450D-2CDF-DF8E-9F681FED830A}"/>
              </a:ext>
            </a:extLst>
          </p:cNvPr>
          <p:cNvSpPr txBox="1"/>
          <p:nvPr/>
        </p:nvSpPr>
        <p:spPr>
          <a:xfrm>
            <a:off x="623455" y="1059873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대응표본 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t-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</a:p>
        </p:txBody>
      </p:sp>
    </p:spTree>
    <p:extLst>
      <p:ext uri="{BB962C8B-B14F-4D97-AF65-F5344CB8AC3E}">
        <p14:creationId xmlns:p14="http://schemas.microsoft.com/office/powerpoint/2010/main" val="298866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21807-1BBC-3EC0-F49A-2AACE3822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 기출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71DBEB-9A87-EF3D-0E7A-3C8389F0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738" y="6511046"/>
            <a:ext cx="2742520" cy="209407"/>
          </a:xfrm>
        </p:spPr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24A34-972E-EA8D-02F5-FF298FE0888D}"/>
              </a:ext>
            </a:extLst>
          </p:cNvPr>
          <p:cNvSpPr txBox="1"/>
          <p:nvPr/>
        </p:nvSpPr>
        <p:spPr>
          <a:xfrm>
            <a:off x="470663" y="1674674"/>
            <a:ext cx="562533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A</a:t>
            </a:r>
            <a:r>
              <a:rPr lang="ko-KR" altLang="en-US" sz="1400" b="1" dirty="0"/>
              <a:t>생산라인의 제품 평균은 </a:t>
            </a:r>
            <a:r>
              <a:rPr lang="en-US" altLang="ko-KR" sz="1400" b="1" dirty="0"/>
              <a:t>5.7mm</a:t>
            </a:r>
            <a:r>
              <a:rPr lang="ko-KR" altLang="en-US" sz="1400" b="1" dirty="0"/>
              <a:t>이고 표준편차는 </a:t>
            </a:r>
            <a:r>
              <a:rPr lang="en-US" altLang="ko-KR" sz="1400" b="1" dirty="0"/>
              <a:t>0.03, B</a:t>
            </a:r>
            <a:r>
              <a:rPr lang="ko-KR" altLang="en-US" sz="1400" b="1" dirty="0"/>
              <a:t>생산라인의 제품 평균은 </a:t>
            </a:r>
            <a:r>
              <a:rPr lang="en-US" altLang="ko-KR" sz="1400" b="1" dirty="0"/>
              <a:t>5.6mm</a:t>
            </a:r>
            <a:r>
              <a:rPr lang="ko-KR" altLang="en-US" sz="1400" b="1" dirty="0"/>
              <a:t>이고 표준편차는 </a:t>
            </a:r>
            <a:r>
              <a:rPr lang="en-US" altLang="ko-KR" sz="1400" b="1" dirty="0"/>
              <a:t>0.04</a:t>
            </a:r>
            <a:r>
              <a:rPr lang="ko-KR" altLang="en-US" sz="1400" b="1" dirty="0"/>
              <a:t>라면 </a:t>
            </a:r>
            <a:r>
              <a:rPr lang="en-US" altLang="ko-KR" sz="1400" b="1" dirty="0"/>
              <a:t>5%</a:t>
            </a:r>
            <a:r>
              <a:rPr lang="ko-KR" altLang="en-US" sz="1400" b="1" dirty="0"/>
              <a:t>유의수준으로 두 제품의 평균이 차이가 있는지 여부를 검정하기 </a:t>
            </a:r>
            <a:endParaRPr lang="en-US" altLang="ko-KR" sz="1400" b="1" dirty="0"/>
          </a:p>
          <a:p>
            <a:r>
              <a:rPr lang="en-US" altLang="ko-KR" sz="1400" dirty="0"/>
              <a:t>(Z</a:t>
            </a:r>
            <a:r>
              <a:rPr lang="ko-KR" altLang="en-US" sz="1400" dirty="0"/>
              <a:t>통계량도 제공 </a:t>
            </a:r>
            <a:r>
              <a:rPr lang="en-US" altLang="ko-KR" sz="1400" dirty="0"/>
              <a:t>- Z(0.05) = 1.65)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위의 구체적인 숫자는 실제 시험 때 </a:t>
            </a:r>
            <a:r>
              <a:rPr lang="ko-KR" altLang="en-US" sz="1000" dirty="0" err="1"/>
              <a:t>숫자랑</a:t>
            </a:r>
            <a:r>
              <a:rPr lang="ko-KR" altLang="en-US" sz="1000" dirty="0"/>
              <a:t> 정확하게 맞지는 않음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 err="1"/>
              <a:t>귀무가설과</a:t>
            </a:r>
            <a:r>
              <a:rPr lang="ko-KR" altLang="en-US" sz="1400" dirty="0"/>
              <a:t> 대립가설 세우기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두 평균이 차이가 있는지 검정 하기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7D305-2162-78E7-DA3E-BF8FC543D883}"/>
              </a:ext>
            </a:extLst>
          </p:cNvPr>
          <p:cNvSpPr txBox="1"/>
          <p:nvPr/>
        </p:nvSpPr>
        <p:spPr>
          <a:xfrm>
            <a:off x="623455" y="1059873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trike="sngStrike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400" strike="sngStrike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독립표본  </a:t>
            </a:r>
            <a:r>
              <a:rPr lang="en-US" altLang="ko-KR" sz="1400" strike="sngStrike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t-</a:t>
            </a:r>
            <a:r>
              <a:rPr lang="ko-KR" altLang="en-US" sz="1400" strike="sngStrike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  <a:endParaRPr lang="en-US" altLang="ko-KR" sz="1400" strike="sngStrike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Z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통계량 기초 통계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92A2E-556C-62EC-6000-3EFA5CF33ECA}"/>
              </a:ext>
            </a:extLst>
          </p:cNvPr>
          <p:cNvSpPr txBox="1"/>
          <p:nvPr/>
        </p:nvSpPr>
        <p:spPr>
          <a:xfrm>
            <a:off x="6095998" y="4635960"/>
            <a:ext cx="550545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9</a:t>
            </a:r>
            <a:r>
              <a:rPr lang="ko-KR" altLang="en-US" sz="1400" b="1" i="0" dirty="0">
                <a:effectLst/>
              </a:rPr>
              <a:t>개 정도의 숫자 표본</a:t>
            </a:r>
            <a:br>
              <a:rPr lang="ko-KR" altLang="en-US" sz="1400" b="0" i="0" dirty="0">
                <a:effectLst/>
              </a:rPr>
            </a:br>
            <a:endParaRPr lang="en-US" altLang="ko-KR" sz="1400" b="0" i="0" dirty="0">
              <a:effectLst/>
            </a:endParaRPr>
          </a:p>
          <a:p>
            <a:pPr algn="l"/>
            <a:r>
              <a:rPr lang="en-US" altLang="ko-KR" sz="1400" b="0" i="0" dirty="0">
                <a:effectLst/>
              </a:rPr>
              <a:t>1. </a:t>
            </a:r>
            <a:r>
              <a:rPr lang="ko-KR" altLang="en-US" sz="1400" b="0" i="0" dirty="0">
                <a:effectLst/>
              </a:rPr>
              <a:t>위 표본의 평균에 대한 신뢰구간 구하기</a:t>
            </a:r>
            <a:endParaRPr lang="en-US" altLang="ko-KR" sz="1400" b="0" i="0" dirty="0">
              <a:effectLst/>
            </a:endParaRPr>
          </a:p>
          <a:p>
            <a:pPr algn="l"/>
            <a:r>
              <a:rPr lang="en-US" altLang="ko-KR" sz="1400" b="0" i="0" dirty="0">
                <a:effectLst/>
              </a:rPr>
              <a:t>2. </a:t>
            </a:r>
            <a:r>
              <a:rPr lang="ko-KR" altLang="en-US" sz="1400" b="0" i="0" dirty="0">
                <a:effectLst/>
              </a:rPr>
              <a:t>과거에 해당 표본의 모집단의 표준편차가 </a:t>
            </a:r>
            <a:r>
              <a:rPr lang="en-US" altLang="ko-KR" sz="1400" b="0" i="0" dirty="0">
                <a:effectLst/>
              </a:rPr>
              <a:t>0.4</a:t>
            </a:r>
            <a:r>
              <a:rPr lang="ko-KR" altLang="en-US" sz="1400" b="0" i="0" dirty="0">
                <a:effectLst/>
              </a:rPr>
              <a:t>일 때 표본 평균에 대한 신뢰구간 구하기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9A774-44DC-8FB4-E090-17018D2E0ECE}"/>
              </a:ext>
            </a:extLst>
          </p:cNvPr>
          <p:cNvSpPr txBox="1"/>
          <p:nvPr/>
        </p:nvSpPr>
        <p:spPr>
          <a:xfrm>
            <a:off x="6095998" y="4076248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단일표본 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t-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문제 정보 부족 </a:t>
            </a:r>
          </a:p>
        </p:txBody>
      </p:sp>
    </p:spTree>
    <p:extLst>
      <p:ext uri="{BB962C8B-B14F-4D97-AF65-F5344CB8AC3E}">
        <p14:creationId xmlns:p14="http://schemas.microsoft.com/office/powerpoint/2010/main" val="238537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B2C3E-A34B-02BA-9871-8AC743A7C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다중분류  기출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DE338-5EF6-86AC-7A93-C88E1976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BD850B-DA06-4FE8-AEDA-240071BD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615275"/>
            <a:ext cx="5973009" cy="4277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2746F-ACEA-2FE3-6487-22D06FAD1F22}"/>
              </a:ext>
            </a:extLst>
          </p:cNvPr>
          <p:cNvSpPr txBox="1"/>
          <p:nvPr/>
        </p:nvSpPr>
        <p:spPr>
          <a:xfrm>
            <a:off x="623455" y="1059873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 분류</a:t>
            </a:r>
          </a:p>
        </p:txBody>
      </p:sp>
    </p:spTree>
    <p:extLst>
      <p:ext uri="{BB962C8B-B14F-4D97-AF65-F5344CB8AC3E}">
        <p14:creationId xmlns:p14="http://schemas.microsoft.com/office/powerpoint/2010/main" val="291928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D404-6A2B-F56A-DF9B-494DC00D6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Costa Rican Household Poverty Level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32257-FF11-AEDF-F17D-E53DA0D4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Can you identify which households have the highest need for social welfare assistance?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1D9EA-0D1D-383C-128E-20E9F51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61BCA4-F94E-4470-3E4F-583950CE5CAF}"/>
              </a:ext>
            </a:extLst>
          </p:cNvPr>
          <p:cNvSpPr/>
          <p:nvPr/>
        </p:nvSpPr>
        <p:spPr>
          <a:xfrm>
            <a:off x="592282" y="1870364"/>
            <a:ext cx="4904509" cy="416605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코스타리카 가구 빈곤 수준 예측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목표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사호 복지 지원이 가장 필요한 가구 식별</a:t>
            </a:r>
          </a:p>
          <a:p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컬럼 설명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Target: 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소득 수준 그룹 나타내는 변수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1=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극심한빈곤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2=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보통빈곤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3= 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취약가구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4=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비취약가구</a:t>
            </a:r>
          </a:p>
          <a:p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idhogar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각 가구에 대한 고유 식별자</a:t>
            </a:r>
          </a:p>
          <a:p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parentesco1: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세대주여부</a:t>
            </a:r>
          </a:p>
          <a:p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주의점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가장만 점수를 매기는 데 사용된다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가구 단위로 빈곤을 예측</a:t>
            </a:r>
          </a:p>
          <a:p>
            <a:b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동일한 가구의 개인이 서로 다른 레이블을 갖는 오류는 각 가구의 가장에 대한 레이블을 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B91BD-839F-7E01-86DD-666BC6BE8294}"/>
              </a:ext>
            </a:extLst>
          </p:cNvPr>
          <p:cNvSpPr txBox="1"/>
          <p:nvPr/>
        </p:nvSpPr>
        <p:spPr>
          <a:xfrm>
            <a:off x="1083252" y="6194105"/>
            <a:ext cx="60942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Costa Rican Household Poverty Level Prediction | Kaggle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844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D895A-EEF0-56EC-EA3F-5471568A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6B301-F70A-290A-A103-721241576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D8F8C-FF1F-C554-D275-61687383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8BC47-70D5-A567-252F-5AABAD55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80" y="2065468"/>
            <a:ext cx="7116168" cy="241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FA2AD-2C71-1517-8B61-17D6D395D3D2}"/>
              </a:ext>
            </a:extLst>
          </p:cNvPr>
          <p:cNvSpPr txBox="1"/>
          <p:nvPr/>
        </p:nvSpPr>
        <p:spPr>
          <a:xfrm>
            <a:off x="2007980" y="1610591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 가구에 세대주가 포함되지 않은 인원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명 데이터 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5BFF85-4A97-DF98-A5D1-B521B6A1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80" y="5499147"/>
            <a:ext cx="5677692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65F3E-58BF-EE94-D197-D3F8F0C3229A}"/>
              </a:ext>
            </a:extLst>
          </p:cNvPr>
          <p:cNvSpPr txBox="1"/>
          <p:nvPr/>
        </p:nvSpPr>
        <p:spPr>
          <a:xfrm>
            <a:off x="2007980" y="4829821"/>
            <a:ext cx="72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 가구의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개인은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세대주의 소득 수준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(Target)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가져야 하는 원칙에 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140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여명이 잘못된 레이블을 갖고 있어 정정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0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ECC0F-F87B-30E1-03F5-A581E2D4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NaN</a:t>
            </a:r>
            <a:r>
              <a:rPr lang="ko-KR" altLang="en-US" dirty="0"/>
              <a:t> 값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4E963-2890-0DB5-B379-5A4EF5817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C8603-F122-ED87-F622-AD9A8F05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5E9A54-34E0-183D-0E36-A6EA2350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84" y="2516127"/>
            <a:ext cx="4345582" cy="3985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044B6-44F8-E253-CFC9-3A1247FE3147}"/>
              </a:ext>
            </a:extLst>
          </p:cNvPr>
          <p:cNvSpPr txBox="1"/>
          <p:nvPr/>
        </p:nvSpPr>
        <p:spPr>
          <a:xfrm>
            <a:off x="588658" y="5778444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값이 소수인 컬럼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개에 대해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대체값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87072-44AB-A593-E85F-A9F08A5A3BFF}"/>
              </a:ext>
            </a:extLst>
          </p:cNvPr>
          <p:cNvSpPr txBox="1"/>
          <p:nvPr/>
        </p:nvSpPr>
        <p:spPr>
          <a:xfrm>
            <a:off x="588658" y="1992907"/>
            <a:ext cx="72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절반 이상의 값이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 컬럼 제외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8264AD-85B9-8192-5CBB-A5D2C62B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7" y="2559304"/>
            <a:ext cx="5066036" cy="2893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9743A-B9DA-BEEB-2FC5-42BCE434B5F1}"/>
              </a:ext>
            </a:extLst>
          </p:cNvPr>
          <p:cNvSpPr txBox="1"/>
          <p:nvPr/>
        </p:nvSpPr>
        <p:spPr>
          <a:xfrm>
            <a:off x="6634484" y="1990179"/>
            <a:ext cx="72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정규분포에 가까운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종모양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분포를 가진 컬럼은 </a:t>
            </a:r>
            <a:b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2743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ECC0F-F87B-30E1-03F5-A581E2D4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NaN</a:t>
            </a:r>
            <a:r>
              <a:rPr lang="ko-KR" altLang="en-US" dirty="0"/>
              <a:t> 값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4E963-2890-0DB5-B379-5A4EF5817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C8603-F122-ED87-F622-AD9A8F05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7053DD-4F7F-985A-489F-7A529DE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22" y="2490136"/>
            <a:ext cx="4036417" cy="3918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1C1AA-570B-C6E3-9976-2790B0B38F79}"/>
              </a:ext>
            </a:extLst>
          </p:cNvPr>
          <p:cNvSpPr txBox="1"/>
          <p:nvPr/>
        </p:nvSpPr>
        <p:spPr>
          <a:xfrm>
            <a:off x="588658" y="1992907"/>
            <a:ext cx="72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특정 값이 많은 컬럼은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b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최빈값으로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3E896-29EF-B43D-E56E-2EDCB9D7545F}"/>
              </a:ext>
            </a:extLst>
          </p:cNvPr>
          <p:cNvSpPr txBox="1"/>
          <p:nvPr/>
        </p:nvSpPr>
        <p:spPr>
          <a:xfrm>
            <a:off x="5560153" y="2120804"/>
            <a:ext cx="274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수치형 변수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평균값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중앙값 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최빈값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58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6AF73-9B66-1C4F-D18A-45F6D40E1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이상치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450E0-DCD1-E1F5-54C0-B479B8A8A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8CCD6-7BCF-2B5B-8863-00BE1751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FFA56-4450-D47D-57B7-9BE46D86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8" y="2389558"/>
            <a:ext cx="4529991" cy="3815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7F30C-7CBC-6D91-D502-9AFB1756455B}"/>
              </a:ext>
            </a:extLst>
          </p:cNvPr>
          <p:cNvSpPr txBox="1"/>
          <p:nvPr/>
        </p:nvSpPr>
        <p:spPr>
          <a:xfrm>
            <a:off x="588658" y="1992907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이상치가 섞인 컬럼 탐색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555FFB-3869-84AB-5925-18B28906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55" y="2545629"/>
            <a:ext cx="6132887" cy="143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5FCB0-58C6-E83A-B368-EFB0864D0A1D}"/>
              </a:ext>
            </a:extLst>
          </p:cNvPr>
          <p:cNvSpPr txBox="1"/>
          <p:nvPr/>
        </p:nvSpPr>
        <p:spPr>
          <a:xfrm>
            <a:off x="5337304" y="1992907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의존도 변수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yes -&gt; max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값으로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no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값으로 대체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80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6AF73-9B66-1C4F-D18A-45F6D40E1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이상치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450E0-DCD1-E1F5-54C0-B479B8A8A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8CCD6-7BCF-2B5B-8863-00BE1751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7F30C-7CBC-6D91-D502-9AFB1756455B}"/>
              </a:ext>
            </a:extLst>
          </p:cNvPr>
          <p:cNvSpPr txBox="1"/>
          <p:nvPr/>
        </p:nvSpPr>
        <p:spPr>
          <a:xfrm>
            <a:off x="588658" y="1992907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남성가장의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교육년수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변수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no-&gt;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0,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yes-&gt;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median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값으로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5FCB0-58C6-E83A-B368-EFB0864D0A1D}"/>
              </a:ext>
            </a:extLst>
          </p:cNvPr>
          <p:cNvSpPr txBox="1"/>
          <p:nvPr/>
        </p:nvSpPr>
        <p:spPr>
          <a:xfrm>
            <a:off x="6400442" y="2006824"/>
            <a:ext cx="72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여성 가장의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교육년수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변수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no-&gt; 0, yes-&gt;median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값으로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0413A5-8909-B529-EA56-AADC1A37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4" y="2631894"/>
            <a:ext cx="5797054" cy="34045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2CF0D-05E8-5219-8767-9288A921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41" y="2563965"/>
            <a:ext cx="5667634" cy="36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CCFB-59CB-BB5B-CA55-69A5A1B42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데이터셋 분할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D73ED-A53B-D888-D458-8298588E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F2357-D499-7F93-615D-88DA173A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EEBDB-8E9F-4709-D0D6-9D00CEB6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4" y="2516127"/>
            <a:ext cx="6091720" cy="327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B6F75-47FB-CB7B-63F0-99304FB068B8}"/>
              </a:ext>
            </a:extLst>
          </p:cNvPr>
          <p:cNvSpPr txBox="1"/>
          <p:nvPr/>
        </p:nvSpPr>
        <p:spPr>
          <a:xfrm>
            <a:off x="625990" y="1992907"/>
            <a:ext cx="722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불균형한 클래스를 고려하여 </a:t>
            </a:r>
            <a:b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클래스 비율이 균일하게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train, valid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셋을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구분해야함</a:t>
            </a:r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61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A238-2D2C-A6EF-7C35-DF086A7C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중요변수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FD674-DEA9-DD1D-E897-8D5BE615B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상관관계 분석과 의사결정나무 </a:t>
            </a:r>
            <a:r>
              <a:rPr lang="en-US" altLang="ko-KR" dirty="0" err="1"/>
              <a:t>feature_importance</a:t>
            </a:r>
            <a:r>
              <a:rPr lang="en-US" altLang="ko-KR" dirty="0"/>
              <a:t>_</a:t>
            </a:r>
            <a:r>
              <a:rPr lang="ko-KR" altLang="en-US" dirty="0"/>
              <a:t> 로 대략적 파악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8E6F0-1DE2-8BC6-FE74-64F746DC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4E58-3736-480E-93D5-E0763E748446}" type="slidenum">
              <a:rPr lang="en-US" altLang="ko-KR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BB168-9B39-0F85-B7E5-853526ED8DAE}"/>
              </a:ext>
            </a:extLst>
          </p:cNvPr>
          <p:cNvSpPr txBox="1"/>
          <p:nvPr/>
        </p:nvSpPr>
        <p:spPr>
          <a:xfrm>
            <a:off x="470664" y="1757358"/>
            <a:ext cx="2742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음의 상관관계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(&lt;-0.30) &gt; </a:t>
            </a:r>
          </a:p>
          <a:p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hogar_nin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-0.33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r4t1              -0.32</a:t>
            </a:r>
          </a:p>
          <a:p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SQBhogar_nin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-0.31</a:t>
            </a:r>
          </a:p>
          <a:p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양의 상관관계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(&gt;0.30)&gt;</a:t>
            </a:r>
          </a:p>
          <a:p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it-IT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meaneduc       0.34</a:t>
            </a:r>
          </a:p>
          <a:p>
            <a:r>
              <a:rPr lang="it-IT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escolari       0.31</a:t>
            </a:r>
          </a:p>
          <a:p>
            <a:r>
              <a:rPr lang="it-IT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cielorazo      0.31</a:t>
            </a:r>
          </a:p>
          <a:p>
            <a:r>
              <a:rPr lang="it-IT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SQBescolari    0.30</a:t>
            </a:r>
          </a:p>
          <a:p>
            <a:r>
              <a:rPr lang="it-IT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eviv3          0.30</a:t>
            </a:r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B50788-B741-9480-DB1C-5507500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5" y="2060358"/>
            <a:ext cx="5295478" cy="2876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C2A19-FC67-406E-9EE5-E3372D17CD1A}"/>
              </a:ext>
            </a:extLst>
          </p:cNvPr>
          <p:cNvSpPr txBox="1"/>
          <p:nvPr/>
        </p:nvSpPr>
        <p:spPr>
          <a:xfrm>
            <a:off x="4056462" y="1757358"/>
            <a:ext cx="274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&lt;Decision Tree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특성 중요도 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  <a:p>
            <a:endParaRPr lang="ko-KR" altLang="en-US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27D16-C3F5-D858-DE19-C7E37A6A7933}"/>
              </a:ext>
            </a:extLst>
          </p:cNvPr>
          <p:cNvSpPr txBox="1"/>
          <p:nvPr/>
        </p:nvSpPr>
        <p:spPr>
          <a:xfrm>
            <a:off x="8109798" y="1830354"/>
            <a:ext cx="4407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meaneduc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성인 평균 교육 기간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(18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 이상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SQBhogar_nin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가구 내 청소년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(0~19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제곱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hogar_nin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가구 내 청소년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(0~19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SQBdependency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의존도 제곱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v18q	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태블릿 소유</a:t>
            </a: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qmobilephone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폰 수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r4h2 12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 이상의 남성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r4t112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 이하의 남성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escolari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학교년수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#cielorazo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천장 있는 집 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SQBescolari</a:t>
            </a:r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학교년수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제곱</a:t>
            </a:r>
            <a:endParaRPr lang="en-US" altLang="ko-KR" sz="14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#eviv3 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바닥이 좋은 집</a:t>
            </a:r>
          </a:p>
        </p:txBody>
      </p:sp>
    </p:spTree>
    <p:extLst>
      <p:ext uri="{BB962C8B-B14F-4D97-AF65-F5344CB8AC3E}">
        <p14:creationId xmlns:p14="http://schemas.microsoft.com/office/powerpoint/2010/main" val="3045975557"/>
      </p:ext>
    </p:extLst>
  </p:cSld>
  <p:clrMapOvr>
    <a:masterClrMapping/>
  </p:clrMapOvr>
</p:sld>
</file>

<file path=ppt/theme/theme1.xml><?xml version="1.0" encoding="utf-8"?>
<a:theme xmlns:a="http://schemas.openxmlformats.org/drawingml/2006/main" name="목차_템플릿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  <a:alpha val="50000"/>
          </a:schemeClr>
        </a:solidFill>
        <a:ln w="12700">
          <a:noFill/>
        </a:ln>
      </a:spPr>
      <a:bodyPr rtlCol="0" anchor="ctr"/>
      <a:lstStyle>
        <a:defPPr algn="ctr" latinLnBrk="0">
          <a:defRPr sz="2000" b="1" dirty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표지_템플릿_blu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 latinLnBrk="0">
          <a:defRPr sz="1000" dirty="0" err="1" smtClean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 latinLnBrk="0">
          <a:defRPr sz="1000" dirty="0" err="1" smtClean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 latinLnBrk="0">
          <a:defRPr sz="1000" dirty="0" err="1" smtClean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  <a:alpha val="50000"/>
          </a:schemeClr>
        </a:solidFill>
        <a:ln w="12700">
          <a:noFill/>
        </a:ln>
      </a:spPr>
      <a:bodyPr rtlCol="0" anchor="ctr"/>
      <a:lstStyle>
        <a:defPPr algn="ctr" latinLnBrk="0">
          <a:defRPr sz="2000" b="1" dirty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 latinLnBrk="0">
          <a:defRPr sz="1000" dirty="0" err="1" smtClean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33928</TotalTime>
  <Words>1650</Words>
  <Application>Microsoft Office PowerPoint</Application>
  <PresentationFormat>와이드스크린</PresentationFormat>
  <Paragraphs>276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맑은 고딕</vt:lpstr>
      <vt:lpstr>Courier New</vt:lpstr>
      <vt:lpstr>Arial</vt:lpstr>
      <vt:lpstr>나눔고딕</vt:lpstr>
      <vt:lpstr>목차_템플릿</vt:lpstr>
      <vt:lpstr>본문_템플릿_제목&amp;설명</vt:lpstr>
      <vt:lpstr>1_표지_템플릿_blue</vt:lpstr>
      <vt:lpstr>1_본문_템플릿_제목&amp;설명</vt:lpstr>
      <vt:lpstr>2_본문_템플릿_제목&amp;설명</vt:lpstr>
      <vt:lpstr>4_본문_템플릿_제목&amp;설명</vt:lpstr>
      <vt:lpstr>3_본문_템플릿_제목&amp;설명</vt:lpstr>
      <vt:lpstr>5_본문_템플릿_제목&amp;설명</vt:lpstr>
      <vt:lpstr>Costa Rican Household Poverty Level Prediction</vt:lpstr>
      <vt:lpstr>Costa Rican Household Poverty Level Prediction</vt:lpstr>
      <vt:lpstr>PowerPoint 프레젠테이션</vt:lpstr>
      <vt:lpstr>NaN 값 처리</vt:lpstr>
      <vt:lpstr>NaN 값 처리</vt:lpstr>
      <vt:lpstr>이상치 처리</vt:lpstr>
      <vt:lpstr>이상치 처리</vt:lpstr>
      <vt:lpstr>데이터셋 분할</vt:lpstr>
      <vt:lpstr>중요변수</vt:lpstr>
      <vt:lpstr>다중분류 모델 종류 </vt:lpstr>
      <vt:lpstr>다중분류 성능에 효과적인 전처리</vt:lpstr>
      <vt:lpstr>다중분류 모델 종류 </vt:lpstr>
      <vt:lpstr>로직</vt:lpstr>
      <vt:lpstr>PowerPoint 프레젠테이션</vt:lpstr>
      <vt:lpstr>다중분류  기출</vt:lpstr>
      <vt:lpstr>다중분류  기출</vt:lpstr>
      <vt:lpstr>다중분류  기출</vt:lpstr>
      <vt:lpstr>다중분류  기출</vt:lpstr>
      <vt:lpstr>다중분류  기출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수연</dc:creator>
  <cp:lastModifiedBy>구현지</cp:lastModifiedBy>
  <cp:revision>1118</cp:revision>
  <cp:lastPrinted>2022-12-01T04:48:46Z</cp:lastPrinted>
  <dcterms:created xsi:type="dcterms:W3CDTF">2021-06-02T07:56:58Z</dcterms:created>
  <dcterms:modified xsi:type="dcterms:W3CDTF">2023-05-05T03:32:32Z</dcterms:modified>
</cp:coreProperties>
</file>