
<file path=[Content_Types].xml><?xml version="1.0" encoding="utf-8"?>
<Types xmlns="http://schemas.openxmlformats.org/package/2006/content-types">
  <Default Extension="fntdata" ContentType="application/x-fontdata"/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notesMasterIdLst>
    <p:notesMasterId r:id="rId10"/>
  </p:notesMasterIdLst>
  <p:sldSz cx="14630400" cy="8229600"/>
  <p:notesSz cx="8229600" cy="14630400"/>
  <p:embeddedFontLst>
    <p:embeddedFont>
      <p:font typeface="Fraunces Extra Bold"/>
      <p:regular r:id="rId15"/>
    </p:embeddedFont>
    <p:embeddedFont>
      <p:font typeface="Fraunces Extra Bold"/>
      <p:regular r:id="rId16"/>
    </p:embeddedFont>
    <p:embeddedFont>
      <p:font typeface="Nobile"/>
      <p:regular r:id="rId17"/>
    </p:embeddedFont>
    <p:embeddedFont>
      <p:font typeface="Nobile"/>
      <p:regular r:id="rId18"/>
    </p:embeddedFont>
    <p:embeddedFont>
      <p:font typeface="Nobile"/>
      <p:regular r:id="rId19"/>
    </p:embeddedFont>
    <p:embeddedFont>
      <p:font typeface="Nobile"/>
      <p:regular r:id="rId20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5" Type="http://schemas.openxmlformats.org/officeDocument/2006/relationships/font" Target="fonts/font1.fntdata"/><Relationship Id="rId16" Type="http://schemas.openxmlformats.org/officeDocument/2006/relationships/font" Target="fonts/font2.fntdata"/><Relationship Id="rId17" Type="http://schemas.openxmlformats.org/officeDocument/2006/relationships/font" Target="fonts/font3.fntdata"/><Relationship Id="rId18" Type="http://schemas.openxmlformats.org/officeDocument/2006/relationships/font" Target="fonts/font4.fntdata"/><Relationship Id="rId19" Type="http://schemas.openxmlformats.org/officeDocument/2006/relationships/font" Target="fonts/font5.fntdata"/><Relationship Id="rId20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2-1.png"/><Relationship Id="rId3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3-1.png"/><Relationship Id="rId3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4-1.png"/><Relationship Id="rId3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5-1.png"/><Relationship Id="rId3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6-1.png"/><Relationship Id="rId3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7-1.png"/><Relationship Id="rId3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8-1.png"/><Relationship Id="rId3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9-1.png"/><Relationship Id="rId3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E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FFA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E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FFA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E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FFA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E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FFA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E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FFA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E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FFA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E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FFA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E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FFA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slideLayout" Target="../slideLayouts/slideLayout3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slideLayout" Target="../slideLayouts/slideLayout5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slideLayout" Target="../slideLayouts/slideLayout6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image" Target="../media/image-6-2.png"/><Relationship Id="rId3" Type="http://schemas.openxmlformats.org/officeDocument/2006/relationships/image" Target="../media/image-6-3.png"/><Relationship Id="rId4" Type="http://schemas.openxmlformats.org/officeDocument/2006/relationships/image" Target="../media/image-6-4.png"/><Relationship Id="rId5" Type="http://schemas.openxmlformats.org/officeDocument/2006/relationships/slideLayout" Target="../slideLayouts/slideLayout7.xml"/><Relationship Id="rId6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png"/><Relationship Id="rId2" Type="http://schemas.openxmlformats.org/officeDocument/2006/relationships/image" Target="../media/image-7-2.png"/><Relationship Id="rId3" Type="http://schemas.openxmlformats.org/officeDocument/2006/relationships/image" Target="../media/image-7-3.png"/><Relationship Id="rId4" Type="http://schemas.openxmlformats.org/officeDocument/2006/relationships/image" Target="../media/image-7-4.png"/><Relationship Id="rId5" Type="http://schemas.openxmlformats.org/officeDocument/2006/relationships/slideLayout" Target="../slideLayouts/slideLayout8.xml"/><Relationship Id="rId6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8-1.png"/><Relationship Id="rId2" Type="http://schemas.openxmlformats.org/officeDocument/2006/relationships/slideLayout" Target="../slideLayouts/slideLayout9.xml"/><Relationship Id="rId3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2585204"/>
            <a:ext cx="7556421" cy="97821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7700"/>
              </a:lnSpc>
              <a:buNone/>
            </a:pPr>
            <a:r>
              <a:rPr lang="en-US" sz="6150" b="1" dirty="0">
                <a:solidFill>
                  <a:srgbClr val="3B4540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Node.js 소개</a:t>
            </a:r>
            <a:endParaRPr lang="en-US" sz="6150" dirty="0"/>
          </a:p>
        </p:txBody>
      </p:sp>
      <p:sp>
        <p:nvSpPr>
          <p:cNvPr id="4" name="Text 1"/>
          <p:cNvSpPr/>
          <p:nvPr/>
        </p:nvSpPr>
        <p:spPr>
          <a:xfrm>
            <a:off x="6280190" y="3903583"/>
            <a:ext cx="7556421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Node.js는 JavaScript 런타임 환경으로, 서버 측 및 네트워크 애플리케이션 개발에 사용됩니다. 이를 통해 개발자들은 단일 언어로 클라이언트와 서버 코드를 작성할 수 있습니다.</a:t>
            </a:r>
            <a:endParaRPr lang="en-US" sz="1750" dirty="0"/>
          </a:p>
        </p:txBody>
      </p:sp>
      <p:sp>
        <p:nvSpPr>
          <p:cNvPr id="5" name="Shape 2"/>
          <p:cNvSpPr/>
          <p:nvPr/>
        </p:nvSpPr>
        <p:spPr>
          <a:xfrm>
            <a:off x="6280190" y="5264348"/>
            <a:ext cx="362903" cy="362903"/>
          </a:xfrm>
          <a:prstGeom prst="roundRect">
            <a:avLst>
              <a:gd name="adj" fmla="val 25194296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pic>
        <p:nvPicPr>
          <p:cNvPr id="6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7810" y="5271968"/>
            <a:ext cx="347663" cy="347663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6756440" y="5247442"/>
            <a:ext cx="1744504" cy="3968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100"/>
              </a:lnSpc>
              <a:buNone/>
            </a:pPr>
            <a:r>
              <a:rPr lang="en-US" sz="2200" b="1" dirty="0">
                <a:solidFill>
                  <a:srgbClr val="405449"/>
                </a:solidFill>
                <a:latin typeface="Nobile Bold" pitchFamily="34" charset="0"/>
                <a:ea typeface="Nobile Bold" pitchFamily="34" charset="-122"/>
                <a:cs typeface="Nobile Bold" pitchFamily="34" charset="-120"/>
              </a:rPr>
              <a:t>작성자: 나그네</a:t>
            </a:r>
            <a:endParaRPr lang="en-US" sz="2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1642586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3B4540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Node.js의 특징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2946678"/>
            <a:ext cx="510302" cy="510302"/>
          </a:xfrm>
          <a:prstGeom prst="roundRect">
            <a:avLst>
              <a:gd name="adj" fmla="val 40005"/>
            </a:avLst>
          </a:prstGeom>
          <a:solidFill>
            <a:srgbClr val="E8F3E8"/>
          </a:solidFill>
          <a:ln/>
        </p:spPr>
      </p:sp>
      <p:sp>
        <p:nvSpPr>
          <p:cNvPr id="5" name="Text 2"/>
          <p:cNvSpPr/>
          <p:nvPr/>
        </p:nvSpPr>
        <p:spPr>
          <a:xfrm>
            <a:off x="964049" y="3031688"/>
            <a:ext cx="169783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1</a:t>
            </a:r>
            <a:endParaRPr lang="en-US" sz="2650" dirty="0"/>
          </a:p>
        </p:txBody>
      </p:sp>
      <p:sp>
        <p:nvSpPr>
          <p:cNvPr id="6" name="Text 3"/>
          <p:cNvSpPr/>
          <p:nvPr/>
        </p:nvSpPr>
        <p:spPr>
          <a:xfrm>
            <a:off x="1530906" y="294667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빠른 성능</a:t>
            </a:r>
            <a:endParaRPr lang="en-US" sz="2200" dirty="0"/>
          </a:p>
        </p:txBody>
      </p:sp>
      <p:sp>
        <p:nvSpPr>
          <p:cNvPr id="7" name="Text 4"/>
          <p:cNvSpPr/>
          <p:nvPr/>
        </p:nvSpPr>
        <p:spPr>
          <a:xfrm>
            <a:off x="1530906" y="3437096"/>
            <a:ext cx="2927747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Node.js는 고성능 JavaScript 엔진인 V8을 사용하여 신속한 실행 속도를 제공합니다.</a:t>
            </a:r>
            <a:endParaRPr lang="en-US" sz="1750" dirty="0"/>
          </a:p>
        </p:txBody>
      </p:sp>
      <p:sp>
        <p:nvSpPr>
          <p:cNvPr id="8" name="Shape 5"/>
          <p:cNvSpPr/>
          <p:nvPr/>
        </p:nvSpPr>
        <p:spPr>
          <a:xfrm>
            <a:off x="4685467" y="2946678"/>
            <a:ext cx="510302" cy="510302"/>
          </a:xfrm>
          <a:prstGeom prst="roundRect">
            <a:avLst>
              <a:gd name="adj" fmla="val 40005"/>
            </a:avLst>
          </a:prstGeom>
          <a:solidFill>
            <a:srgbClr val="E8F3E8"/>
          </a:solidFill>
          <a:ln/>
        </p:spPr>
      </p:sp>
      <p:sp>
        <p:nvSpPr>
          <p:cNvPr id="9" name="Text 6"/>
          <p:cNvSpPr/>
          <p:nvPr/>
        </p:nvSpPr>
        <p:spPr>
          <a:xfrm>
            <a:off x="4829413" y="3031688"/>
            <a:ext cx="222409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2</a:t>
            </a:r>
            <a:endParaRPr lang="en-US" sz="2650" dirty="0"/>
          </a:p>
        </p:txBody>
      </p:sp>
      <p:sp>
        <p:nvSpPr>
          <p:cNvPr id="10" name="Text 7"/>
          <p:cNvSpPr/>
          <p:nvPr/>
        </p:nvSpPr>
        <p:spPr>
          <a:xfrm>
            <a:off x="5422583" y="294667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이벤트 기반</a:t>
            </a:r>
            <a:endParaRPr lang="en-US" sz="2200" dirty="0"/>
          </a:p>
        </p:txBody>
      </p:sp>
      <p:sp>
        <p:nvSpPr>
          <p:cNvPr id="11" name="Text 8"/>
          <p:cNvSpPr/>
          <p:nvPr/>
        </p:nvSpPr>
        <p:spPr>
          <a:xfrm>
            <a:off x="5422583" y="3437096"/>
            <a:ext cx="2927747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Node.js는 비동기 및 이벤트 기반 I/O 모델을 활용하여 I/O 바운드 작업을 효율적으로 처리합니다.</a:t>
            </a:r>
            <a:endParaRPr lang="en-US" sz="1750" dirty="0"/>
          </a:p>
        </p:txBody>
      </p:sp>
      <p:sp>
        <p:nvSpPr>
          <p:cNvPr id="12" name="Shape 9"/>
          <p:cNvSpPr/>
          <p:nvPr/>
        </p:nvSpPr>
        <p:spPr>
          <a:xfrm>
            <a:off x="793790" y="5370671"/>
            <a:ext cx="510302" cy="510302"/>
          </a:xfrm>
          <a:prstGeom prst="roundRect">
            <a:avLst>
              <a:gd name="adj" fmla="val 40005"/>
            </a:avLst>
          </a:prstGeom>
          <a:solidFill>
            <a:srgbClr val="E8F3E8"/>
          </a:solidFill>
          <a:ln/>
        </p:spPr>
      </p:sp>
      <p:sp>
        <p:nvSpPr>
          <p:cNvPr id="13" name="Text 10"/>
          <p:cNvSpPr/>
          <p:nvPr/>
        </p:nvSpPr>
        <p:spPr>
          <a:xfrm>
            <a:off x="946190" y="5455682"/>
            <a:ext cx="205502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3</a:t>
            </a:r>
            <a:endParaRPr lang="en-US" sz="2650" dirty="0"/>
          </a:p>
        </p:txBody>
      </p:sp>
      <p:sp>
        <p:nvSpPr>
          <p:cNvPr id="14" name="Text 11"/>
          <p:cNvSpPr/>
          <p:nvPr/>
        </p:nvSpPr>
        <p:spPr>
          <a:xfrm>
            <a:off x="1530906" y="537067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확장성</a:t>
            </a:r>
            <a:endParaRPr lang="en-US" sz="2200" dirty="0"/>
          </a:p>
        </p:txBody>
      </p:sp>
      <p:sp>
        <p:nvSpPr>
          <p:cNvPr id="15" name="Text 12"/>
          <p:cNvSpPr/>
          <p:nvPr/>
        </p:nvSpPr>
        <p:spPr>
          <a:xfrm>
            <a:off x="1530906" y="5861090"/>
            <a:ext cx="681930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Node.js는 단일 프로세스에서 비동기 방식으로 작동하여 확장성이 뛰어납니다.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523053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3B4540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Node.js의 장단점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79880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B4540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장점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379952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JavaScript 전체 스택 개발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4822150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실시간 웹 애플리케이션 구축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90" y="5264348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높은 확장성과 성능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599521" y="379880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B4540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단점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7599521" y="4379952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단일 스레드 기반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7599521" y="4822150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동기 코드의 복잡성</a:t>
            </a: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7599521" y="5264348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모듈 의존성 관리 어려움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858679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3B4540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Node.js 아키텍처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6605111" y="1907619"/>
            <a:ext cx="30480" cy="5463183"/>
          </a:xfrm>
          <a:prstGeom prst="roundRect">
            <a:avLst>
              <a:gd name="adj" fmla="val 669768"/>
            </a:avLst>
          </a:prstGeom>
          <a:solidFill>
            <a:srgbClr val="CED9CE"/>
          </a:solidFill>
          <a:ln/>
        </p:spPr>
      </p:sp>
      <p:sp>
        <p:nvSpPr>
          <p:cNvPr id="5" name="Shape 2"/>
          <p:cNvSpPr/>
          <p:nvPr/>
        </p:nvSpPr>
        <p:spPr>
          <a:xfrm>
            <a:off x="6845022" y="2402681"/>
            <a:ext cx="793790" cy="30480"/>
          </a:xfrm>
          <a:prstGeom prst="roundRect">
            <a:avLst>
              <a:gd name="adj" fmla="val 669768"/>
            </a:avLst>
          </a:prstGeom>
          <a:solidFill>
            <a:srgbClr val="CED9CE"/>
          </a:solidFill>
          <a:ln/>
        </p:spPr>
      </p:sp>
      <p:sp>
        <p:nvSpPr>
          <p:cNvPr id="6" name="Shape 3"/>
          <p:cNvSpPr/>
          <p:nvPr/>
        </p:nvSpPr>
        <p:spPr>
          <a:xfrm>
            <a:off x="6365200" y="2162770"/>
            <a:ext cx="510302" cy="510302"/>
          </a:xfrm>
          <a:prstGeom prst="roundRect">
            <a:avLst>
              <a:gd name="adj" fmla="val 40005"/>
            </a:avLst>
          </a:prstGeom>
          <a:solidFill>
            <a:srgbClr val="E8F3E8"/>
          </a:solidFill>
          <a:ln/>
        </p:spPr>
      </p:sp>
      <p:sp>
        <p:nvSpPr>
          <p:cNvPr id="7" name="Text 4"/>
          <p:cNvSpPr/>
          <p:nvPr/>
        </p:nvSpPr>
        <p:spPr>
          <a:xfrm>
            <a:off x="6535460" y="2247781"/>
            <a:ext cx="169783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1</a:t>
            </a:r>
            <a:endParaRPr lang="en-US" sz="2650" dirty="0"/>
          </a:p>
        </p:txBody>
      </p:sp>
      <p:sp>
        <p:nvSpPr>
          <p:cNvPr id="8" name="Text 5"/>
          <p:cNvSpPr/>
          <p:nvPr/>
        </p:nvSpPr>
        <p:spPr>
          <a:xfrm>
            <a:off x="7867888" y="213443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V8 엔진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7867888" y="2624852"/>
            <a:ext cx="596872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Node.js는 Google의 고성능 JavaScript 엔진 V8을 사용합니다.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6845022" y="4299347"/>
            <a:ext cx="793790" cy="30480"/>
          </a:xfrm>
          <a:prstGeom prst="roundRect">
            <a:avLst>
              <a:gd name="adj" fmla="val 669768"/>
            </a:avLst>
          </a:prstGeom>
          <a:solidFill>
            <a:srgbClr val="CED9CE"/>
          </a:solidFill>
          <a:ln/>
        </p:spPr>
      </p:sp>
      <p:sp>
        <p:nvSpPr>
          <p:cNvPr id="11" name="Shape 8"/>
          <p:cNvSpPr/>
          <p:nvPr/>
        </p:nvSpPr>
        <p:spPr>
          <a:xfrm>
            <a:off x="6365200" y="4059436"/>
            <a:ext cx="510302" cy="510302"/>
          </a:xfrm>
          <a:prstGeom prst="roundRect">
            <a:avLst>
              <a:gd name="adj" fmla="val 40005"/>
            </a:avLst>
          </a:prstGeom>
          <a:solidFill>
            <a:srgbClr val="E8F3E8"/>
          </a:solidFill>
          <a:ln/>
        </p:spPr>
      </p:sp>
      <p:sp>
        <p:nvSpPr>
          <p:cNvPr id="12" name="Text 9"/>
          <p:cNvSpPr/>
          <p:nvPr/>
        </p:nvSpPr>
        <p:spPr>
          <a:xfrm>
            <a:off x="6509147" y="4144447"/>
            <a:ext cx="222409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2</a:t>
            </a:r>
            <a:endParaRPr lang="en-US" sz="2650" dirty="0"/>
          </a:p>
        </p:txBody>
      </p:sp>
      <p:sp>
        <p:nvSpPr>
          <p:cNvPr id="13" name="Text 10"/>
          <p:cNvSpPr/>
          <p:nvPr/>
        </p:nvSpPr>
        <p:spPr>
          <a:xfrm>
            <a:off x="7867888" y="403109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이벤트 루프</a:t>
            </a:r>
            <a:endParaRPr lang="en-US" sz="2200" dirty="0"/>
          </a:p>
        </p:txBody>
      </p:sp>
      <p:sp>
        <p:nvSpPr>
          <p:cNvPr id="14" name="Text 11"/>
          <p:cNvSpPr/>
          <p:nvPr/>
        </p:nvSpPr>
        <p:spPr>
          <a:xfrm>
            <a:off x="7867888" y="4521517"/>
            <a:ext cx="596872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Node.js는 이벤트 기반 비동기 I/O 모델을 사용하여 효율적으로 작동합니다.</a:t>
            </a:r>
            <a:endParaRPr lang="en-US" sz="1750" dirty="0"/>
          </a:p>
        </p:txBody>
      </p:sp>
      <p:sp>
        <p:nvSpPr>
          <p:cNvPr id="15" name="Shape 12"/>
          <p:cNvSpPr/>
          <p:nvPr/>
        </p:nvSpPr>
        <p:spPr>
          <a:xfrm>
            <a:off x="6845022" y="6196013"/>
            <a:ext cx="793790" cy="30480"/>
          </a:xfrm>
          <a:prstGeom prst="roundRect">
            <a:avLst>
              <a:gd name="adj" fmla="val 669768"/>
            </a:avLst>
          </a:prstGeom>
          <a:solidFill>
            <a:srgbClr val="CED9CE"/>
          </a:solidFill>
          <a:ln/>
        </p:spPr>
      </p:sp>
      <p:sp>
        <p:nvSpPr>
          <p:cNvPr id="16" name="Shape 13"/>
          <p:cNvSpPr/>
          <p:nvPr/>
        </p:nvSpPr>
        <p:spPr>
          <a:xfrm>
            <a:off x="6365200" y="5956102"/>
            <a:ext cx="510302" cy="510302"/>
          </a:xfrm>
          <a:prstGeom prst="roundRect">
            <a:avLst>
              <a:gd name="adj" fmla="val 40005"/>
            </a:avLst>
          </a:prstGeom>
          <a:solidFill>
            <a:srgbClr val="E8F3E8"/>
          </a:solidFill>
          <a:ln/>
        </p:spPr>
      </p:sp>
      <p:sp>
        <p:nvSpPr>
          <p:cNvPr id="17" name="Text 14"/>
          <p:cNvSpPr/>
          <p:nvPr/>
        </p:nvSpPr>
        <p:spPr>
          <a:xfrm>
            <a:off x="6517600" y="6041112"/>
            <a:ext cx="205502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3</a:t>
            </a:r>
            <a:endParaRPr lang="en-US" sz="2650" dirty="0"/>
          </a:p>
        </p:txBody>
      </p:sp>
      <p:sp>
        <p:nvSpPr>
          <p:cNvPr id="18" name="Text 15"/>
          <p:cNvSpPr/>
          <p:nvPr/>
        </p:nvSpPr>
        <p:spPr>
          <a:xfrm>
            <a:off x="7867888" y="592776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libuv 라이브러리</a:t>
            </a:r>
            <a:endParaRPr lang="en-US" sz="2200" dirty="0"/>
          </a:p>
        </p:txBody>
      </p:sp>
      <p:sp>
        <p:nvSpPr>
          <p:cNvPr id="19" name="Text 16"/>
          <p:cNvSpPr/>
          <p:nvPr/>
        </p:nvSpPr>
        <p:spPr>
          <a:xfrm>
            <a:off x="7867888" y="6418183"/>
            <a:ext cx="596872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libuv는 Node.js의 이벤트 루프와 비동기 I/O를 제공하는 핵심 라이브러리입니다.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1807012"/>
            <a:ext cx="7060287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3B4540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Node.js의 비동기 프로그래밍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6280190" y="2855952"/>
            <a:ext cx="3664863" cy="1669852"/>
          </a:xfrm>
          <a:prstGeom prst="roundRect">
            <a:avLst>
              <a:gd name="adj" fmla="val 12225"/>
            </a:avLst>
          </a:prstGeom>
          <a:solidFill>
            <a:srgbClr val="E8F3E8"/>
          </a:solidFill>
          <a:ln/>
        </p:spPr>
      </p:sp>
      <p:sp>
        <p:nvSpPr>
          <p:cNvPr id="5" name="Text 2"/>
          <p:cNvSpPr/>
          <p:nvPr/>
        </p:nvSpPr>
        <p:spPr>
          <a:xfrm>
            <a:off x="6507004" y="308276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콜백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6507004" y="3573185"/>
            <a:ext cx="321123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Node.js에서 비동기 작업은 주로 콜백 함수를 사용하여 처리됩니다.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10171867" y="2855952"/>
            <a:ext cx="3664863" cy="1669852"/>
          </a:xfrm>
          <a:prstGeom prst="roundRect">
            <a:avLst>
              <a:gd name="adj" fmla="val 12225"/>
            </a:avLst>
          </a:prstGeom>
          <a:solidFill>
            <a:srgbClr val="E8F3E8"/>
          </a:solidFill>
          <a:ln/>
        </p:spPr>
      </p:sp>
      <p:sp>
        <p:nvSpPr>
          <p:cNvPr id="8" name="Text 5"/>
          <p:cNvSpPr/>
          <p:nvPr/>
        </p:nvSpPr>
        <p:spPr>
          <a:xfrm>
            <a:off x="10398681" y="308276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프로미스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10398681" y="3573185"/>
            <a:ext cx="321123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프로미스는 콜백 지옥을 해결하고 코드 가독성을 향상시킵니다.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6280190" y="4752618"/>
            <a:ext cx="7556421" cy="1669852"/>
          </a:xfrm>
          <a:prstGeom prst="roundRect">
            <a:avLst>
              <a:gd name="adj" fmla="val 12225"/>
            </a:avLst>
          </a:prstGeom>
          <a:solidFill>
            <a:srgbClr val="E8F3E8"/>
          </a:solidFill>
          <a:ln/>
        </p:spPr>
      </p:sp>
      <p:sp>
        <p:nvSpPr>
          <p:cNvPr id="11" name="Text 8"/>
          <p:cNvSpPr/>
          <p:nvPr/>
        </p:nvSpPr>
        <p:spPr>
          <a:xfrm>
            <a:off x="6507004" y="497943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Async/Await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6507004" y="5469850"/>
            <a:ext cx="7102793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Async/Await 구문은 비동기 코드를 더욱 간결하고 직관적으로 작성할 수 있게 해줍니다.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33172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46495" y="597218"/>
            <a:ext cx="6373773" cy="6786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300"/>
              </a:lnSpc>
              <a:buNone/>
            </a:pPr>
            <a:r>
              <a:rPr lang="en-US" sz="4250" b="1" dirty="0">
                <a:solidFill>
                  <a:srgbClr val="3B4540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Node.js 모듈과 패키지 관리</a:t>
            </a:r>
            <a:endParaRPr lang="en-US" sz="4250" dirty="0"/>
          </a:p>
        </p:txBody>
      </p:sp>
      <p:pic>
        <p:nvPicPr>
          <p:cNvPr id="4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6495" y="1601629"/>
            <a:ext cx="542925" cy="542925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6246495" y="2361724"/>
            <a:ext cx="2714625" cy="33932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50"/>
              </a:lnSpc>
              <a:buNone/>
            </a:pPr>
            <a:r>
              <a:rPr lang="en-US" sz="21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NPM</a:t>
            </a:r>
            <a:endParaRPr lang="en-US" sz="2100" dirty="0"/>
          </a:p>
        </p:txBody>
      </p:sp>
      <p:sp>
        <p:nvSpPr>
          <p:cNvPr id="6" name="Text 2"/>
          <p:cNvSpPr/>
          <p:nvPr/>
        </p:nvSpPr>
        <p:spPr>
          <a:xfrm>
            <a:off x="6246495" y="2831306"/>
            <a:ext cx="7623810" cy="3474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Node.js의 기본 패키지 관리자로, 수많은 써드파티 모듈을 제공합니다.</a:t>
            </a:r>
            <a:endParaRPr lang="en-US" sz="1700" dirty="0"/>
          </a:p>
        </p:txBody>
      </p:sp>
      <p:pic>
        <p:nvPicPr>
          <p:cNvPr id="7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6495" y="3830241"/>
            <a:ext cx="542925" cy="542925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6246495" y="4590336"/>
            <a:ext cx="2714625" cy="33932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50"/>
              </a:lnSpc>
              <a:buNone/>
            </a:pPr>
            <a:r>
              <a:rPr lang="en-US" sz="21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모듈 시스템</a:t>
            </a:r>
            <a:endParaRPr lang="en-US" sz="2100" dirty="0"/>
          </a:p>
        </p:txBody>
      </p:sp>
      <p:sp>
        <p:nvSpPr>
          <p:cNvPr id="9" name="Text 4"/>
          <p:cNvSpPr/>
          <p:nvPr/>
        </p:nvSpPr>
        <p:spPr>
          <a:xfrm>
            <a:off x="6246495" y="5059918"/>
            <a:ext cx="7623810" cy="3474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Node.js는 require() 함수를 사용하여 모듈을 손쉽게 가져올 수 있습니다.</a:t>
            </a:r>
            <a:endParaRPr lang="en-US" sz="1700" dirty="0"/>
          </a:p>
        </p:txBody>
      </p:sp>
      <p:pic>
        <p:nvPicPr>
          <p:cNvPr id="10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6495" y="6058853"/>
            <a:ext cx="542925" cy="542925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6246495" y="6818947"/>
            <a:ext cx="2714625" cy="33932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50"/>
              </a:lnSpc>
              <a:buNone/>
            </a:pPr>
            <a:r>
              <a:rPr lang="en-US" sz="21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Package.json</a:t>
            </a:r>
            <a:endParaRPr lang="en-US" sz="2100" dirty="0"/>
          </a:p>
        </p:txBody>
      </p:sp>
      <p:sp>
        <p:nvSpPr>
          <p:cNvPr id="12" name="Text 6"/>
          <p:cNvSpPr/>
          <p:nvPr/>
        </p:nvSpPr>
        <p:spPr>
          <a:xfrm>
            <a:off x="6246495" y="7288530"/>
            <a:ext cx="7623810" cy="3474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프로젝트 의존성, 메타데이터 등을 관리하는 핵심 파일입니다.</a:t>
            </a:r>
            <a:endParaRPr lang="en-US" sz="17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59473" y="608290"/>
            <a:ext cx="7597854" cy="138041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5400"/>
              </a:lnSpc>
              <a:buNone/>
            </a:pPr>
            <a:r>
              <a:rPr lang="en-US" sz="4300" b="1" dirty="0">
                <a:solidFill>
                  <a:srgbClr val="3B4540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Node.js 프레임워크: Express.js</a:t>
            </a:r>
            <a:endParaRPr lang="en-US" sz="4300" dirty="0"/>
          </a:p>
        </p:txBody>
      </p:sp>
      <p:pic>
        <p:nvPicPr>
          <p:cNvPr id="4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9473" y="2319933"/>
            <a:ext cx="1104424" cy="1767126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7695128" y="2540794"/>
            <a:ext cx="2761178" cy="34504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215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HTTP 서버</a:t>
            </a:r>
            <a:endParaRPr lang="en-US" sz="2150" dirty="0"/>
          </a:p>
        </p:txBody>
      </p:sp>
      <p:sp>
        <p:nvSpPr>
          <p:cNvPr id="6" name="Text 2"/>
          <p:cNvSpPr/>
          <p:nvPr/>
        </p:nvSpPr>
        <p:spPr>
          <a:xfrm>
            <a:off x="7695128" y="3018353"/>
            <a:ext cx="6162199" cy="70675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170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Express.js는 Node.js에서 HTTP 서버를 쉽게 구축할 수 있게 해줍니다.</a:t>
            </a:r>
            <a:endParaRPr lang="en-US" sz="1700" dirty="0"/>
          </a:p>
        </p:txBody>
      </p:sp>
      <p:pic>
        <p:nvPicPr>
          <p:cNvPr id="7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9473" y="4087058"/>
            <a:ext cx="1104424" cy="1767126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7695128" y="4307919"/>
            <a:ext cx="2761178" cy="34504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215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라우팅</a:t>
            </a:r>
            <a:endParaRPr lang="en-US" sz="2150" dirty="0"/>
          </a:p>
        </p:txBody>
      </p:sp>
      <p:sp>
        <p:nvSpPr>
          <p:cNvPr id="9" name="Text 4"/>
          <p:cNvSpPr/>
          <p:nvPr/>
        </p:nvSpPr>
        <p:spPr>
          <a:xfrm>
            <a:off x="7695128" y="4785479"/>
            <a:ext cx="6162199" cy="70675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170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URL 경로와 HTTP 메서드에 따라 적절한 응답을 처리할 수 있습니다.</a:t>
            </a:r>
            <a:endParaRPr lang="en-US" sz="1700" dirty="0"/>
          </a:p>
        </p:txBody>
      </p:sp>
      <p:pic>
        <p:nvPicPr>
          <p:cNvPr id="10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9473" y="5854184"/>
            <a:ext cx="1104424" cy="1767126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7695128" y="6075045"/>
            <a:ext cx="2761178" cy="34504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215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미들웨어</a:t>
            </a:r>
            <a:endParaRPr lang="en-US" sz="2150" dirty="0"/>
          </a:p>
        </p:txBody>
      </p:sp>
      <p:sp>
        <p:nvSpPr>
          <p:cNvPr id="12" name="Text 6"/>
          <p:cNvSpPr/>
          <p:nvPr/>
        </p:nvSpPr>
        <p:spPr>
          <a:xfrm>
            <a:off x="7695128" y="6552605"/>
            <a:ext cx="6162199" cy="70675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170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리퀘스트 및 응답을 처리하는 데 도움이 되는 다양한 기능을 제공합니다.</a:t>
            </a:r>
            <a:endParaRPr lang="en-US" sz="17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858679"/>
            <a:ext cx="6134457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3B4540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Node.js 발전 방향과 미래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6605111" y="1907619"/>
            <a:ext cx="30480" cy="5463183"/>
          </a:xfrm>
          <a:prstGeom prst="roundRect">
            <a:avLst>
              <a:gd name="adj" fmla="val 669768"/>
            </a:avLst>
          </a:prstGeom>
          <a:solidFill>
            <a:srgbClr val="CED9CE"/>
          </a:solidFill>
          <a:ln/>
        </p:spPr>
      </p:sp>
      <p:sp>
        <p:nvSpPr>
          <p:cNvPr id="5" name="Shape 2"/>
          <p:cNvSpPr/>
          <p:nvPr/>
        </p:nvSpPr>
        <p:spPr>
          <a:xfrm>
            <a:off x="6845022" y="2402681"/>
            <a:ext cx="793790" cy="30480"/>
          </a:xfrm>
          <a:prstGeom prst="roundRect">
            <a:avLst>
              <a:gd name="adj" fmla="val 669768"/>
            </a:avLst>
          </a:prstGeom>
          <a:solidFill>
            <a:srgbClr val="CED9CE"/>
          </a:solidFill>
          <a:ln/>
        </p:spPr>
      </p:sp>
      <p:sp>
        <p:nvSpPr>
          <p:cNvPr id="6" name="Shape 3"/>
          <p:cNvSpPr/>
          <p:nvPr/>
        </p:nvSpPr>
        <p:spPr>
          <a:xfrm>
            <a:off x="6365200" y="2162770"/>
            <a:ext cx="510302" cy="510302"/>
          </a:xfrm>
          <a:prstGeom prst="roundRect">
            <a:avLst>
              <a:gd name="adj" fmla="val 40005"/>
            </a:avLst>
          </a:prstGeom>
          <a:solidFill>
            <a:srgbClr val="E8F3E8"/>
          </a:solidFill>
          <a:ln/>
        </p:spPr>
      </p:sp>
      <p:sp>
        <p:nvSpPr>
          <p:cNvPr id="7" name="Text 4"/>
          <p:cNvSpPr/>
          <p:nvPr/>
        </p:nvSpPr>
        <p:spPr>
          <a:xfrm>
            <a:off x="6535460" y="2247781"/>
            <a:ext cx="169783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1</a:t>
            </a:r>
            <a:endParaRPr lang="en-US" sz="2650" dirty="0"/>
          </a:p>
        </p:txBody>
      </p:sp>
      <p:sp>
        <p:nvSpPr>
          <p:cNvPr id="8" name="Text 5"/>
          <p:cNvSpPr/>
          <p:nvPr/>
        </p:nvSpPr>
        <p:spPr>
          <a:xfrm>
            <a:off x="7867888" y="213443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차세대 JavaScript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7867888" y="2624852"/>
            <a:ext cx="596872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Node.js는 JavaScript 언어의 지속적인 발전과 함께 발전할 것입니다.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6845022" y="4299347"/>
            <a:ext cx="793790" cy="30480"/>
          </a:xfrm>
          <a:prstGeom prst="roundRect">
            <a:avLst>
              <a:gd name="adj" fmla="val 669768"/>
            </a:avLst>
          </a:prstGeom>
          <a:solidFill>
            <a:srgbClr val="CED9CE"/>
          </a:solidFill>
          <a:ln/>
        </p:spPr>
      </p:sp>
      <p:sp>
        <p:nvSpPr>
          <p:cNvPr id="11" name="Shape 8"/>
          <p:cNvSpPr/>
          <p:nvPr/>
        </p:nvSpPr>
        <p:spPr>
          <a:xfrm>
            <a:off x="6365200" y="4059436"/>
            <a:ext cx="510302" cy="510302"/>
          </a:xfrm>
          <a:prstGeom prst="roundRect">
            <a:avLst>
              <a:gd name="adj" fmla="val 40005"/>
            </a:avLst>
          </a:prstGeom>
          <a:solidFill>
            <a:srgbClr val="E8F3E8"/>
          </a:solidFill>
          <a:ln/>
        </p:spPr>
      </p:sp>
      <p:sp>
        <p:nvSpPr>
          <p:cNvPr id="12" name="Text 9"/>
          <p:cNvSpPr/>
          <p:nvPr/>
        </p:nvSpPr>
        <p:spPr>
          <a:xfrm>
            <a:off x="6509147" y="4144447"/>
            <a:ext cx="222409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2</a:t>
            </a:r>
            <a:endParaRPr lang="en-US" sz="2650" dirty="0"/>
          </a:p>
        </p:txBody>
      </p:sp>
      <p:sp>
        <p:nvSpPr>
          <p:cNvPr id="13" name="Text 10"/>
          <p:cNvSpPr/>
          <p:nvPr/>
        </p:nvSpPr>
        <p:spPr>
          <a:xfrm>
            <a:off x="7867888" y="403109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서버리스 컴퓨팅</a:t>
            </a:r>
            <a:endParaRPr lang="en-US" sz="2200" dirty="0"/>
          </a:p>
        </p:txBody>
      </p:sp>
      <p:sp>
        <p:nvSpPr>
          <p:cNvPr id="14" name="Text 11"/>
          <p:cNvSpPr/>
          <p:nvPr/>
        </p:nvSpPr>
        <p:spPr>
          <a:xfrm>
            <a:off x="7867888" y="4521517"/>
            <a:ext cx="596872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Node.js는 AWS Lambda와 같은 서버리스 컴퓨팅 환경에 적합합니다.</a:t>
            </a:r>
            <a:endParaRPr lang="en-US" sz="1750" dirty="0"/>
          </a:p>
        </p:txBody>
      </p:sp>
      <p:sp>
        <p:nvSpPr>
          <p:cNvPr id="15" name="Shape 12"/>
          <p:cNvSpPr/>
          <p:nvPr/>
        </p:nvSpPr>
        <p:spPr>
          <a:xfrm>
            <a:off x="6845022" y="6196013"/>
            <a:ext cx="793790" cy="30480"/>
          </a:xfrm>
          <a:prstGeom prst="roundRect">
            <a:avLst>
              <a:gd name="adj" fmla="val 669768"/>
            </a:avLst>
          </a:prstGeom>
          <a:solidFill>
            <a:srgbClr val="CED9CE"/>
          </a:solidFill>
          <a:ln/>
        </p:spPr>
      </p:sp>
      <p:sp>
        <p:nvSpPr>
          <p:cNvPr id="16" name="Shape 13"/>
          <p:cNvSpPr/>
          <p:nvPr/>
        </p:nvSpPr>
        <p:spPr>
          <a:xfrm>
            <a:off x="6365200" y="5956102"/>
            <a:ext cx="510302" cy="510302"/>
          </a:xfrm>
          <a:prstGeom prst="roundRect">
            <a:avLst>
              <a:gd name="adj" fmla="val 40005"/>
            </a:avLst>
          </a:prstGeom>
          <a:solidFill>
            <a:srgbClr val="E8F3E8"/>
          </a:solidFill>
          <a:ln/>
        </p:spPr>
      </p:sp>
      <p:sp>
        <p:nvSpPr>
          <p:cNvPr id="17" name="Text 14"/>
          <p:cNvSpPr/>
          <p:nvPr/>
        </p:nvSpPr>
        <p:spPr>
          <a:xfrm>
            <a:off x="6517600" y="6041112"/>
            <a:ext cx="205502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3</a:t>
            </a:r>
            <a:endParaRPr lang="en-US" sz="2650" dirty="0"/>
          </a:p>
        </p:txBody>
      </p:sp>
      <p:sp>
        <p:nvSpPr>
          <p:cNvPr id="18" name="Text 15"/>
          <p:cNvSpPr/>
          <p:nvPr/>
        </p:nvSpPr>
        <p:spPr>
          <a:xfrm>
            <a:off x="7867888" y="5927765"/>
            <a:ext cx="3247668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IoT 및 Edge Computing</a:t>
            </a:r>
            <a:endParaRPr lang="en-US" sz="2200" dirty="0"/>
          </a:p>
        </p:txBody>
      </p:sp>
      <p:sp>
        <p:nvSpPr>
          <p:cNvPr id="19" name="Text 16"/>
          <p:cNvSpPr/>
          <p:nvPr/>
        </p:nvSpPr>
        <p:spPr>
          <a:xfrm>
            <a:off x="7867888" y="6418183"/>
            <a:ext cx="596872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Node.js는 사물인터넷 및 가장자리 컴퓨팅 분야에서 중요한 역할을 할 것입니다.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2024-11-04T15:27:11Z</dcterms:created>
  <dcterms:modified xsi:type="dcterms:W3CDTF">2024-11-04T15:27:11Z</dcterms:modified>
</cp:coreProperties>
</file>