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96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05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404" r:id="rId27"/>
    <p:sldId id="403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Gaussian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262328"/>
            <a:ext cx="8034728" cy="6181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Linear Regression with Basis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b="0" dirty="0" smtClean="0"/>
                  <a:t>Linear regression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: weight vector of M dimension</a:t>
                </a:r>
              </a:p>
              <a:p>
                <a:pPr lvl="1"/>
                <a:r>
                  <a:rPr lang="en-US" altLang="ko-KR" dirty="0" smtClean="0"/>
                  <a:t>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dirty="0" smtClean="0"/>
                  <a:t> : called a design matrix revealing the relation of the weight vector and the input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Previously,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is modeled as deterministic values</a:t>
                </a:r>
              </a:p>
              <a:p>
                <a:pPr lvl="1"/>
                <a:r>
                  <a:rPr lang="en-US" altLang="ko-KR" dirty="0" smtClean="0"/>
                  <a:t>Now,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considered to be also probabilistically distributed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Normal distribution with zero mean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precision (or,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variance)</a:t>
                </a:r>
              </a:p>
              <a:p>
                <a:r>
                  <a:rPr lang="en-US" altLang="ko-KR" dirty="0" smtClean="0"/>
                  <a:t>Now, w probability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Y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 : Gram matrix, k : kernel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  <a:blipFill>
                <a:blip r:embed="rId2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171" y="317604"/>
            <a:ext cx="8379502" cy="620486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The kernel calculates the inner product of two vectors in a different space (preferably without explicitly representing the two vectors in the different space)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Some common kernels are following :</a:t>
                </a:r>
              </a:p>
              <a:p>
                <a:pPr lvl="1"/>
                <a:r>
                  <a:rPr lang="en-US" altLang="ko-KR" dirty="0" smtClean="0"/>
                  <a:t>Polynomial(homogeneous)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Polynomial(inhomogeneous)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Gaussian kernel function, a.k.a. Radial Basis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dirty="0" smtClean="0"/>
                  <a:t>. Sometimes parameterized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Hyperbolic tangent, a.k.a. Sigmoid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/>
                  <a:t>For some(not every)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 and c &lt;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67" y="287624"/>
            <a:ext cx="8656820" cy="655184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Polynomial 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Imagine we have</a:t>
                </a:r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 and </a:t>
                </a:r>
                <a:r>
                  <a:rPr lang="en-US" altLang="ko-KR" b="1" dirty="0" smtClean="0"/>
                  <a:t>z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z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z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Polynomial Kernel Function of degree 1</a:t>
                </a: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x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b="1" dirty="0" smtClean="0"/>
                      <m:t>x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b="1" dirty="0" smtClean="0"/>
                      <m:t>z</m:t>
                    </m:r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2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1" dirty="0" smtClean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</m:oMath>
                </a14:m>
                <a:endParaRPr lang="en-US" altLang="ko-KR" dirty="0" smtClean="0"/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3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 smtClean="0"/>
                  <a:t>Do we need to express and calculate the transformed coordinate values for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and </a:t>
                </a:r>
                <a:r>
                  <a:rPr lang="en-US" altLang="ko-KR" b="1" i="1" dirty="0" smtClean="0"/>
                  <a:t>z</a:t>
                </a:r>
                <a:r>
                  <a:rPr lang="en-US" altLang="ko-KR" dirty="0" smtClean="0"/>
                  <a:t> to know the polynomial kernel of </a:t>
                </a:r>
                <a:r>
                  <a:rPr lang="en-US" altLang="ko-KR" b="1" i="1" dirty="0" smtClean="0"/>
                  <a:t>K</a:t>
                </a:r>
                <a:r>
                  <a:rPr lang="en-US" altLang="ko-KR" dirty="0" smtClean="0"/>
                  <a:t>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/>
                  <a:t>Do we need to convert the feature spaces to exploit the linear separation in the high order?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b="1" dirty="0" smtClean="0"/>
                  <a:t>Condition: only the inner product is computable with this trick</a:t>
                </a:r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 smtClean="0"/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  <a:blipFill>
                <a:blip r:embed="rId2"/>
                <a:stretch>
                  <a:fillRect l="-279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359821"/>
            <a:ext cx="8566880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Modeling Noise with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Observed value with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Latent, error-free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Error term distributed by following the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: Hyper-parameter of the error precision (or, variance considering the invert)</a:t>
                </a:r>
                <a:endParaRPr lang="en-US" altLang="ko-KR" b="1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Assuming that the error terms are independent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  <a:blipFill>
                <a:blip r:embed="rId2"/>
                <a:stretch>
                  <a:fillRect t="-371" r="-916" b="-18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78" y="71005"/>
            <a:ext cx="8312492" cy="7551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Marginal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Second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 becomes the precision matrix of Z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First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None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  <a:blipFill>
                <a:blip r:embed="rId2"/>
                <a:stretch>
                  <a:fillRect t="-9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altLang="ko-KR" sz="105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altLang="ko-KR" sz="10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5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105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sz="1050" dirty="0"/>
                            <m:t>)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blipFill>
                <a:blip r:embed="rId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759377" y="4324662"/>
            <a:ext cx="2083633" cy="119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978"/>
            <a:ext cx="9144001" cy="72783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Marginal and Conditional Distribution of P(T)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Precision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Two theorems on multivariate normal distributions</a:t>
                </a:r>
              </a:p>
              <a:p>
                <a:pPr lvl="1"/>
                <a:r>
                  <a:rPr lang="en-US" altLang="ko-KR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 smtClean="0"/>
                  <a:t>One example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Our ultimate question </a:t>
                </a:r>
                <a:r>
                  <a:rPr lang="en-US" altLang="ko-KR" dirty="0"/>
                  <a:t>a</a:t>
                </a:r>
                <a:r>
                  <a:rPr lang="en-US" altLang="ko-KR" dirty="0" smtClean="0"/>
                  <a:t>s a regression problem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=?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=!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  <a:blipFill>
                <a:blip r:embed="rId2"/>
                <a:stretch>
                  <a:fillRect t="-11599" b="-1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22208"/>
          </a:xfrm>
        </p:spPr>
        <p:txBody>
          <a:bodyPr/>
          <a:lstStyle/>
          <a:p>
            <a:r>
              <a:rPr lang="en-US" altLang="ko-KR" dirty="0" smtClean="0"/>
              <a:t>Prediction from 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is a multi-dimensional random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What-if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already given?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mean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zero,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can deviate from zero if sampled</a:t>
                </a:r>
              </a:p>
              <a:p>
                <a:pPr lvl="1"/>
                <a:r>
                  <a:rPr lang="en-US" altLang="ko-KR" dirty="0" smtClean="0"/>
                  <a:t>Then, given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would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becomes zero?</a:t>
                </a:r>
              </a:p>
              <a:p>
                <a:r>
                  <a:rPr lang="en-US" altLang="ko-KR" dirty="0" smtClean="0"/>
                  <a:t>The covariance structure provides the prediction of a dimension given another dimension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  <a:blipFill>
                <a:blip r:embed="rId2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9413097">
            <a:off x="1161569" y="4632532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rot="19413097">
            <a:off x="1624613" y="4835241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 rot="19413097">
            <a:off x="591555" y="4284212"/>
            <a:ext cx="3246147" cy="1521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5509" y="4999791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59597" y="3568481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017604" y="3488840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56443" y="4074147"/>
            <a:ext cx="427219" cy="1851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 rot="19413097">
            <a:off x="5695064" y="4612407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rot="19413097">
            <a:off x="6158108" y="4815116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09004" y="4979666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3092" y="3548356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551099" y="3468715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7641151" y="3468715"/>
            <a:ext cx="264001" cy="2908092"/>
          </a:xfrm>
          <a:custGeom>
            <a:avLst/>
            <a:gdLst>
              <a:gd name="connsiteX0" fmla="*/ 1612 w 264001"/>
              <a:gd name="connsiteY0" fmla="*/ 0 h 2908092"/>
              <a:gd name="connsiteX1" fmla="*/ 39087 w 264001"/>
              <a:gd name="connsiteY1" fmla="*/ 779488 h 2908092"/>
              <a:gd name="connsiteX2" fmla="*/ 263940 w 264001"/>
              <a:gd name="connsiteY2" fmla="*/ 1064302 h 2908092"/>
              <a:gd name="connsiteX3" fmla="*/ 61573 w 264001"/>
              <a:gd name="connsiteY3" fmla="*/ 1251679 h 2908092"/>
              <a:gd name="connsiteX4" fmla="*/ 46582 w 264001"/>
              <a:gd name="connsiteY4" fmla="*/ 1484026 h 2908092"/>
              <a:gd name="connsiteX5" fmla="*/ 31592 w 264001"/>
              <a:gd name="connsiteY5" fmla="*/ 2908092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001" h="2908092">
                <a:moveTo>
                  <a:pt x="1612" y="0"/>
                </a:moveTo>
                <a:cubicBezTo>
                  <a:pt x="-1511" y="301052"/>
                  <a:pt x="-4634" y="602104"/>
                  <a:pt x="39087" y="779488"/>
                </a:cubicBezTo>
                <a:cubicBezTo>
                  <a:pt x="82808" y="956872"/>
                  <a:pt x="260192" y="985603"/>
                  <a:pt x="263940" y="1064302"/>
                </a:cubicBezTo>
                <a:cubicBezTo>
                  <a:pt x="267688" y="1143001"/>
                  <a:pt x="97799" y="1181725"/>
                  <a:pt x="61573" y="1251679"/>
                </a:cubicBezTo>
                <a:cubicBezTo>
                  <a:pt x="25347" y="1321633"/>
                  <a:pt x="51579" y="1207957"/>
                  <a:pt x="46582" y="1484026"/>
                </a:cubicBezTo>
                <a:cubicBezTo>
                  <a:pt x="41585" y="1760095"/>
                  <a:pt x="11605" y="2685738"/>
                  <a:pt x="31592" y="290809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3152" y="4526872"/>
            <a:ext cx="2677498" cy="1006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76" y="314149"/>
            <a:ext cx="3310873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Sampling of P(T)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Sampling T of 101 dimensions when points </a:t>
                </a:r>
              </a:p>
              <a:p>
                <a:pPr lvl="1"/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=[−1,−0.98…,0.98,1]</m:t>
                    </m:r>
                  </m:oMath>
                </a14:m>
                <a:r>
                  <a:rPr lang="en-US" altLang="ko-KR" dirty="0" smtClean="0"/>
                  <a:t> in [-1,1]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  <a:blipFill>
                <a:blip r:embed="rId2"/>
                <a:stretch>
                  <a:fillRect t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)=(9,1,1,1,0.0001)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)=(1,9,1,1,0.0001)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)=(1,1,9,1,0.0001)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)=(1,1,1,9,0.0001)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86" y="4375761"/>
            <a:ext cx="874395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66" y="2067077"/>
            <a:ext cx="8743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Mean and Covariance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  <a:blipFill>
                <a:blip r:embed="rId2"/>
                <a:stretch>
                  <a:fillRect l="-2656" t="-15126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27675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Future distribution given the past data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Remember the theorem introduced earlier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  <a:blipFill rotWithShape="0">
                <a:blip r:embed="rId3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99" y="159002"/>
            <a:ext cx="7047488" cy="4423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Gaussian Process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Gaussian process regression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Models the predictive distribution given the past records,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Mean of the predictive distribution could be the most likely point estimation of the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  <a:blipFill>
                <a:blip r:embed="rId2"/>
                <a:stretch>
                  <a:fillRect t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7" y="544486"/>
            <a:ext cx="1914525" cy="23812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36" y="1667992"/>
            <a:ext cx="1761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Squared Exponential </a:t>
            </a:r>
            <a:br>
              <a:rPr lang="en-US" altLang="ko-KR" sz="1350" dirty="0"/>
            </a:br>
            <a:r>
              <a:rPr lang="en-US" altLang="ko-KR" sz="1350" dirty="0"/>
              <a:t>with L=5</a:t>
            </a:r>
            <a:endParaRPr lang="ko-KR" altLang="en-US" sz="13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905" y="2569969"/>
            <a:ext cx="6736252" cy="3920772"/>
            <a:chOff x="3322147" y="2583054"/>
            <a:chExt cx="5400675" cy="3432932"/>
          </a:xfrm>
        </p:grpSpPr>
        <p:grpSp>
          <p:nvGrpSpPr>
            <p:cNvPr id="21" name="Group 20"/>
            <p:cNvGrpSpPr/>
            <p:nvPr/>
          </p:nvGrpSpPr>
          <p:grpSpPr>
            <a:xfrm>
              <a:off x="3322807" y="2583054"/>
              <a:ext cx="5346554" cy="196512"/>
              <a:chOff x="3891567" y="1058183"/>
              <a:chExt cx="7128738" cy="262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)=(0.1,50,0,0,0.01)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322771" y="4296756"/>
              <a:ext cx="5346554" cy="174513"/>
              <a:chOff x="4463066" y="3120337"/>
              <a:chExt cx="7128739" cy="232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)=(0.5,10,0,0,0.01)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2771" y="2799877"/>
              <a:ext cx="5343525" cy="1485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2147" y="4482461"/>
              <a:ext cx="54006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Continuous Domain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9" y="292365"/>
            <a:ext cx="7184572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Random process, a.k.a. stochastic process, is</a:t>
                </a:r>
              </a:p>
              <a:p>
                <a:pPr lvl="1"/>
                <a:r>
                  <a:rPr lang="en-US" altLang="ko-KR" dirty="0" smtClean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dirty="0" smtClean="0"/>
                  <a:t>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, a sample function</a:t>
                </a:r>
                <a:endParaRPr lang="en-US" altLang="ko-KR" dirty="0"/>
              </a:p>
              <a:p>
                <a:r>
                  <a:rPr lang="en-US" altLang="ko-KR" dirty="0" smtClean="0"/>
                  <a:t>Example of random process</a:t>
                </a:r>
              </a:p>
              <a:p>
                <a:pPr lvl="1"/>
                <a:r>
                  <a:rPr lang="en-US" altLang="ko-KR" dirty="0" smtClean="0"/>
                  <a:t>Gaussian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670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, a random variable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 smtClean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12" y="4077325"/>
            <a:ext cx="3660143" cy="2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0" y="235206"/>
            <a:ext cx="8688544" cy="44231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Hyper-parameters of Gaussian Process Regression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Actually,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learn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Going back to the linear regression parameter 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 closed form solution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Need approximation; and Long derivation…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we can use a probabilistic programming framework, i.e.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Theano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TensorFlow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….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  <a:blipFill>
                <a:blip r:embed="rId2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0922" y="4526797"/>
            <a:ext cx="5400675" cy="352270"/>
            <a:chOff x="4463066" y="3120337"/>
            <a:chExt cx="7128739" cy="232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)=(0.5,10,0,0,0.01)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)=(0.5,50,0,0,0.1)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)=(1.377,1.122,1.384,1.858,9.980)</m:t>
                      </m:r>
                    </m:oMath>
                  </m:oMathPara>
                </a14:m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745618" y="5039863"/>
            <a:ext cx="477078" cy="109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16" y="4879066"/>
            <a:ext cx="27146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23" y="4879066"/>
            <a:ext cx="5400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2369215"/>
            <a:ext cx="6766347" cy="4164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(1)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26" y="2790834"/>
            <a:ext cx="4291156" cy="102350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225338" y="3185410"/>
            <a:ext cx="1661455" cy="1742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7675" lvl="1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88" y="2691253"/>
            <a:ext cx="7018886" cy="38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6" y="1078782"/>
            <a:ext cx="1933575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258849"/>
            <a:ext cx="8718525" cy="8199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Gaussian Process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</p:spPr>
            <p:txBody>
              <a:bodyPr>
                <a:normAutofit/>
              </a:bodyPr>
              <a:lstStyle/>
              <a:p>
                <a:pPr marL="313425" lvl="1" indent="-285750"/>
                <a:r>
                  <a:rPr lang="en-US" altLang="ko-KR" sz="1800" dirty="0">
                    <a:latin typeface="Cambria Math" panose="02040503050406030204" pitchFamily="18" charset="0"/>
                  </a:rPr>
                  <a:t>Logistic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regression</a:t>
                </a:r>
              </a:p>
              <a:p>
                <a:pPr marL="679185" lvl="2" indent="-285750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linear regression</a:t>
                </a:r>
              </a:p>
              <a:p>
                <a:pPr marL="2571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35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350" dirty="0"/>
              </a:p>
              <a:p>
                <a:r>
                  <a:rPr lang="en-US" altLang="ko-KR" sz="1800" dirty="0">
                    <a:latin typeface="Cambria Math" panose="02040503050406030204" pitchFamily="18" charset="0"/>
                  </a:rPr>
                  <a:t>Gaussian process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classifier</a:t>
                </a:r>
              </a:p>
              <a:p>
                <a:pPr lvl="1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Gaussian process regression</a:t>
                </a:r>
              </a:p>
              <a:p>
                <a:pPr lvl="1"/>
                <a:r>
                  <a:rPr lang="en-US" altLang="ko-KR" sz="1500" dirty="0"/>
                  <a:t>Gaussian process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5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 Gaussian process classifier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5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then the objective function to optimize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3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3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35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  <a:blipFill>
                <a:blip r:embed="rId3"/>
                <a:stretch>
                  <a:fillRect l="-71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73263" y="3218871"/>
            <a:ext cx="448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81275" y="1598691"/>
            <a:ext cx="0" cy="17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586" y="308037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9257" y="1868721"/>
            <a:ext cx="448249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234" y="173022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426483" y="1547109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C0000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27" y="1547295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00B05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9517" y="1932952"/>
            <a:ext cx="4289061" cy="1236689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79516" y="1899225"/>
            <a:ext cx="4277819" cy="1270416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eform 24"/>
          <p:cNvSpPr/>
          <p:nvPr/>
        </p:nvSpPr>
        <p:spPr>
          <a:xfrm>
            <a:off x="891967" y="1927573"/>
            <a:ext cx="4232848" cy="1246180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Freeform 26"/>
          <p:cNvSpPr/>
          <p:nvPr/>
        </p:nvSpPr>
        <p:spPr>
          <a:xfrm>
            <a:off x="886346" y="1905088"/>
            <a:ext cx="4232848" cy="1264795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Left Arrow 27"/>
          <p:cNvSpPr/>
          <p:nvPr/>
        </p:nvSpPr>
        <p:spPr>
          <a:xfrm>
            <a:off x="864650" y="3263485"/>
            <a:ext cx="2095856" cy="54945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00B050"/>
                </a:solidFill>
              </a:rPr>
              <a:t>y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02612" y="3263486"/>
            <a:ext cx="2116582" cy="54945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C00000"/>
                </a:solidFill>
              </a:rPr>
              <a:t>y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91967" y="2574025"/>
            <a:ext cx="4244090" cy="652072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Freeform 30"/>
          <p:cNvSpPr/>
          <p:nvPr/>
        </p:nvSpPr>
        <p:spPr>
          <a:xfrm>
            <a:off x="931316" y="2590889"/>
            <a:ext cx="4182256" cy="618344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b="1" dirty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blipFill>
                <a:blip r:embed="rId4"/>
                <a:stretch>
                  <a:fillRect l="-1775" t="-3614" r="-1183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3674515" y="2512190"/>
            <a:ext cx="1450299" cy="275444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5255761" y="3107454"/>
            <a:ext cx="285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i="1" dirty="0"/>
              <a:t>X</a:t>
            </a:r>
            <a:endParaRPr lang="ko-KR" altLang="en-US" sz="135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34931" y="1353006"/>
            <a:ext cx="1477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Sigmoid Function</a:t>
            </a:r>
            <a:endParaRPr lang="ko-KR" alt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76" y="2590889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3" y="283441"/>
            <a:ext cx="8726020" cy="11106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Bayesian Optimization </a:t>
            </a:r>
            <a:br>
              <a:rPr lang="en-US" altLang="ko-KR" dirty="0" smtClean="0"/>
            </a:br>
            <a:r>
              <a:rPr lang="en-US" altLang="ko-KR" dirty="0" smtClean="0"/>
              <a:t>with Gaussian Process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26" y="1664045"/>
            <a:ext cx="8596756" cy="30225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Imagine we have a sequence of experiments that we can set the input as we want</a:t>
            </a:r>
          </a:p>
          <a:p>
            <a:pPr lvl="1"/>
            <a:r>
              <a:rPr lang="en-US" altLang="ko-KR" dirty="0" smtClean="0"/>
              <a:t>The experiment result should be maximized</a:t>
            </a:r>
          </a:p>
          <a:p>
            <a:pPr lvl="1"/>
            <a:r>
              <a:rPr lang="en-US" altLang="ko-KR" dirty="0" smtClean="0"/>
              <a:t>We don’t know the underlying function generating the experiment results</a:t>
            </a:r>
          </a:p>
          <a:p>
            <a:pPr lvl="1"/>
            <a:r>
              <a:rPr lang="en-US" altLang="ko-KR" dirty="0" smtClean="0"/>
              <a:t>The result and the input are continuous</a:t>
            </a:r>
          </a:p>
          <a:p>
            <a:pPr lvl="1"/>
            <a:r>
              <a:rPr lang="en-US" altLang="ko-KR" dirty="0" smtClean="0"/>
              <a:t>The result have a stochastic element</a:t>
            </a:r>
          </a:p>
          <a:p>
            <a:r>
              <a:rPr lang="en-US" altLang="ko-KR" dirty="0" smtClean="0"/>
              <a:t>Previous approaches include search methods</a:t>
            </a:r>
          </a:p>
          <a:p>
            <a:pPr lvl="1"/>
            <a:r>
              <a:rPr lang="en-US" altLang="ko-KR" dirty="0"/>
              <a:t>Grid search : </a:t>
            </a:r>
            <a:r>
              <a:rPr lang="en-US" altLang="ko-KR" dirty="0" smtClean="0"/>
              <a:t>no learning of underlying function</a:t>
            </a:r>
          </a:p>
          <a:p>
            <a:pPr lvl="2"/>
            <a:r>
              <a:rPr lang="en-US" altLang="ko-KR" dirty="0" smtClean="0"/>
              <a:t>Fixed sampling inputs</a:t>
            </a:r>
            <a:endParaRPr lang="ko-KR" altLang="en-US" dirty="0"/>
          </a:p>
          <a:p>
            <a:pPr lvl="1"/>
            <a:r>
              <a:rPr lang="en-US" altLang="ko-KR" dirty="0" smtClean="0"/>
              <a:t>Binary search : learning of constraints, not the function</a:t>
            </a:r>
          </a:p>
          <a:p>
            <a:pPr lvl="2"/>
            <a:r>
              <a:rPr lang="en-US" altLang="ko-KR" dirty="0" smtClean="0"/>
              <a:t>Adaptively change </a:t>
            </a:r>
            <a:r>
              <a:rPr lang="en-US" altLang="ko-KR" dirty="0"/>
              <a:t>sampling</a:t>
            </a:r>
            <a:r>
              <a:rPr lang="en-US" altLang="ko-KR" dirty="0" smtClean="0"/>
              <a:t> inputs</a:t>
            </a:r>
          </a:p>
          <a:p>
            <a:r>
              <a:rPr lang="en-US" altLang="ko-KR" dirty="0" smtClean="0"/>
              <a:t>Integration of learning underlying function and selecting the next </a:t>
            </a:r>
            <a:r>
              <a:rPr lang="en-US" altLang="ko-KR" dirty="0"/>
              <a:t>sampling</a:t>
            </a:r>
            <a:r>
              <a:rPr lang="en-US" altLang="ko-KR" dirty="0" smtClean="0"/>
              <a:t> input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62175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455023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6804348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637"/>
            <a:ext cx="216217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38" y="4686637"/>
            <a:ext cx="21526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23" y="4686637"/>
            <a:ext cx="21621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911" y="4686637"/>
            <a:ext cx="2162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Probability of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Acquisition function</a:t>
                </a:r>
              </a:p>
              <a:p>
                <a:pPr lvl="1"/>
                <a:r>
                  <a:rPr lang="en-US" altLang="ko-KR" dirty="0"/>
                  <a:t>Gaussian process provides the predicted mean and the predicted std. on any point</a:t>
                </a:r>
              </a:p>
              <a:p>
                <a:pPr lvl="2"/>
                <a:r>
                  <a:rPr lang="en-US" altLang="ko-KR" dirty="0"/>
                  <a:t>Any point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Next sampling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Predicted mean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potential optimized value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Predicted std.  potential risk of getting a value deviating from the mean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Need a policy for sampling, and this policy is the acquisition function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Maximum probability of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Selects a sampling input with the highest probability of improving the current optimized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with some margin,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𝑀𝑃𝐼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US" altLang="ko-KR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42"/>
            <a:ext cx="8435280" cy="1138138"/>
          </a:xfrm>
        </p:spPr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Expected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Maximum expected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 problem of maximum probability of improvement is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Introducing another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hyperparameter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Why not take an expectation over the range of m which is from 0 to infinite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=1,…,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𝑢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m:rPr>
                        <m:nor/>
                      </m:rPr>
                      <a:rPr lang="en-US" altLang="ko-KR" dirty="0"/>
                      <m:t>),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m:rPr>
                        <m:nor/>
                      </m:rPr>
                      <a:rPr lang="en-US" altLang="ko-KR" dirty="0"/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𝑀𝐸𝐼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,∞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  <a:blipFill>
                <a:blip r:embed="rId2"/>
                <a:stretch>
                  <a:fillRect t="-1168" b="-2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156064" y="1940232"/>
                <a:ext cx="1928733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64" y="1940232"/>
                <a:ext cx="1928733" cy="572914"/>
              </a:xfrm>
              <a:prstGeom prst="rect">
                <a:avLst/>
              </a:prstGeom>
              <a:blipFill>
                <a:blip r:embed="rId3"/>
                <a:stretch>
                  <a:fillRect l="-5063" t="-179787" r="-4114" b="-26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08" y="178203"/>
            <a:ext cx="8541483" cy="574964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Bayesian Optimization Result</a:t>
            </a:r>
            <a:endParaRPr lang="ko-KR" alt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06826"/>
            <a:ext cx="2300991" cy="4538778"/>
          </a:xfrm>
        </p:spPr>
        <p:txBody>
          <a:bodyPr/>
          <a:lstStyle/>
          <a:p>
            <a:r>
              <a:rPr lang="en-US" altLang="ko-KR" dirty="0" smtClean="0"/>
              <a:t>A case of Bayesian optimization</a:t>
            </a:r>
          </a:p>
          <a:p>
            <a:pPr lvl="1"/>
            <a:r>
              <a:rPr lang="en-US" altLang="ko-KR" dirty="0" smtClean="0"/>
              <a:t>Sampling based upon the maximum expected  improvement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7520" y="802353"/>
            <a:ext cx="2016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Sampling, Learned Function…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71339" y="756187"/>
            <a:ext cx="1824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Prob. Of Improvement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7135511" y="756187"/>
            <a:ext cx="191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Expected Improvement</a:t>
            </a:r>
            <a:endParaRPr lang="ko-KR" altLang="en-US" sz="13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8" y="1105454"/>
            <a:ext cx="6843011" cy="52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Domain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25"/>
            <a:ext cx="8435280" cy="20948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Real-world, many continuous domain</a:t>
            </a:r>
          </a:p>
          <a:p>
            <a:pPr lvl="1"/>
            <a:r>
              <a:rPr lang="en-US" altLang="ko-KR" dirty="0"/>
              <a:t>Time, Space, </a:t>
            </a:r>
            <a:r>
              <a:rPr lang="en-US" altLang="ko-KR" dirty="0" err="1"/>
              <a:t>Spatio</a:t>
            </a:r>
            <a:r>
              <a:rPr lang="en-US" altLang="ko-KR" dirty="0"/>
              <a:t>-Temporal….</a:t>
            </a:r>
          </a:p>
          <a:p>
            <a:pPr lvl="2"/>
            <a:r>
              <a:rPr lang="en-US" altLang="ko-KR" dirty="0"/>
              <a:t>Discrete time vs. </a:t>
            </a:r>
            <a:r>
              <a:rPr lang="en-US" altLang="ko-KR" b="1" dirty="0"/>
              <a:t>Continuous time</a:t>
            </a:r>
          </a:p>
          <a:p>
            <a:r>
              <a:rPr lang="en-US" altLang="ko-KR" dirty="0"/>
              <a:t>How to analyze such dataset?</a:t>
            </a:r>
          </a:p>
          <a:p>
            <a:pPr lvl="1"/>
            <a:r>
              <a:rPr lang="en-US" altLang="ko-KR" dirty="0"/>
              <a:t>Estimation on the underlying function (ex, Autoregression)</a:t>
            </a:r>
          </a:p>
          <a:p>
            <a:pPr lvl="1"/>
            <a:r>
              <a:rPr lang="en-US" altLang="ko-KR" dirty="0"/>
              <a:t>Prediction on the unexplored point (ex, Extrapolation with autoregression)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0" y="3443571"/>
            <a:ext cx="5487025" cy="133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0" y="4889335"/>
            <a:ext cx="165735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552" y="4889335"/>
            <a:ext cx="16478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139" y="4889335"/>
            <a:ext cx="2819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Underlying Function and Observations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662" y="1349115"/>
            <a:ext cx="6853818" cy="26794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Simple temporal line does not say much</a:t>
            </a:r>
          </a:p>
          <a:p>
            <a:pPr lvl="1"/>
            <a:r>
              <a:rPr lang="en-US" altLang="ko-KR" dirty="0"/>
              <a:t>Two cases of different observations from the same temporal line</a:t>
            </a:r>
          </a:p>
          <a:p>
            <a:r>
              <a:rPr lang="en-US" altLang="ko-KR" dirty="0"/>
              <a:t>An observation dataset can be explained with two temporal functions</a:t>
            </a:r>
          </a:p>
          <a:p>
            <a:pPr lvl="1"/>
            <a:r>
              <a:rPr lang="en-US" altLang="ko-KR" dirty="0"/>
              <a:t>Function in two continuous domain</a:t>
            </a:r>
          </a:p>
          <a:p>
            <a:pPr lvl="2"/>
            <a:r>
              <a:rPr lang="en-US" altLang="ko-KR" dirty="0"/>
              <a:t>Under the assumption that the observation’s noise is generated from a Gaussian distribution</a:t>
            </a:r>
          </a:p>
          <a:p>
            <a:pPr lvl="1"/>
            <a:r>
              <a:rPr lang="en-US" altLang="ko-KR" dirty="0"/>
              <a:t>Mean function</a:t>
            </a:r>
          </a:p>
          <a:p>
            <a:pPr lvl="1"/>
            <a:r>
              <a:rPr lang="en-US" altLang="ko-KR" dirty="0"/>
              <a:t>Variance function, or precision function</a:t>
            </a:r>
          </a:p>
          <a:p>
            <a:r>
              <a:rPr lang="en-US" altLang="ko-KR" dirty="0"/>
              <a:t>Previously, mean and variance was a value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115"/>
            <a:ext cx="19050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65" y="4279692"/>
            <a:ext cx="7067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26"/>
            <a:ext cx="5568846" cy="1138138"/>
          </a:xfrm>
        </p:spPr>
        <p:txBody>
          <a:bodyPr/>
          <a:lstStyle/>
          <a:p>
            <a:r>
              <a:rPr lang="en-US" altLang="ko-KR" sz="3600" dirty="0"/>
              <a:t>Simple Analyses without Domain Correlation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698"/>
            <a:ext cx="8435280" cy="3017646"/>
          </a:xfrm>
        </p:spPr>
        <p:txBody>
          <a:bodyPr/>
          <a:lstStyle/>
          <a:p>
            <a:r>
              <a:rPr lang="en-US" altLang="ko-KR" dirty="0"/>
              <a:t>Estimating the mean function without the domain correlation</a:t>
            </a:r>
          </a:p>
          <a:p>
            <a:pPr lvl="1"/>
            <a:r>
              <a:rPr lang="en-US" altLang="ko-KR" dirty="0"/>
              <a:t>Calculating the mean and the precision of Y with the same X</a:t>
            </a:r>
          </a:p>
          <a:p>
            <a:r>
              <a:rPr lang="en-US" altLang="ko-KR" dirty="0"/>
              <a:t>Very unlikely in the real world</a:t>
            </a:r>
          </a:p>
          <a:p>
            <a:pPr lvl="1"/>
            <a:r>
              <a:rPr lang="en-US" altLang="ko-KR" dirty="0"/>
              <a:t>Continuous domain </a:t>
            </a:r>
            <a:r>
              <a:rPr lang="en-US" altLang="ko-KR" dirty="0">
                <a:sym typeface="Wingdings" panose="05000000000000000000" pitchFamily="2" charset="2"/>
              </a:rPr>
              <a:t> No multiple observations with the same X</a:t>
            </a:r>
            <a:endParaRPr lang="en-US" altLang="ko-KR" dirty="0"/>
          </a:p>
          <a:p>
            <a:r>
              <a:rPr lang="en-US" altLang="ko-KR" dirty="0"/>
              <a:t>No utilization of the domain information</a:t>
            </a:r>
          </a:p>
          <a:p>
            <a:pPr lvl="1"/>
            <a:r>
              <a:rPr lang="en-US" altLang="ko-KR" dirty="0"/>
              <a:t>Yesterday’s observations might have some information on today’s latent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" y="1432029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5114904"/>
            <a:ext cx="2653259" cy="150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28610" cy="1138138"/>
          </a:xfrm>
        </p:spPr>
        <p:txBody>
          <a:bodyPr/>
          <a:lstStyle/>
          <a:p>
            <a:r>
              <a:rPr lang="en-US" altLang="ko-KR" sz="4000" dirty="0"/>
              <a:t>Simple Analyses with Domain Correlation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Estimating the mean function with the domain correlation</a:t>
                </a:r>
              </a:p>
              <a:p>
                <a:pPr lvl="1"/>
                <a:r>
                  <a:rPr lang="en-US" altLang="ko-KR" dirty="0"/>
                  <a:t>Calculating the mean and the precision of Y with the correlated X</a:t>
                </a:r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N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ko-KR" dirty="0"/>
              </a:p>
              <a:p>
                <a:pPr algn="just"/>
                <a:r>
                  <a:rPr lang="en-US" altLang="ko-KR" dirty="0"/>
                  <a:t>Simple moving average because it does not differentiate yesterday and 10 days ago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  <a:blipFill>
                <a:blip r:embed="rId3"/>
                <a:stretch>
                  <a:fillRect t="-3049" r="-1201" b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0"/>
            <a:ext cx="1914525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40" y="4601980"/>
            <a:ext cx="37814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844" y="4601980"/>
            <a:ext cx="2653259" cy="15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Simple Analyses with Differentiated Domain Correlation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Differentiating the domain correlation</a:t>
                </a:r>
              </a:p>
              <a:p>
                <a:pPr lvl="1"/>
                <a:r>
                  <a:rPr lang="en-US" altLang="ko-KR" dirty="0"/>
                  <a:t>Distances between the observations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impact </a:t>
                </a:r>
                <a:r>
                  <a:rPr lang="en-US" altLang="ko-KR" dirty="0"/>
                  <a:t>the correlation</a:t>
                </a:r>
              </a:p>
              <a:p>
                <a:pPr lvl="1"/>
                <a:r>
                  <a:rPr lang="en-US" altLang="ko-KR" dirty="0"/>
                  <a:t>Linearly differentiating or exponentially differentiating</a:t>
                </a:r>
              </a:p>
              <a:p>
                <a:pPr lvl="2"/>
                <a:r>
                  <a:rPr lang="en-US" altLang="ko-KR" dirty="0"/>
                  <a:t>Squared Exponential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How to determine such differentiation? Can we make a complex differentiation?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  <a:blipFill>
                <a:blip r:embed="rId2"/>
                <a:stretch>
                  <a:fillRect t="-2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00200"/>
            <a:ext cx="1905000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88" dirty="0"/>
                  <a:t>Moving </a:t>
                </a:r>
                <a:r>
                  <a:rPr lang="en-US" altLang="ko-KR" sz="788" dirty="0" err="1"/>
                  <a:t>Avg</a:t>
                </a:r>
                <a:r>
                  <a:rPr lang="en-US" altLang="ko-KR" sz="788" dirty="0"/>
                  <a:t> with </a:t>
                </a:r>
                <a:br>
                  <a:rPr lang="en-US" altLang="ko-KR" sz="788" dirty="0"/>
                </a:br>
                <a:r>
                  <a:rPr lang="en-US" altLang="ko-KR" sz="788" dirty="0"/>
                  <a:t>Time window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10]</a:t>
                </a:r>
                <a:endParaRPr lang="ko-KR" altLang="en-US" sz="788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70210" y="2689186"/>
            <a:ext cx="1162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Sample #=50</a:t>
            </a:r>
            <a:endParaRPr lang="ko-KR" alt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600200"/>
            <a:ext cx="6942788" cy="199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913" y="3594212"/>
            <a:ext cx="1485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Derivation of Gaussian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367" y="224653"/>
            <a:ext cx="7985665" cy="682351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Mapping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Suppose that there are non-linearly separable data sets…</a:t>
                </a:r>
              </a:p>
              <a:p>
                <a:r>
                  <a:rPr lang="en-US" altLang="ko-KR" dirty="0" smtClean="0"/>
                  <a:t>The non-linear separable case can be linearly separable when we increase the basis space</a:t>
                </a:r>
              </a:p>
              <a:p>
                <a:pPr lvl="1"/>
                <a:r>
                  <a:rPr lang="en-US" altLang="ko-KR" dirty="0" smtClean="0"/>
                  <a:t>Standard basis: </a:t>
                </a:r>
                <a:r>
                  <a:rPr lang="en-US" altLang="ko-KR" b="1" i="1" dirty="0" smtClean="0"/>
                  <a:t>e</a:t>
                </a:r>
                <a:r>
                  <a:rPr lang="en-US" altLang="ko-KR" b="1" i="1" baseline="-25000" dirty="0" smtClean="0"/>
                  <a:t>1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2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3</a:t>
                </a:r>
                <a:r>
                  <a:rPr lang="en-US" altLang="ko-KR" b="1" i="1" dirty="0" smtClean="0"/>
                  <a:t>…,e</a:t>
                </a:r>
                <a:r>
                  <a:rPr lang="en-US" altLang="ko-KR" b="1" i="1" baseline="-25000" dirty="0" smtClean="0"/>
                  <a:t>n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Linearly independent and generate </a:t>
                </a:r>
                <a:r>
                  <a:rPr lang="en-US" altLang="ko-KR" b="1" i="1" dirty="0" err="1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b="1" i="1" baseline="30000" dirty="0" err="1" smtClean="0">
                    <a:sym typeface="Wingdings" panose="05000000000000000000" pitchFamily="2" charset="2"/>
                  </a:rPr>
                  <a:t>n</a:t>
                </a:r>
                <a:endParaRPr lang="en-US" altLang="ko-KR" b="1" i="1" baseline="30000" dirty="0" smtClean="0"/>
              </a:p>
              <a:p>
                <a:r>
                  <a:rPr lang="en-US" altLang="ko-KR" dirty="0" smtClean="0"/>
                  <a:t>Expanding the Basis through Space mapping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𝜙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Or, transformation function, etc…</a:t>
                </a:r>
              </a:p>
              <a:p>
                <a:r>
                  <a:rPr lang="en-US" altLang="ko-KR" dirty="0" smtClean="0"/>
                  <a:t>Any problem????</a:t>
                </a:r>
              </a:p>
              <a:p>
                <a:pPr lvl="1"/>
                <a:r>
                  <a:rPr lang="en-US" altLang="ko-KR" dirty="0" smtClean="0"/>
                  <a:t>Feature space becomes bigger and bigger….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  <a:blipFill>
                <a:blip r:embed="rId3"/>
                <a:stretch>
                  <a:fillRect t="-3538" r="-1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0416" y="3462871"/>
            <a:ext cx="8106266" cy="2930433"/>
            <a:chOff x="760416" y="3462872"/>
            <a:chExt cx="6118598" cy="2403526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760416" y="3462872"/>
              <a:ext cx="6118598" cy="2403526"/>
              <a:chOff x="780407" y="2780928"/>
              <a:chExt cx="8158131" cy="320470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276449" y="4523077"/>
                <a:ext cx="743823" cy="706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6272700" y="3457968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5" idx="5"/>
                <a:endCxn id="58" idx="5"/>
              </p:cNvCxnSpPr>
              <p:nvPr/>
            </p:nvCxnSpPr>
            <p:spPr>
              <a:xfrm>
                <a:off x="1254871" y="4230059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endCxn id="56" idx="7"/>
              </p:cNvCxnSpPr>
              <p:nvPr/>
            </p:nvCxnSpPr>
            <p:spPr>
              <a:xfrm flipH="1">
                <a:off x="1258985" y="4151829"/>
                <a:ext cx="1138243" cy="1012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187624" y="2996952"/>
                <a:ext cx="0" cy="25202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971600" y="5229200"/>
                <a:ext cx="26642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92523" y="407250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096637" y="513690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293566" y="407707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293566" y="511661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3" name="직사각형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직사각형 65"/>
              <p:cNvSpPr/>
              <p:nvPr/>
            </p:nvSpPr>
            <p:spPr>
              <a:xfrm>
                <a:off x="883828" y="4839582"/>
                <a:ext cx="37018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a</a:t>
                </a:r>
                <a:endParaRPr lang="ko-KR" altLang="en-US" sz="1350" b="1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4527" y="4077072"/>
                <a:ext cx="35522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c</a:t>
                </a:r>
                <a:endParaRPr lang="ko-KR" altLang="en-US" sz="1350" b="1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460496" y="486916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b</a:t>
                </a:r>
                <a:endParaRPr lang="ko-KR" altLang="en-US" sz="1350" b="1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60496" y="406778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d</a:t>
                </a:r>
                <a:endParaRPr lang="ko-KR" altLang="en-US" sz="1350" b="1" dirty="0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3304336" y="4208077"/>
                <a:ext cx="20463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6279761" y="2780928"/>
                <a:ext cx="0" cy="201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6063737" y="4509120"/>
                <a:ext cx="21086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직선 화살표 연결선 78"/>
              <p:cNvCxnSpPr/>
              <p:nvPr/>
            </p:nvCxnSpPr>
            <p:spPr>
              <a:xfrm flipH="1">
                <a:off x="5220072" y="4338816"/>
                <a:ext cx="1224137" cy="11787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직사각형 85"/>
                  <p:cNvSpPr/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86" name="직사각형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타원 86"/>
              <p:cNvSpPr/>
              <p:nvPr/>
            </p:nvSpPr>
            <p:spPr>
              <a:xfrm>
                <a:off x="6186759" y="3376571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7387802" y="4420687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25536" y="512294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81713" y="441682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직사각형 1023"/>
                  <p:cNvSpPr/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4" name="직사각형 10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2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" name="직사각형 1024"/>
                  <p:cNvSpPr/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5" name="직사각형 10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" name="직사각형 1025"/>
                  <p:cNvSpPr/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6" name="직사각형 10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7" name="직사각형 1026"/>
                  <p:cNvSpPr/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ko-KR" sz="1350" i="1">
                              <a:latin typeface="Cambria Math"/>
                            </a:rPr>
                            <m:t>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7" name="직사각형 10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9" name="직사각형 1028"/>
                  <p:cNvSpPr/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Original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L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9" name="직사각형 10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Mapping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350" i="1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29296" y="4991645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(0,0)</a:t>
            </a:r>
            <a:endParaRPr lang="ko-KR" alt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26649" y="437292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(0,1)</a:t>
            </a:r>
            <a:endParaRPr lang="ko-KR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536" y="483485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(1,0)</a:t>
            </a:r>
            <a:endParaRPr lang="ko-KR" alt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1875806" y="4224672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(1,1)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79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10604</TotalTime>
  <Words>783</Words>
  <Application>Microsoft Office PowerPoint</Application>
  <PresentationFormat>화면 슬라이드 쇼(4:3)</PresentationFormat>
  <Paragraphs>315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Gaussian Process</vt:lpstr>
      <vt:lpstr>Simple Continuous Domain Analysis</vt:lpstr>
      <vt:lpstr>Continuous Domain Data</vt:lpstr>
      <vt:lpstr>Underlying Function and Observations</vt:lpstr>
      <vt:lpstr>Simple Analyses without Domain Correlation</vt:lpstr>
      <vt:lpstr>Simple Analyses with Domain Correlation</vt:lpstr>
      <vt:lpstr>Simple Analyses with Differentiated Domain Correlation</vt:lpstr>
      <vt:lpstr>Derivation of Gaussian Process</vt:lpstr>
      <vt:lpstr>Detour: Mapping Functions</vt:lpstr>
      <vt:lpstr>Linear Regression with Basis Function</vt:lpstr>
      <vt:lpstr>Detour: Kernel Function</vt:lpstr>
      <vt:lpstr>Detour: Polynomial Kernel Function</vt:lpstr>
      <vt:lpstr>Modeling Noise with Gaussian Distribution</vt:lpstr>
      <vt:lpstr>Marginal Gaussian Distribution</vt:lpstr>
      <vt:lpstr>Marginal and Conditional Distribution of P(T)</vt:lpstr>
      <vt:lpstr>Prediction from Covariance</vt:lpstr>
      <vt:lpstr>Sampling of P(T)</vt:lpstr>
      <vt:lpstr>Mean and Covariance of P(t_(N+1) |T_N )</vt:lpstr>
      <vt:lpstr>Gaussian Process Regression</vt:lpstr>
      <vt:lpstr>Random Process</vt:lpstr>
      <vt:lpstr>Hyper-parameters of Gaussian Process Regression</vt:lpstr>
      <vt:lpstr>Probabilistic Programming for  Hyperparameter Learning of GP (1)</vt:lpstr>
      <vt:lpstr>Probabilistic Programming for  Hyperparameter Learning of GP (2)</vt:lpstr>
      <vt:lpstr>Gaussian Process Classifier</vt:lpstr>
      <vt:lpstr>Bayesian Optimization  with Gaussian Process</vt:lpstr>
      <vt:lpstr>Acquisition Function:  Maximum Probability of Improvement</vt:lpstr>
      <vt:lpstr>Acquisition Function:  Maximum Expected Improvement</vt:lpstr>
      <vt:lpstr>Bayesian Optimization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583</cp:revision>
  <dcterms:created xsi:type="dcterms:W3CDTF">2013-08-14T02:12:56Z</dcterms:created>
  <dcterms:modified xsi:type="dcterms:W3CDTF">2018-11-26T05:00:22Z</dcterms:modified>
</cp:coreProperties>
</file>