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79" r:id="rId4"/>
    <p:sldId id="316" r:id="rId5"/>
    <p:sldId id="317" r:id="rId6"/>
    <p:sldId id="318" r:id="rId7"/>
    <p:sldId id="319" r:id="rId8"/>
    <p:sldId id="320" r:id="rId9"/>
    <p:sldId id="321" r:id="rId10"/>
    <p:sldId id="323" r:id="rId11"/>
    <p:sldId id="324" r:id="rId12"/>
    <p:sldId id="325" r:id="rId13"/>
    <p:sldId id="326" r:id="rId14"/>
    <p:sldId id="322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260" r:id="rId32"/>
    <p:sldId id="315" r:id="rId33"/>
    <p:sldId id="344" r:id="rId34"/>
    <p:sldId id="345" r:id="rId35"/>
    <p:sldId id="346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84" y="-3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BFBA-A0AF-4E40-B3B0-B615DE51BA89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70BFB-87AD-4B22-A06C-1EC0287FB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2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2058457-BA83-4B56-AD10-C4A32EB12822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A8E7-BAAF-4F39-9509-CC8794697851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70E37BA-E9EB-4CEC-8C27-67FFA0617565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5B6695A-DEB2-45E0-97F8-E7841B0A96B3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2904671-38DD-4400-B8AB-466031B57961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E696860-7DE1-47A4-B9EA-362B72A3A2E5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104DABF-073A-4497-B3EB-DC57327BECBE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D5FA0B-7A97-4C7A-866E-285BB0B0D42D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EDFBF22-CDC3-494B-BE25-F9A561B19E81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480EC7-394D-4391-A7D4-32AD20A7B9D9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C6C2368-95ED-4DBA-AE3E-A051ED107845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201CCC1-3165-4E50-B981-0BF2C62E27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E3EE66-958C-4490-BAEE-66BB75AF7473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Credit+Approv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hyperlink" Target="http://archive.ics.uci.edu/ml/datasets/Hous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Fundamentals of </a:t>
            </a:r>
            <a:br>
              <a:rPr lang="en-US" altLang="ko-KR" dirty="0" smtClean="0"/>
            </a:br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Il-Chul Moon</a:t>
            </a:r>
            <a:br>
              <a:rPr lang="en-US" altLang="ko-KR" dirty="0" smtClean="0"/>
            </a:br>
            <a:r>
              <a:rPr lang="en-US" altLang="ko-KR" dirty="0" smtClean="0"/>
              <a:t>Dept. of Industrial and Systems Engineering</a:t>
            </a:r>
            <a:br>
              <a:rPr lang="en-US" altLang="ko-KR" dirty="0" smtClean="0"/>
            </a:br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icmoon@kaist.ac.kr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Candidate Elimination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02832" cy="492514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dirty="0" smtClean="0"/>
                  <a:t>Candidate Elimination Algorithm</a:t>
                </a:r>
              </a:p>
              <a:p>
                <a:pPr lvl="1"/>
                <a:r>
                  <a:rPr lang="en-US" altLang="ko-KR" dirty="0" smtClean="0"/>
                  <a:t>Initialize S to maximally specific h in H</a:t>
                </a:r>
              </a:p>
              <a:p>
                <a:pPr lvl="1"/>
                <a:r>
                  <a:rPr lang="en-US" altLang="ko-KR" dirty="0" smtClean="0"/>
                  <a:t>Initialize G to maximally general h in H</a:t>
                </a:r>
              </a:p>
              <a:p>
                <a:pPr lvl="1"/>
                <a:r>
                  <a:rPr lang="en-US" altLang="ko-KR" dirty="0" smtClean="0"/>
                  <a:t>For instance x in D</a:t>
                </a:r>
              </a:p>
              <a:p>
                <a:pPr lvl="2"/>
                <a:r>
                  <a:rPr lang="en-US" altLang="ko-KR" dirty="0" smtClean="0"/>
                  <a:t>If y of x is positive</a:t>
                </a:r>
              </a:p>
              <a:p>
                <a:pPr lvl="3"/>
                <a:r>
                  <a:rPr lang="en-US" altLang="ko-KR" dirty="0" smtClean="0"/>
                  <a:t>Generalize S as much as needed to cover o in x</a:t>
                </a:r>
              </a:p>
              <a:p>
                <a:pPr lvl="3"/>
                <a:r>
                  <a:rPr lang="en-US" altLang="ko-KR" dirty="0" smtClean="0"/>
                  <a:t>Remove any h in G, for which h(o)≠y</a:t>
                </a:r>
              </a:p>
              <a:p>
                <a:pPr lvl="2"/>
                <a:r>
                  <a:rPr lang="en-US" altLang="ko-KR" dirty="0" smtClean="0"/>
                  <a:t>If y of x is negative</a:t>
                </a:r>
              </a:p>
              <a:p>
                <a:pPr lvl="3"/>
                <a:r>
                  <a:rPr lang="en-US" altLang="ko-KR" dirty="0" smtClean="0"/>
                  <a:t>Specialize G as much as needed to exclude o in x</a:t>
                </a:r>
              </a:p>
              <a:p>
                <a:pPr lvl="3"/>
                <a:r>
                  <a:rPr lang="en-US" altLang="ko-KR" dirty="0" smtClean="0"/>
                  <a:t>Remove any h in S, for which h(o)=y</a:t>
                </a:r>
              </a:p>
              <a:p>
                <a:pPr lvl="1"/>
                <a:r>
                  <a:rPr lang="en-US" altLang="ko-KR" dirty="0" smtClean="0"/>
                  <a:t>Generate h that satisfies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02832" cy="4925144"/>
              </a:xfrm>
              <a:blipFill rotWithShape="0">
                <a:blip r:embed="rId2"/>
                <a:stretch>
                  <a:fillRect t="-743" r="-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95369" y="2571800"/>
                <a:ext cx="3816424" cy="403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S0: {&lt;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&gt;}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69" y="2571800"/>
                <a:ext cx="3816424" cy="403448"/>
              </a:xfrm>
              <a:prstGeom prst="rect">
                <a:avLst/>
              </a:prstGeom>
              <a:blipFill rotWithShape="0">
                <a:blip r:embed="rId3"/>
                <a:stretch>
                  <a:fillRect t="-6061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095368" y="5058336"/>
            <a:ext cx="3941127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G0: {&lt;?,?,?,?,?,?&gt;}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6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Progress of Candidate Elimination Algorithm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21295"/>
              </p:ext>
            </p:extLst>
          </p:nvPr>
        </p:nvGraphicFramePr>
        <p:xfrm>
          <a:off x="611560" y="1268760"/>
          <a:ext cx="792087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54"/>
                <a:gridCol w="1131554"/>
                <a:gridCol w="1131554"/>
                <a:gridCol w="1131554"/>
                <a:gridCol w="1131554"/>
                <a:gridCol w="1131554"/>
                <a:gridCol w="1131554"/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Sky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Temp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Wind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Forecst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EnjoySpt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Sunny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Normal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Sunny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Warm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Rainy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Cold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High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Strong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Warm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Change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Sunny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Warm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High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Strong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Cool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Change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27784" y="3033832"/>
                <a:ext cx="3816424" cy="403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S0: {&lt;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&gt;}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033832"/>
                <a:ext cx="3816424" cy="403448"/>
              </a:xfrm>
              <a:prstGeom prst="rect">
                <a:avLst/>
              </a:prstGeom>
              <a:blipFill rotWithShape="1">
                <a:blip r:embed="rId2"/>
                <a:stretch>
                  <a:fillRect t="-454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65432" y="6093296"/>
            <a:ext cx="3941127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G0, G1, G2: {&lt;?,?,?,?,?,?&gt;}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619670" y="3543743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S1: {&lt;Sunny, Warm, Normal, Strong, Warm, Same&gt;}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619669" y="4053654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S2: {&lt;Sunny, Warm, ?, Strong, Warm, Same&gt;}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4535995" y="3437280"/>
            <a:ext cx="1" cy="10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4535994" y="3947191"/>
            <a:ext cx="1" cy="10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/>
          <p:nvPr/>
        </p:nvSpPr>
        <p:spPr>
          <a:xfrm>
            <a:off x="1619668" y="5583387"/>
            <a:ext cx="5832649" cy="4034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ectangle 14"/>
          <p:cNvSpPr/>
          <p:nvPr/>
        </p:nvSpPr>
        <p:spPr>
          <a:xfrm>
            <a:off x="1619668" y="4563565"/>
            <a:ext cx="5832649" cy="4034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9"/>
          <p:cNvSpPr/>
          <p:nvPr/>
        </p:nvSpPr>
        <p:spPr>
          <a:xfrm>
            <a:off x="1619667" y="5073476"/>
            <a:ext cx="5832649" cy="4034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41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Progress of Candidate Elimination Algorithm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35684"/>
              </p:ext>
            </p:extLst>
          </p:nvPr>
        </p:nvGraphicFramePr>
        <p:xfrm>
          <a:off x="611560" y="1268760"/>
          <a:ext cx="792087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54"/>
                <a:gridCol w="1131554"/>
                <a:gridCol w="1131554"/>
                <a:gridCol w="1131554"/>
                <a:gridCol w="1131554"/>
                <a:gridCol w="1131554"/>
                <a:gridCol w="1131554"/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Sky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Temp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Wind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Forecst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EnjoySpt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Sunny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Warm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Normal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Strong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Warm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Same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Sunny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Warm</a:t>
                      </a:r>
                      <a:endParaRPr lang="ko-KR" altLang="en-US" sz="14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High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Strong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Warm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Same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Rainy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Cold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Sunny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Warm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High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Strong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Cool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Change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27784" y="3033832"/>
                <a:ext cx="3816424" cy="403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S0: {&lt;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&gt;}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033832"/>
                <a:ext cx="3816424" cy="403448"/>
              </a:xfrm>
              <a:prstGeom prst="rect">
                <a:avLst/>
              </a:prstGeom>
              <a:blipFill rotWithShape="1">
                <a:blip r:embed="rId2"/>
                <a:stretch>
                  <a:fillRect t="-454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65432" y="6093296"/>
            <a:ext cx="3941127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G0, G1, G2: {&lt;?,?,?,?,?,?&gt;}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619670" y="3543743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S1: {&lt;Sunny, Warm, Normal, Strong, Warm, Same&gt;}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619669" y="4053654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S2, S3: {&lt;Sunny, Warm, ?, Strong, Warm, Same&gt;}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4535995" y="3437280"/>
            <a:ext cx="1" cy="10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4535994" y="3947191"/>
            <a:ext cx="1" cy="10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19668" y="5583387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G3: {&lt;Sunny,?,?,?,?,?&gt;, &lt;?,Warm,?,?,?,?&gt;, &lt;?,?,?,?,?,Same&gt;}</a:t>
            </a:r>
            <a:endParaRPr lang="ko-KR" altLang="en-US" dirty="0"/>
          </a:p>
        </p:txBody>
      </p:sp>
      <p:cxnSp>
        <p:nvCxnSpPr>
          <p:cNvPr id="14" name="Straight Arrow Connector 13"/>
          <p:cNvCxnSpPr>
            <a:stCxn id="7" idx="0"/>
            <a:endCxn id="12" idx="2"/>
          </p:cNvCxnSpPr>
          <p:nvPr/>
        </p:nvCxnSpPr>
        <p:spPr>
          <a:xfrm flipH="1" flipV="1">
            <a:off x="4535993" y="5986835"/>
            <a:ext cx="3" cy="10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19668" y="4563565"/>
            <a:ext cx="5832649" cy="4034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ectangle 19"/>
          <p:cNvSpPr/>
          <p:nvPr/>
        </p:nvSpPr>
        <p:spPr>
          <a:xfrm>
            <a:off x="1619667" y="5073476"/>
            <a:ext cx="5832649" cy="4034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58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40" y="116632"/>
            <a:ext cx="4906888" cy="1138138"/>
          </a:xfrm>
        </p:spPr>
        <p:txBody>
          <a:bodyPr/>
          <a:lstStyle/>
          <a:p>
            <a:r>
              <a:rPr lang="en-US" altLang="ko-KR" sz="3600" dirty="0" smtClean="0"/>
              <a:t>Progress of Candidate Elimination Algorithm</a:t>
            </a:r>
            <a:endParaRPr lang="ko-KR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40802"/>
              </p:ext>
            </p:extLst>
          </p:nvPr>
        </p:nvGraphicFramePr>
        <p:xfrm>
          <a:off x="234791" y="1348276"/>
          <a:ext cx="554461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  <a:gridCol w="792088"/>
                <a:gridCol w="792088"/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Sky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Temp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Humid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Wind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Water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Forecst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EnjoySpt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Sunny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Warm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Normal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Strong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Warm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Same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Sunny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Warm</a:t>
                      </a:r>
                      <a:endParaRPr lang="ko-KR" altLang="en-US" sz="11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High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Strong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Warm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Same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Yes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Rainy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Cold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High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Strong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Warm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Change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Cool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27784" y="2852936"/>
                <a:ext cx="3816424" cy="403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S0: {&lt;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&gt;}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852936"/>
                <a:ext cx="3816424" cy="403448"/>
              </a:xfrm>
              <a:prstGeom prst="rect">
                <a:avLst/>
              </a:prstGeom>
              <a:blipFill rotWithShape="0">
                <a:blip r:embed="rId2"/>
                <a:stretch>
                  <a:fillRect t="-454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65432" y="6409928"/>
            <a:ext cx="3941127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G0, G1, G2: {&lt;?,?,?,?,?,?&gt;}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619670" y="3392120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S1: {&lt;Sunny, Warm, Normal, Strong, Warm, Same&gt;}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619669" y="3896176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S2, S3: {&lt;Sunny, Warm, ?, Strong, Warm, Same&gt;}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4535995" y="3256384"/>
            <a:ext cx="1" cy="13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1">
            <a:off x="4535994" y="3795568"/>
            <a:ext cx="1" cy="10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19668" y="5905872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G3: {&lt;Sunny,?,?,?,?,?&gt;, &lt;?,Warm,?,?,?,?&gt;, &lt;?,?,?,?,?,Same&gt;}</a:t>
            </a:r>
            <a:endParaRPr lang="ko-KR" altLang="en-US" dirty="0"/>
          </a:p>
        </p:txBody>
      </p:sp>
      <p:cxnSp>
        <p:nvCxnSpPr>
          <p:cNvPr id="14" name="Straight Arrow Connector 13"/>
          <p:cNvCxnSpPr>
            <a:stCxn id="7" idx="0"/>
            <a:endCxn id="12" idx="2"/>
          </p:cNvCxnSpPr>
          <p:nvPr/>
        </p:nvCxnSpPr>
        <p:spPr>
          <a:xfrm flipH="1" flipV="1">
            <a:off x="4535993" y="6309320"/>
            <a:ext cx="3" cy="10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19668" y="4400232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S4: {&lt;Sunny, Warm, ?, Strong, ?, ?&gt;}</a:t>
            </a:r>
            <a:endParaRPr lang="ko-KR" altLang="en-US" dirty="0"/>
          </a:p>
        </p:txBody>
      </p:sp>
      <p:cxnSp>
        <p:nvCxnSpPr>
          <p:cNvPr id="17" name="Straight Arrow Connector 16"/>
          <p:cNvCxnSpPr>
            <a:stCxn id="9" idx="2"/>
            <a:endCxn id="15" idx="0"/>
          </p:cNvCxnSpPr>
          <p:nvPr/>
        </p:nvCxnSpPr>
        <p:spPr>
          <a:xfrm flipH="1">
            <a:off x="4535993" y="4299624"/>
            <a:ext cx="1" cy="10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19667" y="5401308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G4: </a:t>
            </a:r>
            <a:r>
              <a:rPr lang="en-US" altLang="ko-KR" dirty="0"/>
              <a:t>{&lt;Sunny,?,?,?,?,?&gt;, &lt;?,Warm</a:t>
            </a:r>
            <a:r>
              <a:rPr lang="en-US" altLang="ko-KR" dirty="0" smtClean="0"/>
              <a:t>,?,?,?,?&gt;}</a:t>
            </a:r>
            <a:endParaRPr lang="ko-KR" altLang="en-US" dirty="0"/>
          </a:p>
        </p:txBody>
      </p:sp>
      <p:cxnSp>
        <p:nvCxnSpPr>
          <p:cNvPr id="21" name="Straight Arrow Connector 20"/>
          <p:cNvCxnSpPr>
            <a:stCxn id="12" idx="0"/>
            <a:endCxn id="20" idx="2"/>
          </p:cNvCxnSpPr>
          <p:nvPr/>
        </p:nvCxnSpPr>
        <p:spPr>
          <a:xfrm flipH="1" flipV="1">
            <a:off x="4535992" y="5804756"/>
            <a:ext cx="1" cy="1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935592" y="4951625"/>
            <a:ext cx="7200800" cy="3670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Still many </a:t>
            </a:r>
            <a:r>
              <a:rPr lang="en-US" altLang="ko-KR" b="1" i="1" dirty="0" err="1" smtClean="0"/>
              <a:t>h</a:t>
            </a:r>
            <a:r>
              <a:rPr lang="en-US" altLang="ko-KR" dirty="0" err="1" smtClean="0"/>
              <a:t>s</a:t>
            </a:r>
            <a:endParaRPr lang="ko-KR" alt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6084168" y="-18142"/>
            <a:ext cx="2808312" cy="2511038"/>
            <a:chOff x="5580112" y="-18142"/>
            <a:chExt cx="3312368" cy="3209884"/>
          </a:xfrm>
        </p:grpSpPr>
        <p:sp>
          <p:nvSpPr>
            <p:cNvPr id="26" name="Rectangle 25"/>
            <p:cNvSpPr/>
            <p:nvPr/>
          </p:nvSpPr>
          <p:spPr>
            <a:xfrm>
              <a:off x="5580112" y="351190"/>
              <a:ext cx="3312368" cy="2840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78536" y="-18142"/>
              <a:ext cx="1638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Hypotheses H</a:t>
              </a:r>
              <a:endParaRPr lang="ko-KR" altLang="en-US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156176" y="1031502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281749" y="1031502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423969" y="1031502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588224" y="1679574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957028" y="1695231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2293780"/>
              <a:ext cx="144016" cy="14401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137733" y="2293780"/>
              <a:ext cx="144016" cy="14401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335314" y="2293780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179191" y="2828789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448780" y="2828789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646361" y="2828789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Straight Arrow Connector 38"/>
            <p:cNvCxnSpPr>
              <a:stCxn id="36" idx="7"/>
              <a:endCxn id="34" idx="3"/>
            </p:cNvCxnSpPr>
            <p:nvPr/>
          </p:nvCxnSpPr>
          <p:spPr>
            <a:xfrm flipV="1">
              <a:off x="6302116" y="2416705"/>
              <a:ext cx="856708" cy="43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1"/>
              <a:endCxn id="33" idx="4"/>
            </p:cNvCxnSpPr>
            <p:nvPr/>
          </p:nvCxnSpPr>
          <p:spPr>
            <a:xfrm flipH="1" flipV="1">
              <a:off x="5940152" y="2437796"/>
              <a:ext cx="260130" cy="412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0"/>
              <a:endCxn id="31" idx="2"/>
            </p:cNvCxnSpPr>
            <p:nvPr/>
          </p:nvCxnSpPr>
          <p:spPr>
            <a:xfrm flipV="1">
              <a:off x="5940152" y="1751582"/>
              <a:ext cx="648072" cy="542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1"/>
              <a:endCxn id="31" idx="5"/>
            </p:cNvCxnSpPr>
            <p:nvPr/>
          </p:nvCxnSpPr>
          <p:spPr>
            <a:xfrm flipH="1" flipV="1">
              <a:off x="6711149" y="1802499"/>
              <a:ext cx="447675" cy="512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0"/>
              <a:endCxn id="34" idx="5"/>
            </p:cNvCxnSpPr>
            <p:nvPr/>
          </p:nvCxnSpPr>
          <p:spPr>
            <a:xfrm flipH="1" flipV="1">
              <a:off x="7260658" y="2416705"/>
              <a:ext cx="260130" cy="412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8" idx="2"/>
              <a:endCxn id="34" idx="6"/>
            </p:cNvCxnSpPr>
            <p:nvPr/>
          </p:nvCxnSpPr>
          <p:spPr>
            <a:xfrm flipH="1" flipV="1">
              <a:off x="7281749" y="2365788"/>
              <a:ext cx="1364612" cy="535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1"/>
              <a:endCxn id="35" idx="4"/>
            </p:cNvCxnSpPr>
            <p:nvPr/>
          </p:nvCxnSpPr>
          <p:spPr>
            <a:xfrm flipH="1" flipV="1">
              <a:off x="8407322" y="2437796"/>
              <a:ext cx="260130" cy="412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5" idx="0"/>
              <a:endCxn id="32" idx="4"/>
            </p:cNvCxnSpPr>
            <p:nvPr/>
          </p:nvCxnSpPr>
          <p:spPr>
            <a:xfrm flipH="1" flipV="1">
              <a:off x="8029036" y="1839247"/>
              <a:ext cx="378286" cy="454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4" idx="7"/>
              <a:endCxn id="32" idx="2"/>
            </p:cNvCxnSpPr>
            <p:nvPr/>
          </p:nvCxnSpPr>
          <p:spPr>
            <a:xfrm flipV="1">
              <a:off x="7260658" y="1767239"/>
              <a:ext cx="696370" cy="547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1" idx="0"/>
              <a:endCxn id="28" idx="4"/>
            </p:cNvCxnSpPr>
            <p:nvPr/>
          </p:nvCxnSpPr>
          <p:spPr>
            <a:xfrm flipH="1" flipV="1">
              <a:off x="6228184" y="1175518"/>
              <a:ext cx="432048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1" idx="7"/>
              <a:endCxn id="29" idx="3"/>
            </p:cNvCxnSpPr>
            <p:nvPr/>
          </p:nvCxnSpPr>
          <p:spPr>
            <a:xfrm flipV="1">
              <a:off x="6711149" y="1154427"/>
              <a:ext cx="591691" cy="54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2" idx="2"/>
              <a:endCxn id="29" idx="5"/>
            </p:cNvCxnSpPr>
            <p:nvPr/>
          </p:nvCxnSpPr>
          <p:spPr>
            <a:xfrm flipH="1" flipV="1">
              <a:off x="7404674" y="1154427"/>
              <a:ext cx="552354" cy="612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7"/>
              <a:endCxn id="30" idx="3"/>
            </p:cNvCxnSpPr>
            <p:nvPr/>
          </p:nvCxnSpPr>
          <p:spPr>
            <a:xfrm flipV="1">
              <a:off x="8079953" y="1154427"/>
              <a:ext cx="365107" cy="561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60837" y="489304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Straight Arrow Connector 54"/>
            <p:cNvCxnSpPr>
              <a:stCxn id="28" idx="0"/>
              <a:endCxn id="54" idx="2"/>
            </p:cNvCxnSpPr>
            <p:nvPr/>
          </p:nvCxnSpPr>
          <p:spPr>
            <a:xfrm flipV="1">
              <a:off x="6228184" y="561312"/>
              <a:ext cx="1032653" cy="47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9" idx="0"/>
              <a:endCxn id="54" idx="4"/>
            </p:cNvCxnSpPr>
            <p:nvPr/>
          </p:nvCxnSpPr>
          <p:spPr>
            <a:xfrm flipH="1" flipV="1">
              <a:off x="7332845" y="633320"/>
              <a:ext cx="20912" cy="39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0" idx="2"/>
              <a:endCxn id="54" idx="6"/>
            </p:cNvCxnSpPr>
            <p:nvPr/>
          </p:nvCxnSpPr>
          <p:spPr>
            <a:xfrm flipH="1" flipV="1">
              <a:off x="7404853" y="561312"/>
              <a:ext cx="1019116" cy="542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8131098" y="1370017"/>
            <a:ext cx="871555" cy="3681668"/>
          </a:xfrm>
          <a:custGeom>
            <a:avLst/>
            <a:gdLst>
              <a:gd name="connsiteX0" fmla="*/ 0 w 997906"/>
              <a:gd name="connsiteY0" fmla="*/ 3681668 h 3681668"/>
              <a:gd name="connsiteX1" fmla="*/ 951875 w 997906"/>
              <a:gd name="connsiteY1" fmla="*/ 2197642 h 3681668"/>
              <a:gd name="connsiteX2" fmla="*/ 794478 w 997906"/>
              <a:gd name="connsiteY2" fmla="*/ 308881 h 3681668"/>
              <a:gd name="connsiteX3" fmla="*/ 322288 w 997906"/>
              <a:gd name="connsiteY3" fmla="*/ 24068 h 368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906" h="3681668">
                <a:moveTo>
                  <a:pt x="0" y="3681668"/>
                </a:moveTo>
                <a:cubicBezTo>
                  <a:pt x="409731" y="3220720"/>
                  <a:pt x="819462" y="2759773"/>
                  <a:pt x="951875" y="2197642"/>
                </a:cubicBezTo>
                <a:cubicBezTo>
                  <a:pt x="1084288" y="1635511"/>
                  <a:pt x="899409" y="671143"/>
                  <a:pt x="794478" y="308881"/>
                </a:cubicBezTo>
                <a:cubicBezTo>
                  <a:pt x="689547" y="-53381"/>
                  <a:pt x="505917" y="-14657"/>
                  <a:pt x="322288" y="24068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Freeform 63"/>
          <p:cNvSpPr/>
          <p:nvPr/>
        </p:nvSpPr>
        <p:spPr>
          <a:xfrm>
            <a:off x="5865880" y="884420"/>
            <a:ext cx="2354269" cy="3717560"/>
          </a:xfrm>
          <a:custGeom>
            <a:avLst/>
            <a:gdLst>
              <a:gd name="connsiteX0" fmla="*/ 1599222 w 2487414"/>
              <a:gd name="connsiteY0" fmla="*/ 3717560 h 3717560"/>
              <a:gd name="connsiteX1" fmla="*/ 2438671 w 2487414"/>
              <a:gd name="connsiteY1" fmla="*/ 2540832 h 3717560"/>
              <a:gd name="connsiteX2" fmla="*/ 317563 w 2487414"/>
              <a:gd name="connsiteY2" fmla="*/ 1573967 h 3717560"/>
              <a:gd name="connsiteX3" fmla="*/ 32750 w 2487414"/>
              <a:gd name="connsiteY3" fmla="*/ 269823 h 3717560"/>
              <a:gd name="connsiteX4" fmla="*/ 549910 w 2487414"/>
              <a:gd name="connsiteY4" fmla="*/ 269823 h 3717560"/>
              <a:gd name="connsiteX5" fmla="*/ 1584231 w 2487414"/>
              <a:gd name="connsiteY5" fmla="*/ 0 h 371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7414" h="3717560">
                <a:moveTo>
                  <a:pt x="1599222" y="3717560"/>
                </a:moveTo>
                <a:cubicBezTo>
                  <a:pt x="2125751" y="3307828"/>
                  <a:pt x="2652281" y="2898097"/>
                  <a:pt x="2438671" y="2540832"/>
                </a:cubicBezTo>
                <a:cubicBezTo>
                  <a:pt x="2225061" y="2183566"/>
                  <a:pt x="718550" y="1952468"/>
                  <a:pt x="317563" y="1573967"/>
                </a:cubicBezTo>
                <a:cubicBezTo>
                  <a:pt x="-83424" y="1195466"/>
                  <a:pt x="-5974" y="487180"/>
                  <a:pt x="32750" y="269823"/>
                </a:cubicBezTo>
                <a:cubicBezTo>
                  <a:pt x="71474" y="52466"/>
                  <a:pt x="291330" y="314793"/>
                  <a:pt x="549910" y="269823"/>
                </a:cubicBezTo>
                <a:cubicBezTo>
                  <a:pt x="808490" y="224853"/>
                  <a:pt x="1196360" y="112426"/>
                  <a:pt x="1584231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Freeform 64"/>
          <p:cNvSpPr/>
          <p:nvPr/>
        </p:nvSpPr>
        <p:spPr>
          <a:xfrm>
            <a:off x="7457607" y="1986197"/>
            <a:ext cx="1451565" cy="3665095"/>
          </a:xfrm>
          <a:custGeom>
            <a:avLst/>
            <a:gdLst>
              <a:gd name="connsiteX0" fmla="*/ 0 w 1451565"/>
              <a:gd name="connsiteY0" fmla="*/ 3665095 h 3665095"/>
              <a:gd name="connsiteX1" fmla="*/ 1356609 w 1451565"/>
              <a:gd name="connsiteY1" fmla="*/ 3132944 h 3665095"/>
              <a:gd name="connsiteX2" fmla="*/ 1251678 w 1451565"/>
              <a:gd name="connsiteY2" fmla="*/ 1626433 h 3665095"/>
              <a:gd name="connsiteX3" fmla="*/ 562131 w 1451565"/>
              <a:gd name="connsiteY3" fmla="*/ 292308 h 3665095"/>
              <a:gd name="connsiteX4" fmla="*/ 239842 w 1451565"/>
              <a:gd name="connsiteY4" fmla="*/ 0 h 366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565" h="3665095">
                <a:moveTo>
                  <a:pt x="0" y="3665095"/>
                </a:moveTo>
                <a:cubicBezTo>
                  <a:pt x="573998" y="3568908"/>
                  <a:pt x="1147996" y="3472721"/>
                  <a:pt x="1356609" y="3132944"/>
                </a:cubicBezTo>
                <a:cubicBezTo>
                  <a:pt x="1565222" y="2793167"/>
                  <a:pt x="1384091" y="2099872"/>
                  <a:pt x="1251678" y="1626433"/>
                </a:cubicBezTo>
                <a:cubicBezTo>
                  <a:pt x="1119265" y="1152994"/>
                  <a:pt x="730770" y="563380"/>
                  <a:pt x="562131" y="292308"/>
                </a:cubicBezTo>
                <a:cubicBezTo>
                  <a:pt x="393492" y="21236"/>
                  <a:pt x="316667" y="10618"/>
                  <a:pt x="239842" y="0"/>
                </a:cubicBezTo>
              </a:path>
            </a:pathLst>
          </a:custGeom>
          <a:noFill/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65"/>
          <p:cNvSpPr/>
          <p:nvPr/>
        </p:nvSpPr>
        <p:spPr>
          <a:xfrm>
            <a:off x="6156176" y="1628800"/>
            <a:ext cx="1573348" cy="43204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val 66"/>
          <p:cNvSpPr/>
          <p:nvPr/>
        </p:nvSpPr>
        <p:spPr>
          <a:xfrm>
            <a:off x="6661766" y="1143917"/>
            <a:ext cx="1752578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Oval 67"/>
          <p:cNvSpPr/>
          <p:nvPr/>
        </p:nvSpPr>
        <p:spPr>
          <a:xfrm>
            <a:off x="7348342" y="636974"/>
            <a:ext cx="580141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9237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How to classify </a:t>
            </a:r>
            <a:br>
              <a:rPr lang="en-US" altLang="ko-KR" dirty="0" smtClean="0"/>
            </a:br>
            <a:r>
              <a:rPr lang="en-US" altLang="ko-KR" dirty="0" smtClean="0"/>
              <a:t>the next instance?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4984"/>
            <a:ext cx="8435280" cy="32403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Somehow, we come up with the version space</a:t>
            </a:r>
          </a:p>
          <a:p>
            <a:pPr lvl="1"/>
            <a:r>
              <a:rPr lang="en-US" altLang="ko-KR" dirty="0" smtClean="0"/>
              <a:t>A subset of </a:t>
            </a:r>
            <a:r>
              <a:rPr lang="en-US" altLang="ko-KR" b="1" i="1" dirty="0" smtClean="0"/>
              <a:t>H</a:t>
            </a:r>
            <a:r>
              <a:rPr lang="en-US" altLang="ko-KR" dirty="0" smtClean="0"/>
              <a:t> that satisfies the training data, </a:t>
            </a:r>
            <a:r>
              <a:rPr lang="en-US" altLang="ko-KR" b="1" i="1" dirty="0" smtClean="0"/>
              <a:t>D</a:t>
            </a:r>
          </a:p>
          <a:p>
            <a:r>
              <a:rPr lang="en-US" altLang="ko-KR" dirty="0" smtClean="0"/>
              <a:t>Imagine a new instance kicks in </a:t>
            </a:r>
          </a:p>
          <a:p>
            <a:pPr lvl="1"/>
            <a:r>
              <a:rPr lang="en-US" altLang="ko-KR" dirty="0" smtClean="0"/>
              <a:t>&lt;Sunny, Warm, Normal, Strong, Cool, Change&gt;</a:t>
            </a:r>
          </a:p>
          <a:p>
            <a:pPr lvl="1"/>
            <a:r>
              <a:rPr lang="en-US" altLang="ko-KR" dirty="0" smtClean="0"/>
              <a:t>&lt;Rainy, Cold, Normal, Light, Warm, Same&gt;</a:t>
            </a:r>
          </a:p>
          <a:p>
            <a:pPr lvl="1"/>
            <a:r>
              <a:rPr lang="en-US" altLang="ko-KR" dirty="0" smtClean="0"/>
              <a:t>&lt;Sunny, Warm, Normal, Light, Warm, Same&gt;</a:t>
            </a:r>
          </a:p>
          <a:p>
            <a:r>
              <a:rPr lang="en-US" altLang="ko-KR" dirty="0" smtClean="0"/>
              <a:t>How to classify these?</a:t>
            </a:r>
          </a:p>
          <a:p>
            <a:pPr lvl="1"/>
            <a:r>
              <a:rPr lang="en-US" altLang="ko-KR" dirty="0" smtClean="0"/>
              <a:t>Which </a:t>
            </a:r>
            <a:r>
              <a:rPr lang="en-US" altLang="ko-KR" b="1" i="1" dirty="0" smtClean="0"/>
              <a:t>h</a:t>
            </a:r>
            <a:r>
              <a:rPr lang="en-US" altLang="ko-KR" dirty="0" smtClean="0"/>
              <a:t> to apply from the subset?</a:t>
            </a:r>
          </a:p>
          <a:p>
            <a:pPr lvl="1"/>
            <a:r>
              <a:rPr lang="en-US" altLang="ko-KR" dirty="0" smtClean="0"/>
              <a:t>Or, a classification by all of </a:t>
            </a:r>
            <a:r>
              <a:rPr lang="en-US" altLang="ko-KR" b="1" i="1" dirty="0" err="1" smtClean="0"/>
              <a:t>h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in the subset</a:t>
            </a:r>
          </a:p>
          <a:p>
            <a:pPr lvl="1"/>
            <a:r>
              <a:rPr lang="en-US" altLang="ko-KR" dirty="0" smtClean="0"/>
              <a:t>How many are </a:t>
            </a:r>
            <a:r>
              <a:rPr lang="en-US" altLang="ko-KR" b="1" i="1" dirty="0" err="1" smtClean="0"/>
              <a:t>h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satisfied?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658540" y="1484784"/>
            <a:ext cx="3816424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S: {&lt;Sunny, Warm, ?, Strong, ?, ?&gt;}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62496" y="2626498"/>
            <a:ext cx="4608512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G: {&lt;Sunny, ?,?,?,?,?&gt;, &lt;?,Warm, ?, ?, ?, ?&gt;}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5644" y="2055641"/>
                <a:ext cx="2880320" cy="4034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= &lt;Sunny</a:t>
                </a:r>
                <a:r>
                  <a:rPr lang="en-US" altLang="ko-KR" dirty="0" smtClean="0"/>
                  <a:t>, ?,?,Strong,?,?&gt;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4" y="2055641"/>
                <a:ext cx="2880320" cy="403448"/>
              </a:xfrm>
              <a:prstGeom prst="rect">
                <a:avLst/>
              </a:prstGeom>
              <a:blipFill rotWithShape="1">
                <a:blip r:embed="rId2"/>
                <a:stretch>
                  <a:fillRect t="-454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186914" y="2055641"/>
                <a:ext cx="2758789" cy="4034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= &lt;Sunny, Warm,?,?,?,?&gt;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914" y="2055641"/>
                <a:ext cx="2758789" cy="403448"/>
              </a:xfrm>
              <a:prstGeom prst="rect">
                <a:avLst/>
              </a:prstGeom>
              <a:blipFill rotWithShape="1">
                <a:blip r:embed="rId3"/>
                <a:stretch>
                  <a:fillRect t="-4545" r="-1106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084168" y="2055641"/>
                <a:ext cx="2880320" cy="4034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= &lt;?, </a:t>
                </a:r>
                <a:r>
                  <a:rPr lang="en-US" altLang="ko-KR" dirty="0" err="1" smtClean="0"/>
                  <a:t>Warm,?,Strong</a:t>
                </a:r>
                <a:r>
                  <a:rPr lang="en-US" altLang="ko-KR" dirty="0" smtClean="0"/>
                  <a:t>,?,?&gt;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055641"/>
                <a:ext cx="2880320" cy="403448"/>
              </a:xfrm>
              <a:prstGeom prst="rect">
                <a:avLst/>
              </a:prstGeom>
              <a:blipFill rotWithShape="1">
                <a:blip r:embed="rId4"/>
                <a:stretch>
                  <a:fillRect t="-454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0"/>
            <a:endCxn id="5" idx="1"/>
          </p:cNvCxnSpPr>
          <p:nvPr/>
        </p:nvCxnSpPr>
        <p:spPr>
          <a:xfrm flipV="1">
            <a:off x="1585804" y="1686508"/>
            <a:ext cx="1072736" cy="36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4566309" y="1888232"/>
            <a:ext cx="443" cy="1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5" idx="3"/>
          </p:cNvCxnSpPr>
          <p:nvPr/>
        </p:nvCxnSpPr>
        <p:spPr>
          <a:xfrm flipH="1" flipV="1">
            <a:off x="6474964" y="1686508"/>
            <a:ext cx="1049364" cy="36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2"/>
          </p:cNvCxnSpPr>
          <p:nvPr/>
        </p:nvCxnSpPr>
        <p:spPr>
          <a:xfrm flipV="1">
            <a:off x="6871008" y="2459089"/>
            <a:ext cx="653320" cy="36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8" idx="2"/>
          </p:cNvCxnSpPr>
          <p:nvPr/>
        </p:nvCxnSpPr>
        <p:spPr>
          <a:xfrm flipH="1" flipV="1">
            <a:off x="4566309" y="2459089"/>
            <a:ext cx="443" cy="1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7" idx="2"/>
          </p:cNvCxnSpPr>
          <p:nvPr/>
        </p:nvCxnSpPr>
        <p:spPr>
          <a:xfrm flipH="1" flipV="1">
            <a:off x="1585804" y="2459089"/>
            <a:ext cx="676692" cy="36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11223"/>
              </p:ext>
            </p:extLst>
          </p:nvPr>
        </p:nvGraphicFramePr>
        <p:xfrm>
          <a:off x="4342724" y="0"/>
          <a:ext cx="4752524" cy="109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932"/>
                <a:gridCol w="678932"/>
                <a:gridCol w="678932"/>
                <a:gridCol w="678932"/>
                <a:gridCol w="678932"/>
                <a:gridCol w="678932"/>
                <a:gridCol w="678932"/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Sky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Temp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Humid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Wind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Water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Forecst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/>
                        <a:t>EnjoySpt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Sunny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Warm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Normal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Strong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Warm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Yes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Sunny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Warm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High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Strong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Warm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Yes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Rainy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Cold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High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Strong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Warm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Change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Sunny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Warm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High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Strong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Change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Yes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 this working?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Will the candidate-elimination algorithm converge to the correct hypothesis?</a:t>
            </a:r>
          </a:p>
          <a:p>
            <a:pPr lvl="1"/>
            <a:r>
              <a:rPr lang="en-US" altLang="ko-KR" dirty="0" smtClean="0"/>
              <a:t>Converge? </a:t>
            </a:r>
            <a:r>
              <a:rPr lang="en-US" altLang="ko-KR" dirty="0" smtClean="0">
                <a:sym typeface="Wingdings" panose="05000000000000000000" pitchFamily="2" charset="2"/>
              </a:rPr>
              <a:t> Able to select a hypothesis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Correct?  The hypothesis is true in the observed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Given the assumption, yes and yes</a:t>
            </a:r>
          </a:p>
          <a:p>
            <a:pPr lvl="1"/>
            <a:r>
              <a:rPr lang="en-US" altLang="ko-KR" dirty="0"/>
              <a:t>No observation errors, No inconsistent observations</a:t>
            </a:r>
          </a:p>
          <a:p>
            <a:pPr lvl="1"/>
            <a:r>
              <a:rPr lang="en-US" altLang="ko-KR" dirty="0"/>
              <a:t>No stochastic elements in the system we observe</a:t>
            </a:r>
          </a:p>
          <a:p>
            <a:pPr lvl="1"/>
            <a:r>
              <a:rPr lang="en-US" altLang="ko-KR" dirty="0"/>
              <a:t>Full information in the observations to regenerate the system </a:t>
            </a:r>
            <a:endParaRPr lang="en-US" altLang="ko-KR" dirty="0" smtClean="0"/>
          </a:p>
          <a:p>
            <a:r>
              <a:rPr lang="en-US" altLang="ko-KR" dirty="0" smtClean="0"/>
              <a:t>However, we don’t live in the perfect world</a:t>
            </a:r>
          </a:p>
          <a:p>
            <a:pPr lvl="1"/>
            <a:r>
              <a:rPr lang="en-US" altLang="ko-KR" dirty="0" smtClean="0"/>
              <a:t>Any noise in </a:t>
            </a:r>
            <a:r>
              <a:rPr lang="en-US" altLang="ko-KR" b="1" i="1" dirty="0" smtClean="0"/>
              <a:t>o</a:t>
            </a:r>
            <a:r>
              <a:rPr lang="en-US" altLang="ko-KR" dirty="0" smtClean="0"/>
              <a:t> of </a:t>
            </a:r>
            <a:r>
              <a:rPr lang="en-US" altLang="ko-KR" b="1" i="1" dirty="0" smtClean="0"/>
              <a:t>x</a:t>
            </a:r>
            <a:r>
              <a:rPr lang="en-US" altLang="ko-KR" dirty="0" smtClean="0"/>
              <a:t> in </a:t>
            </a:r>
            <a:r>
              <a:rPr lang="en-US" altLang="ko-KR" b="1" i="1" dirty="0" smtClean="0"/>
              <a:t>D</a:t>
            </a:r>
          </a:p>
          <a:p>
            <a:pPr lvl="1"/>
            <a:r>
              <a:rPr lang="en-US" altLang="ko-KR" dirty="0" smtClean="0"/>
              <a:t>Decision factor other than </a:t>
            </a:r>
            <a:r>
              <a:rPr lang="en-US" altLang="ko-KR" b="1" i="1" dirty="0" smtClean="0"/>
              <a:t>o</a:t>
            </a:r>
            <a:r>
              <a:rPr lang="en-US" altLang="ko-KR" dirty="0" smtClean="0"/>
              <a:t> of </a:t>
            </a:r>
            <a:r>
              <a:rPr lang="en-US" altLang="ko-KR" b="1" i="1" dirty="0" smtClean="0"/>
              <a:t>x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b="1" dirty="0" smtClean="0">
                <a:sym typeface="Wingdings" panose="05000000000000000000" pitchFamily="2" charset="2"/>
              </a:rPr>
              <a:t> a correct </a:t>
            </a:r>
            <a:r>
              <a:rPr lang="en-US" altLang="ko-KR" b="1" i="1" dirty="0" smtClean="0">
                <a:sym typeface="Wingdings" panose="05000000000000000000" pitchFamily="2" charset="2"/>
              </a:rPr>
              <a:t>h</a:t>
            </a:r>
            <a:r>
              <a:rPr lang="en-US" altLang="ko-KR" b="1" dirty="0" smtClean="0">
                <a:sym typeface="Wingdings" panose="05000000000000000000" pitchFamily="2" charset="2"/>
              </a:rPr>
              <a:t> can be removed by the noise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b="1" dirty="0" smtClean="0">
                <a:sym typeface="Wingdings" panose="05000000000000000000" pitchFamily="2" charset="2"/>
              </a:rPr>
              <a:t> Cannot say yes </a:t>
            </a:r>
            <a:r>
              <a:rPr lang="en-US" altLang="ko-KR" b="1" smtClean="0">
                <a:sym typeface="Wingdings" panose="05000000000000000000" pitchFamily="2" charset="2"/>
              </a:rPr>
              <a:t>and no</a:t>
            </a:r>
            <a:endParaRPr lang="en-US" altLang="ko-KR" b="1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Rectangular Callout 4"/>
          <p:cNvSpPr/>
          <p:nvPr/>
        </p:nvSpPr>
        <p:spPr>
          <a:xfrm>
            <a:off x="5240706" y="3077445"/>
            <a:ext cx="3829713" cy="456320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data is error-free, noise-free</a:t>
            </a:r>
            <a:endParaRPr lang="ko-KR" alt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7172871" y="3645024"/>
            <a:ext cx="1908720" cy="624608"/>
          </a:xfrm>
          <a:prstGeom prst="wedgeRectCallout">
            <a:avLst>
              <a:gd name="adj1" fmla="val -86017"/>
              <a:gd name="adj2" fmla="val 205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function is deterministic</a:t>
            </a:r>
            <a:endParaRPr lang="ko-KR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156175" y="4797152"/>
            <a:ext cx="2762883" cy="819532"/>
          </a:xfrm>
          <a:prstGeom prst="wedgeRectCallout">
            <a:avLst>
              <a:gd name="adj1" fmla="val -33452"/>
              <a:gd name="adj2" fmla="val -774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function is contained in hypotheses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2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3816424" cy="1138138"/>
          </a:xfrm>
        </p:spPr>
        <p:txBody>
          <a:bodyPr/>
          <a:lstStyle/>
          <a:p>
            <a:r>
              <a:rPr lang="en-US" altLang="ko-KR" dirty="0" smtClean="0"/>
              <a:t>Because we live with noises…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a better learning method</a:t>
            </a:r>
          </a:p>
          <a:p>
            <a:pPr lvl="1"/>
            <a:r>
              <a:rPr lang="en-US" altLang="ko-KR" dirty="0" smtClean="0"/>
              <a:t>We need to have more robust methods given the noises</a:t>
            </a:r>
          </a:p>
          <a:p>
            <a:pPr lvl="1"/>
            <a:r>
              <a:rPr lang="en-US" altLang="ko-KR" dirty="0" smtClean="0"/>
              <a:t>We need to have more concise presentations of the hypotheses</a:t>
            </a:r>
          </a:p>
          <a:p>
            <a:r>
              <a:rPr lang="en-US" altLang="ko-KR" dirty="0" smtClean="0"/>
              <a:t>One alternative is a decision tree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8136"/>
              </p:ext>
            </p:extLst>
          </p:nvPr>
        </p:nvGraphicFramePr>
        <p:xfrm>
          <a:off x="4427982" y="14138"/>
          <a:ext cx="469187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68"/>
                <a:gridCol w="670268"/>
                <a:gridCol w="670268"/>
                <a:gridCol w="670268"/>
                <a:gridCol w="670268"/>
                <a:gridCol w="670268"/>
                <a:gridCol w="670268"/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Sky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Temp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Humid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Wind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Water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Forecst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EnjoySpt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Rainy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Cold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Sunny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Warm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Strong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Cool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92492" y="3225138"/>
            <a:ext cx="108000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Sky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942401" y="4005064"/>
            <a:ext cx="972000" cy="46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4401468" y="4005064"/>
            <a:ext cx="972000" cy="46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25971" y="3455414"/>
            <a:ext cx="1944216" cy="403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&lt;Sunny, ?,?,?,?,?&gt;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6" idx="2"/>
            <a:endCxn id="8" idx="7"/>
          </p:cNvCxnSpPr>
          <p:nvPr/>
        </p:nvCxnSpPr>
        <p:spPr>
          <a:xfrm flipH="1">
            <a:off x="2772055" y="3657138"/>
            <a:ext cx="960437" cy="41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1"/>
          </p:cNvCxnSpPr>
          <p:nvPr/>
        </p:nvCxnSpPr>
        <p:spPr>
          <a:xfrm>
            <a:off x="3732492" y="3657138"/>
            <a:ext cx="811322" cy="41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3808" y="3678892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Rainy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81429" y="367889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Sunny</a:t>
            </a:r>
            <a:endParaRPr lang="ko-KR" alt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2246251" y="4653136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Sky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62170" y="5208614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58201" y="5718077"/>
            <a:ext cx="1224136" cy="323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</a:t>
            </a:r>
            <a:endParaRPr lang="ko-KR" altLang="en-US" dirty="0"/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>
            <a:off x="2858319" y="4976573"/>
            <a:ext cx="915919" cy="23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1" idx="0"/>
          </p:cNvCxnSpPr>
          <p:nvPr/>
        </p:nvCxnSpPr>
        <p:spPr>
          <a:xfrm>
            <a:off x="3774238" y="5532051"/>
            <a:ext cx="796031" cy="18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</p:cNvCxnSpPr>
          <p:nvPr/>
        </p:nvCxnSpPr>
        <p:spPr>
          <a:xfrm flipH="1">
            <a:off x="1942400" y="4976573"/>
            <a:ext cx="915919" cy="23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</p:cNvCxnSpPr>
          <p:nvPr/>
        </p:nvCxnSpPr>
        <p:spPr>
          <a:xfrm flipH="1">
            <a:off x="2858319" y="5532051"/>
            <a:ext cx="915919" cy="23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2" idx="7"/>
          </p:cNvCxnSpPr>
          <p:nvPr/>
        </p:nvCxnSpPr>
        <p:spPr>
          <a:xfrm flipH="1">
            <a:off x="3791187" y="6046876"/>
            <a:ext cx="757124" cy="1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</p:cNvCxnSpPr>
          <p:nvPr/>
        </p:nvCxnSpPr>
        <p:spPr>
          <a:xfrm>
            <a:off x="4570269" y="6041514"/>
            <a:ext cx="935021" cy="19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09844" y="4950187"/>
            <a:ext cx="617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Sunny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50184" y="5464617"/>
            <a:ext cx="61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Warm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53440" y="6012961"/>
            <a:ext cx="648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Strong</a:t>
            </a:r>
            <a:endParaRPr lang="ko-KR" altLang="en-US" sz="1200" b="1" dirty="0"/>
          </a:p>
        </p:txBody>
      </p:sp>
      <p:sp>
        <p:nvSpPr>
          <p:cNvPr id="40" name="Oval 39"/>
          <p:cNvSpPr/>
          <p:nvPr/>
        </p:nvSpPr>
        <p:spPr>
          <a:xfrm>
            <a:off x="1259632" y="5163006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1" name="Oval 40"/>
          <p:cNvSpPr/>
          <p:nvPr/>
        </p:nvSpPr>
        <p:spPr>
          <a:xfrm>
            <a:off x="2210029" y="5766117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2" name="Oval 41"/>
          <p:cNvSpPr/>
          <p:nvPr/>
        </p:nvSpPr>
        <p:spPr>
          <a:xfrm>
            <a:off x="3074511" y="6166139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4" name="Oval 43"/>
          <p:cNvSpPr/>
          <p:nvPr/>
        </p:nvSpPr>
        <p:spPr>
          <a:xfrm>
            <a:off x="5460891" y="6133770"/>
            <a:ext cx="839638" cy="401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84036" y="4957324"/>
            <a:ext cx="58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Rainy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08515" y="5507690"/>
            <a:ext cx="499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Cold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25789" y="6001486"/>
            <a:ext cx="544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Light</a:t>
            </a:r>
            <a:endParaRPr lang="ko-KR" altLang="en-US" sz="12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5732591" y="4793431"/>
            <a:ext cx="3137596" cy="1058743"/>
            <a:chOff x="5621212" y="4907901"/>
            <a:chExt cx="3137596" cy="1058743"/>
          </a:xfrm>
        </p:grpSpPr>
        <p:sp>
          <p:nvSpPr>
            <p:cNvPr id="10" name="Rectangle 9"/>
            <p:cNvSpPr/>
            <p:nvPr/>
          </p:nvSpPr>
          <p:spPr>
            <a:xfrm>
              <a:off x="5621212" y="4907901"/>
              <a:ext cx="3137596" cy="403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&lt;Sunny, Warm, ?, Strong, ?, ?&gt;</a:t>
              </a:r>
              <a:endParaRPr lang="ko-KR" alt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21212" y="5311349"/>
              <a:ext cx="3137596" cy="6552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Only one potential decision tree</a:t>
              </a:r>
              <a:br>
                <a:rPr lang="en-US" altLang="ko-KR" sz="1400" b="1" dirty="0"/>
              </a:br>
              <a:r>
                <a:rPr lang="en-US" altLang="ko-KR" sz="1400" b="1" dirty="0"/>
                <a:t>corresponding to the hypothesis</a:t>
              </a:r>
              <a:endParaRPr lang="ko-KR" altLang="en-US" sz="1400" b="1" dirty="0"/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 flipV="1">
            <a:off x="4959476" y="3657138"/>
            <a:ext cx="1772764" cy="2175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5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8856" cy="1138138"/>
          </a:xfrm>
        </p:spPr>
        <p:txBody>
          <a:bodyPr/>
          <a:lstStyle/>
          <a:p>
            <a:r>
              <a:rPr lang="en-US" altLang="ko-KR" dirty="0" smtClean="0"/>
              <a:t>Credit Approval Dataset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69" y="1628800"/>
            <a:ext cx="447484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archive.ics.uci.edu/ml/datasets/Credit+Approval</a:t>
            </a:r>
            <a:endParaRPr lang="en-US" altLang="ko-KR" dirty="0" smtClean="0"/>
          </a:p>
          <a:p>
            <a:r>
              <a:rPr lang="pt-BR" altLang="ko-KR" dirty="0" smtClean="0"/>
              <a:t>To protect the confidential information, the dataset is anonymized</a:t>
            </a:r>
          </a:p>
          <a:p>
            <a:pPr lvl="1"/>
            <a:r>
              <a:rPr lang="pt-BR" altLang="ko-KR" dirty="0" smtClean="0"/>
              <a:t>Feature names and values, as well</a:t>
            </a:r>
          </a:p>
          <a:p>
            <a:r>
              <a:rPr lang="pt-BR" altLang="ko-KR" dirty="0" smtClean="0"/>
              <a:t>A1</a:t>
            </a:r>
            <a:r>
              <a:rPr lang="pt-BR" altLang="ko-KR" dirty="0"/>
              <a:t>: b, a. </a:t>
            </a:r>
            <a:br>
              <a:rPr lang="pt-BR" altLang="ko-KR" dirty="0"/>
            </a:br>
            <a:r>
              <a:rPr lang="pt-BR" altLang="ko-KR" dirty="0"/>
              <a:t>A2: continuous. </a:t>
            </a:r>
            <a:br>
              <a:rPr lang="pt-BR" altLang="ko-KR" dirty="0"/>
            </a:br>
            <a:r>
              <a:rPr lang="pt-BR" altLang="ko-KR" dirty="0"/>
              <a:t>A3: continuous. </a:t>
            </a:r>
            <a:br>
              <a:rPr lang="pt-BR" altLang="ko-KR" dirty="0"/>
            </a:br>
            <a:r>
              <a:rPr lang="pt-BR" altLang="ko-KR" dirty="0"/>
              <a:t>A4: u, y, l, t. </a:t>
            </a:r>
            <a:br>
              <a:rPr lang="pt-BR" altLang="ko-KR" dirty="0"/>
            </a:br>
            <a:r>
              <a:rPr lang="pt-BR" altLang="ko-KR" dirty="0"/>
              <a:t>A5: g, p, gg. </a:t>
            </a:r>
            <a:br>
              <a:rPr lang="pt-BR" altLang="ko-KR" dirty="0"/>
            </a:br>
            <a:r>
              <a:rPr lang="pt-BR" altLang="ko-KR" dirty="0"/>
              <a:t>A6: c, d, cc, i, j, k, m, r, q, w, x, e, aa, ff. </a:t>
            </a:r>
            <a:br>
              <a:rPr lang="pt-BR" altLang="ko-KR" dirty="0"/>
            </a:br>
            <a:r>
              <a:rPr lang="pt-BR" altLang="ko-KR" dirty="0"/>
              <a:t>A7: v, h, bb, j, n, z, dd, ff, o. </a:t>
            </a:r>
            <a:br>
              <a:rPr lang="pt-BR" altLang="ko-KR" dirty="0"/>
            </a:br>
            <a:r>
              <a:rPr lang="pt-BR" altLang="ko-KR" dirty="0"/>
              <a:t>A8: continuous. </a:t>
            </a:r>
            <a:br>
              <a:rPr lang="pt-BR" altLang="ko-KR" dirty="0"/>
            </a:br>
            <a:r>
              <a:rPr lang="pt-BR" altLang="ko-KR" dirty="0"/>
              <a:t>A9: t, f. </a:t>
            </a:r>
            <a:br>
              <a:rPr lang="pt-BR" altLang="ko-KR" dirty="0"/>
            </a:br>
            <a:r>
              <a:rPr lang="pt-BR" altLang="ko-KR" dirty="0"/>
              <a:t>A10: t, f. </a:t>
            </a:r>
            <a:br>
              <a:rPr lang="pt-BR" altLang="ko-KR" dirty="0"/>
            </a:br>
            <a:r>
              <a:rPr lang="pt-BR" altLang="ko-KR" dirty="0"/>
              <a:t>A11: continuous. </a:t>
            </a:r>
            <a:br>
              <a:rPr lang="pt-BR" altLang="ko-KR" dirty="0"/>
            </a:br>
            <a:r>
              <a:rPr lang="pt-BR" altLang="ko-KR" dirty="0"/>
              <a:t>A12: t, f. </a:t>
            </a:r>
            <a:br>
              <a:rPr lang="pt-BR" altLang="ko-KR" dirty="0"/>
            </a:br>
            <a:r>
              <a:rPr lang="pt-BR" altLang="ko-KR" dirty="0"/>
              <a:t>A13: g, p, s. </a:t>
            </a:r>
            <a:br>
              <a:rPr lang="pt-BR" altLang="ko-KR" dirty="0"/>
            </a:br>
            <a:r>
              <a:rPr lang="pt-BR" altLang="ko-KR" dirty="0"/>
              <a:t>A14: continuous. </a:t>
            </a:r>
            <a:br>
              <a:rPr lang="pt-BR" altLang="ko-KR" dirty="0"/>
            </a:br>
            <a:r>
              <a:rPr lang="pt-BR" altLang="ko-KR" dirty="0"/>
              <a:t>A15: continuous. </a:t>
            </a:r>
            <a:br>
              <a:rPr lang="pt-BR" altLang="ko-KR" dirty="0"/>
            </a:br>
            <a:r>
              <a:rPr lang="pt-BR" altLang="ko-KR" b="1" dirty="0" smtClean="0"/>
              <a:t>C: </a:t>
            </a:r>
            <a:r>
              <a:rPr lang="pt-BR" altLang="ko-KR" b="1" dirty="0"/>
              <a:t>+,- (class attribute)</a:t>
            </a:r>
            <a:endParaRPr lang="en-US" altLang="ko-K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148064" y="188640"/>
            <a:ext cx="3744416" cy="4176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Some Counting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690 instances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307 positive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Considering A1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98 positive when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112 negative when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206 positive when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262 negative when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 positive when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9 negative when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Considering A9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284 positive when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77 negative when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23 positive when 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306 negative when f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642282" y="461924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A9</a:t>
            </a:r>
            <a:r>
              <a:rPr lang="en-US" altLang="ko-KR" dirty="0"/>
              <a:t> </a:t>
            </a:r>
            <a:r>
              <a:rPr lang="en-US" altLang="ko-KR" sz="1200" dirty="0"/>
              <a:t>(307+,383-)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6386499" y="5330108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284+,77-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794866" y="5303828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23+,306-</a:t>
            </a:r>
            <a:endParaRPr lang="ko-KR" altLang="en-US" sz="1400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7023560" y="4983834"/>
            <a:ext cx="410810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8" idx="1"/>
          </p:cNvCxnSpPr>
          <p:nvPr/>
        </p:nvCxnSpPr>
        <p:spPr>
          <a:xfrm>
            <a:off x="7434370" y="4983834"/>
            <a:ext cx="545625" cy="38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94541" y="500195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55640" y="5010236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3469577" y="461924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(307+,383-)</a:t>
            </a:r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411760" y="5330108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98+,112-</a:t>
            </a:r>
            <a:endParaRPr lang="ko-KR" alt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3743328" y="5330108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206+,</a:t>
            </a:r>
          </a:p>
          <a:p>
            <a:pPr algn="ctr"/>
            <a:r>
              <a:rPr lang="en-US" altLang="ko-KR" sz="1400" dirty="0" smtClean="0"/>
              <a:t>262-</a:t>
            </a:r>
            <a:endParaRPr lang="ko-KR" altLang="en-US" sz="1400" dirty="0"/>
          </a:p>
        </p:txBody>
      </p:sp>
      <p:cxnSp>
        <p:nvCxnSpPr>
          <p:cNvPr id="22" name="Straight Arrow Connector 21"/>
          <p:cNvCxnSpPr>
            <a:stCxn id="19" idx="2"/>
            <a:endCxn id="20" idx="7"/>
          </p:cNvCxnSpPr>
          <p:nvPr/>
        </p:nvCxnSpPr>
        <p:spPr>
          <a:xfrm flipH="1">
            <a:off x="3499291" y="4983834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4261665" y="4983834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49997" y="50019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72048" y="496089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28" name="Oval 27"/>
          <p:cNvSpPr/>
          <p:nvPr/>
        </p:nvSpPr>
        <p:spPr>
          <a:xfrm>
            <a:off x="5064914" y="5330108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3+,9-</a:t>
            </a:r>
            <a:endParaRPr lang="ko-KR" altLang="en-US" sz="1400" dirty="0"/>
          </a:p>
        </p:txBody>
      </p:sp>
      <p:cxnSp>
        <p:nvCxnSpPr>
          <p:cNvPr id="38" name="Straight Arrow Connector 37"/>
          <p:cNvCxnSpPr>
            <a:stCxn id="19" idx="2"/>
            <a:endCxn id="28" idx="1"/>
          </p:cNvCxnSpPr>
          <p:nvPr/>
        </p:nvCxnSpPr>
        <p:spPr>
          <a:xfrm>
            <a:off x="4261665" y="4983834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9295" y="50102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43" name="Cloud 42"/>
          <p:cNvSpPr/>
          <p:nvPr/>
        </p:nvSpPr>
        <p:spPr>
          <a:xfrm>
            <a:off x="2699792" y="5949280"/>
            <a:ext cx="6192688" cy="7435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Which is a better attribute to include in the feature set of the hypothesis?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54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74637"/>
            <a:ext cx="4422270" cy="2658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Entropy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Better attribute to check?</a:t>
                </a:r>
              </a:p>
              <a:p>
                <a:pPr lvl="1"/>
                <a:r>
                  <a:rPr lang="en-US" altLang="ko-KR" dirty="0" smtClean="0"/>
                  <a:t>Reducing the most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uncertainty</a:t>
                </a:r>
              </a:p>
              <a:p>
                <a:pPr lvl="1"/>
                <a:r>
                  <a:rPr lang="en-US" altLang="ko-KR" dirty="0" smtClean="0"/>
                  <a:t>Then, how to measure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the uncertainty of a feature variable</a:t>
                </a:r>
              </a:p>
              <a:p>
                <a:r>
                  <a:rPr lang="en-US" altLang="ko-KR" dirty="0" smtClean="0"/>
                  <a:t>Entropy of a random variable</a:t>
                </a:r>
              </a:p>
              <a:p>
                <a:pPr lvl="1"/>
                <a:r>
                  <a:rPr lang="en-US" altLang="ko-KR" dirty="0" smtClean="0"/>
                  <a:t>Features are random variables</a:t>
                </a:r>
              </a:p>
              <a:p>
                <a:pPr lvl="1"/>
                <a:r>
                  <a:rPr lang="en-US" altLang="ko-KR" dirty="0" smtClean="0"/>
                  <a:t>Higher entropy means more uncertainty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Conditional Entropy</a:t>
                </a:r>
              </a:p>
              <a:p>
                <a:pPr lvl="1"/>
                <a:r>
                  <a:rPr lang="en-US" altLang="ko-KR" dirty="0" smtClean="0"/>
                  <a:t>We are interested in the entropy of the class given a feature variable</a:t>
                </a:r>
              </a:p>
              <a:p>
                <a:pPr lvl="1"/>
                <a:r>
                  <a:rPr lang="en-US" altLang="ko-KR" dirty="0" smtClean="0"/>
                  <a:t>Need to introduce a given condition in the entropy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28" name="Picture 4" descr="Claude Elwood Shannon (1916-200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28" y="-12283"/>
            <a:ext cx="857472" cy="12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275856" y="2204864"/>
            <a:ext cx="1296144" cy="540000"/>
          </a:xfrm>
          <a:prstGeom prst="wedgeRectCallout">
            <a:avLst>
              <a:gd name="adj1" fmla="val 70635"/>
              <a:gd name="adj2" fmla="val -414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/>
              <a:t>All instances are X=0</a:t>
            </a:r>
            <a:endParaRPr lang="ko-KR" altLang="en-US" sz="1600" dirty="0"/>
          </a:p>
        </p:txBody>
      </p:sp>
      <p:sp>
        <p:nvSpPr>
          <p:cNvPr id="8" name="Rectangular Callout 7"/>
          <p:cNvSpPr/>
          <p:nvPr/>
        </p:nvSpPr>
        <p:spPr>
          <a:xfrm>
            <a:off x="8820472" y="2240928"/>
            <a:ext cx="1296144" cy="540000"/>
          </a:xfrm>
          <a:prstGeom prst="wedgeRectCallout">
            <a:avLst>
              <a:gd name="adj1" fmla="val -68917"/>
              <a:gd name="adj2" fmla="val -413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/>
              <a:t>All instances are X=1</a:t>
            </a:r>
            <a:endParaRPr lang="ko-KR" alt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5868144" y="116632"/>
            <a:ext cx="1701276" cy="381394"/>
          </a:xfrm>
          <a:prstGeom prst="wedgeRectCallout">
            <a:avLst>
              <a:gd name="adj1" fmla="val 150"/>
              <a:gd name="adj2" fmla="val 10064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/>
              <a:t>Most random case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39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Learn the most classical methods of machine learning</a:t>
            </a:r>
          </a:p>
          <a:p>
            <a:pPr lvl="1"/>
            <a:r>
              <a:rPr lang="en-US" altLang="ko-KR" dirty="0" smtClean="0"/>
              <a:t>Rule based approach</a:t>
            </a:r>
          </a:p>
          <a:p>
            <a:pPr lvl="1"/>
            <a:r>
              <a:rPr lang="en-US" altLang="ko-KR" dirty="0" smtClean="0"/>
              <a:t>Classical statistics approach</a:t>
            </a:r>
          </a:p>
          <a:p>
            <a:pPr lvl="1"/>
            <a:r>
              <a:rPr lang="en-US" altLang="ko-KR" dirty="0" smtClean="0"/>
              <a:t>Information theory </a:t>
            </a:r>
            <a:r>
              <a:rPr lang="en-US" altLang="ko-KR" dirty="0" err="1" smtClean="0"/>
              <a:t>appraoch</a:t>
            </a:r>
            <a:endParaRPr lang="en-US" altLang="ko-KR" dirty="0" smtClean="0"/>
          </a:p>
          <a:p>
            <a:r>
              <a:rPr lang="en-US" altLang="ko-KR" dirty="0" smtClean="0"/>
              <a:t>Rule based machine learning</a:t>
            </a:r>
          </a:p>
          <a:p>
            <a:pPr lvl="1"/>
            <a:r>
              <a:rPr lang="en-US" altLang="ko-KR" dirty="0" smtClean="0"/>
              <a:t>How to find the specialized and the generalized rules</a:t>
            </a:r>
          </a:p>
          <a:p>
            <a:pPr lvl="1"/>
            <a:r>
              <a:rPr lang="en-US" altLang="ko-KR" dirty="0" smtClean="0"/>
              <a:t>Why the rules are easily broken</a:t>
            </a:r>
          </a:p>
          <a:p>
            <a:r>
              <a:rPr lang="en-US" altLang="ko-KR" dirty="0" smtClean="0"/>
              <a:t>Decision Tree</a:t>
            </a:r>
          </a:p>
          <a:p>
            <a:pPr lvl="1"/>
            <a:r>
              <a:rPr lang="en-US" altLang="ko-KR" dirty="0" smtClean="0"/>
              <a:t>How to create a decision tree given a training dataset</a:t>
            </a:r>
          </a:p>
          <a:p>
            <a:pPr lvl="1"/>
            <a:r>
              <a:rPr lang="en-US" altLang="ko-KR" dirty="0" smtClean="0"/>
              <a:t>Why the tree becomes a weak learner with a new dataset</a:t>
            </a:r>
          </a:p>
          <a:p>
            <a:r>
              <a:rPr lang="en-US" altLang="ko-KR" dirty="0" smtClean="0"/>
              <a:t>Linear Regression</a:t>
            </a:r>
          </a:p>
          <a:p>
            <a:pPr lvl="1"/>
            <a:r>
              <a:rPr lang="en-US" altLang="ko-KR" dirty="0" smtClean="0"/>
              <a:t>How to infer a parameter set from a training dataset</a:t>
            </a:r>
          </a:p>
          <a:p>
            <a:pPr lvl="1"/>
            <a:r>
              <a:rPr lang="en-US" altLang="ko-KR" dirty="0" smtClean="0"/>
              <a:t>Why the feature engineering has its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Information Gain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60352"/>
                <a:ext cx="8435280" cy="25649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Let’s calculate the entropy values</a:t>
                </a:r>
              </a:p>
              <a:p>
                <a:pPr lvl="1"/>
                <a:r>
                  <a:rPr lang="en-US" altLang="ko-KR" dirty="0" smtClean="0"/>
                  <a:t>H(Y)=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∈{+,−}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H(Y|A1)=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,?}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∈{+,−}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H(Y|A9)</a:t>
                </a:r>
                <a:r>
                  <a:rPr lang="en-US" altLang="ko-KR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∈{+,−}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What’s the difference before and after?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Who is the winner?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60352"/>
                <a:ext cx="8435280" cy="2564992"/>
              </a:xfrm>
              <a:blipFill rotWithShape="0">
                <a:blip r:embed="rId2"/>
                <a:stretch>
                  <a:fillRect t="-7381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5880382" y="1988840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A9</a:t>
            </a:r>
            <a:r>
              <a:rPr lang="en-US" altLang="ko-KR" dirty="0"/>
              <a:t> </a:t>
            </a:r>
            <a:r>
              <a:rPr lang="en-US" altLang="ko-KR" sz="1200" dirty="0"/>
              <a:t>(307+,383-)</a:t>
            </a:r>
            <a:endParaRPr lang="ko-KR" altLang="en-US" dirty="0"/>
          </a:p>
        </p:txBody>
      </p:sp>
      <p:sp>
        <p:nvSpPr>
          <p:cNvPr id="23" name="Oval 22"/>
          <p:cNvSpPr/>
          <p:nvPr/>
        </p:nvSpPr>
        <p:spPr>
          <a:xfrm>
            <a:off x="5624599" y="2699704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284+,77-</a:t>
            </a:r>
            <a:endParaRPr lang="ko-KR" alt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032966" y="2673424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23+,306-</a:t>
            </a:r>
            <a:endParaRPr lang="ko-KR" altLang="en-US" sz="1400" dirty="0"/>
          </a:p>
        </p:txBody>
      </p:sp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 flipH="1">
            <a:off x="6261660" y="2353430"/>
            <a:ext cx="410810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24" idx="1"/>
          </p:cNvCxnSpPr>
          <p:nvPr/>
        </p:nvCxnSpPr>
        <p:spPr>
          <a:xfrm>
            <a:off x="6672470" y="2353430"/>
            <a:ext cx="545625" cy="38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2641" y="2371549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793740" y="237983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582123" y="1988840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(307+,383-)</a:t>
            </a:r>
            <a:endParaRPr lang="ko-KR" altLang="en-US" dirty="0"/>
          </a:p>
        </p:txBody>
      </p:sp>
      <p:sp>
        <p:nvSpPr>
          <p:cNvPr id="30" name="Oval 29"/>
          <p:cNvSpPr/>
          <p:nvPr/>
        </p:nvSpPr>
        <p:spPr>
          <a:xfrm>
            <a:off x="524306" y="2699704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98+,112-</a:t>
            </a:r>
            <a:endParaRPr lang="ko-KR" alt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1855874" y="2699704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206+,</a:t>
            </a:r>
          </a:p>
          <a:p>
            <a:pPr algn="ctr"/>
            <a:r>
              <a:rPr lang="en-US" altLang="ko-KR" sz="1400" dirty="0" smtClean="0"/>
              <a:t>262-</a:t>
            </a:r>
            <a:endParaRPr lang="ko-KR" altLang="en-US" sz="1400" dirty="0"/>
          </a:p>
        </p:txBody>
      </p:sp>
      <p:cxnSp>
        <p:nvCxnSpPr>
          <p:cNvPr id="32" name="Straight Arrow Connector 31"/>
          <p:cNvCxnSpPr>
            <a:stCxn id="29" idx="2"/>
            <a:endCxn id="30" idx="7"/>
          </p:cNvCxnSpPr>
          <p:nvPr/>
        </p:nvCxnSpPr>
        <p:spPr>
          <a:xfrm flipH="1">
            <a:off x="1611837" y="2353430"/>
            <a:ext cx="762374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2374211" y="2353430"/>
            <a:ext cx="113733" cy="34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2543" y="2371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84594" y="233048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36" name="Oval 35"/>
          <p:cNvSpPr/>
          <p:nvPr/>
        </p:nvSpPr>
        <p:spPr>
          <a:xfrm>
            <a:off x="3177460" y="2699704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3+,9-</a:t>
            </a:r>
            <a:endParaRPr lang="ko-KR" altLang="en-US" sz="1400" dirty="0"/>
          </a:p>
        </p:txBody>
      </p:sp>
      <p:cxnSp>
        <p:nvCxnSpPr>
          <p:cNvPr id="37" name="Straight Arrow Connector 36"/>
          <p:cNvCxnSpPr>
            <a:stCxn id="29" idx="2"/>
            <a:endCxn id="36" idx="1"/>
          </p:cNvCxnSpPr>
          <p:nvPr/>
        </p:nvCxnSpPr>
        <p:spPr>
          <a:xfrm>
            <a:off x="2374211" y="2353430"/>
            <a:ext cx="988378" cy="4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41841" y="23798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078067" y="1628800"/>
            <a:ext cx="6912768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57986" y="2673424"/>
            <a:ext cx="4187601" cy="61611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5124294" y="2660368"/>
            <a:ext cx="3370597" cy="61611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2922627" y="1269856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Entropy Before Decision Node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660" y="3325538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Entropy After Decision Node A1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31304" y="3315814"/>
            <a:ext cx="333483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</a:rPr>
              <a:t>Entropy After Decision Node A9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1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Top-Down Induction Algorithm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4402832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Many, many variations in learning a decision tree</a:t>
            </a:r>
          </a:p>
          <a:p>
            <a:pPr lvl="1"/>
            <a:r>
              <a:rPr lang="en-US" altLang="ko-KR" dirty="0" smtClean="0"/>
              <a:t>ID3, C4.5 CART….</a:t>
            </a:r>
          </a:p>
          <a:p>
            <a:r>
              <a:rPr lang="en-US" altLang="ko-KR" dirty="0" smtClean="0"/>
              <a:t>One example: ID3 algorithm</a:t>
            </a:r>
          </a:p>
          <a:p>
            <a:r>
              <a:rPr lang="en-US" altLang="ko-KR" dirty="0" smtClean="0"/>
              <a:t>ID3 algorithm</a:t>
            </a:r>
          </a:p>
          <a:p>
            <a:pPr lvl="1"/>
            <a:r>
              <a:rPr lang="en-US" altLang="ko-KR" dirty="0" smtClean="0"/>
              <a:t>Create an initial open node</a:t>
            </a:r>
          </a:p>
          <a:p>
            <a:pPr lvl="1"/>
            <a:r>
              <a:rPr lang="en-US" altLang="ko-KR" dirty="0" smtClean="0"/>
              <a:t>Put instances in the initial node</a:t>
            </a:r>
          </a:p>
          <a:p>
            <a:pPr lvl="1"/>
            <a:r>
              <a:rPr lang="en-US" altLang="ko-KR" dirty="0" smtClean="0"/>
              <a:t>Repeat until no open node</a:t>
            </a:r>
          </a:p>
          <a:p>
            <a:pPr lvl="2"/>
            <a:r>
              <a:rPr lang="en-US" altLang="ko-KR" dirty="0" smtClean="0"/>
              <a:t>Select an open node to split</a:t>
            </a:r>
          </a:p>
          <a:p>
            <a:pPr lvl="2"/>
            <a:r>
              <a:rPr lang="en-US" altLang="ko-KR" dirty="0" smtClean="0"/>
              <a:t>Select a best variable to split</a:t>
            </a:r>
          </a:p>
          <a:p>
            <a:pPr lvl="2"/>
            <a:r>
              <a:rPr lang="en-US" altLang="ko-KR" dirty="0" smtClean="0"/>
              <a:t>For values of the selected variable</a:t>
            </a:r>
          </a:p>
          <a:p>
            <a:pPr lvl="3"/>
            <a:r>
              <a:rPr lang="en-US" altLang="ko-KR" dirty="0" smtClean="0"/>
              <a:t>Sort instances with the value of the selected variable</a:t>
            </a:r>
          </a:p>
          <a:p>
            <a:pPr lvl="3"/>
            <a:r>
              <a:rPr lang="en-US" altLang="ko-KR" dirty="0" smtClean="0"/>
              <a:t>Put the sorted items under the branch of the value of the variable</a:t>
            </a:r>
          </a:p>
          <a:p>
            <a:pPr lvl="3"/>
            <a:r>
              <a:rPr lang="en-US" altLang="ko-KR" dirty="0" smtClean="0"/>
              <a:t>If the sorted items are all in one class</a:t>
            </a:r>
          </a:p>
          <a:p>
            <a:pPr lvl="4"/>
            <a:r>
              <a:rPr lang="en-US" altLang="ko-KR" dirty="0" smtClean="0"/>
              <a:t>Close the leaf node of the branch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6156176" y="2564904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A9</a:t>
            </a:r>
            <a:r>
              <a:rPr lang="en-US" altLang="ko-KR" dirty="0"/>
              <a:t> </a:t>
            </a:r>
            <a:r>
              <a:rPr lang="en-US" altLang="ko-KR" sz="1200" dirty="0"/>
              <a:t>(307+,383-)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981501" y="3652202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(284+,77-)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308304" y="3652202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(23+,306-)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5773589" y="2929494"/>
            <a:ext cx="1174675" cy="72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6948264" y="2929494"/>
            <a:ext cx="1152128" cy="72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51580" y="3100575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94324" y="3100575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738002" y="4569566"/>
            <a:ext cx="1274122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93+,21-</a:t>
            </a:r>
            <a:endParaRPr lang="ko-KR" alt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5736044" y="5031990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189+,56-</a:t>
            </a:r>
            <a:endParaRPr lang="ko-KR" altLang="en-US" sz="1400" dirty="0"/>
          </a:p>
        </p:txBody>
      </p:sp>
      <p:cxnSp>
        <p:nvCxnSpPr>
          <p:cNvPr id="18" name="Straight Arrow Connector 17"/>
          <p:cNvCxnSpPr>
            <a:stCxn id="6" idx="2"/>
            <a:endCxn id="16" idx="0"/>
          </p:cNvCxnSpPr>
          <p:nvPr/>
        </p:nvCxnSpPr>
        <p:spPr>
          <a:xfrm flipH="1">
            <a:off x="5375063" y="4016792"/>
            <a:ext cx="398526" cy="55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87119" y="41150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41614" y="434950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21" name="Oval 20"/>
          <p:cNvSpPr/>
          <p:nvPr/>
        </p:nvSpPr>
        <p:spPr>
          <a:xfrm>
            <a:off x="7022262" y="5471755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2+,0-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933814" y="47354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25" name="Straight Arrow Connector 24"/>
          <p:cNvCxnSpPr>
            <a:stCxn id="6" idx="2"/>
            <a:endCxn id="17" idx="0"/>
          </p:cNvCxnSpPr>
          <p:nvPr/>
        </p:nvCxnSpPr>
        <p:spPr>
          <a:xfrm>
            <a:off x="5773589" y="4016792"/>
            <a:ext cx="594525" cy="101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1" idx="0"/>
          </p:cNvCxnSpPr>
          <p:nvPr/>
        </p:nvCxnSpPr>
        <p:spPr>
          <a:xfrm>
            <a:off x="5773589" y="4016792"/>
            <a:ext cx="1880743" cy="145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2" idx="0"/>
          </p:cNvCxnSpPr>
          <p:nvPr/>
        </p:nvCxnSpPr>
        <p:spPr>
          <a:xfrm flipH="1">
            <a:off x="7658101" y="4020947"/>
            <a:ext cx="446594" cy="54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43" idx="0"/>
          </p:cNvCxnSpPr>
          <p:nvPr/>
        </p:nvCxnSpPr>
        <p:spPr>
          <a:xfrm>
            <a:off x="8100392" y="4016792"/>
            <a:ext cx="137461" cy="54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44" idx="0"/>
          </p:cNvCxnSpPr>
          <p:nvPr/>
        </p:nvCxnSpPr>
        <p:spPr>
          <a:xfrm>
            <a:off x="8100392" y="4016792"/>
            <a:ext cx="715465" cy="55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403700" y="4565192"/>
            <a:ext cx="508801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5+,91-</a:t>
            </a:r>
            <a:endParaRPr lang="ko-KR" altLang="en-US" sz="900" dirty="0"/>
          </a:p>
        </p:txBody>
      </p:sp>
      <p:sp>
        <p:nvSpPr>
          <p:cNvPr id="43" name="Oval 42"/>
          <p:cNvSpPr/>
          <p:nvPr/>
        </p:nvSpPr>
        <p:spPr>
          <a:xfrm>
            <a:off x="7943266" y="4566189"/>
            <a:ext cx="589174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17+, 206-</a:t>
            </a:r>
            <a:endParaRPr lang="ko-KR" altLang="en-US" sz="900" dirty="0"/>
          </a:p>
        </p:txBody>
      </p:sp>
      <p:sp>
        <p:nvSpPr>
          <p:cNvPr id="44" name="Oval 43"/>
          <p:cNvSpPr/>
          <p:nvPr/>
        </p:nvSpPr>
        <p:spPr>
          <a:xfrm>
            <a:off x="8576022" y="4573721"/>
            <a:ext cx="47967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1+,9-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4740578" y="501259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Class+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1614" y="547782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Class+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367152" y="590216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Class+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602293" y="41337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064152" y="416009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456034" y="413635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244375" y="4950667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Class-</a:t>
            </a:r>
            <a:endParaRPr lang="ko-KR" alt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898523" y="494598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Class-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585477" y="495883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Class-</a:t>
            </a:r>
            <a:endParaRPr lang="ko-KR" altLang="en-US" sz="1200" b="1" dirty="0"/>
          </a:p>
        </p:txBody>
      </p:sp>
      <p:sp>
        <p:nvSpPr>
          <p:cNvPr id="62" name="Rectangle 61"/>
          <p:cNvSpPr/>
          <p:nvPr/>
        </p:nvSpPr>
        <p:spPr>
          <a:xfrm>
            <a:off x="4860032" y="1412776"/>
            <a:ext cx="4104456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Only using A1 and A9, we have 21+56+0+5+17+1 (100) instances classified inaccurately. (85.5% </a:t>
            </a:r>
            <a:r>
              <a:rPr lang="en-US" altLang="ko-KR" dirty="0" err="1" smtClean="0"/>
              <a:t>Accr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69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you want more….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563888" y="1556792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A9</a:t>
            </a:r>
            <a:r>
              <a:rPr lang="en-US" altLang="ko-KR" dirty="0"/>
              <a:t> </a:t>
            </a:r>
            <a:r>
              <a:rPr lang="en-US" altLang="ko-KR" sz="1200" dirty="0"/>
              <a:t>(307+,383-)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389213" y="2644090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(284+,77-)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300192" y="2565453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 </a:t>
            </a:r>
            <a:r>
              <a:rPr lang="en-US" altLang="ko-KR" sz="1200" dirty="0" smtClean="0"/>
              <a:t>(23+,306-)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3181301" y="1921382"/>
            <a:ext cx="1174675" cy="72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4355976" y="1921382"/>
            <a:ext cx="2736304" cy="64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59292" y="209246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34116" y="1933117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331050" y="3451907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189+,56-</a:t>
            </a:r>
            <a:endParaRPr lang="ko-KR" altLang="en-US" sz="1400" dirty="0"/>
          </a:p>
        </p:txBody>
      </p:sp>
      <p:cxnSp>
        <p:nvCxnSpPr>
          <p:cNvPr id="14" name="Straight Arrow Connector 13"/>
          <p:cNvCxnSpPr>
            <a:stCxn id="6" idx="2"/>
            <a:endCxn id="39" idx="0"/>
          </p:cNvCxnSpPr>
          <p:nvPr/>
        </p:nvCxnSpPr>
        <p:spPr>
          <a:xfrm flipH="1">
            <a:off x="1316440" y="3008680"/>
            <a:ext cx="1864861" cy="49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9123" y="3020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18360" y="305008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17" name="Oval 16"/>
          <p:cNvSpPr/>
          <p:nvPr/>
        </p:nvSpPr>
        <p:spPr>
          <a:xfrm>
            <a:off x="3957513" y="3444313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2+,0-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031370" y="308731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19" name="Straight Arrow Connector 18"/>
          <p:cNvCxnSpPr>
            <a:stCxn id="6" idx="2"/>
            <a:endCxn id="13" idx="0"/>
          </p:cNvCxnSpPr>
          <p:nvPr/>
        </p:nvCxnSpPr>
        <p:spPr>
          <a:xfrm flipH="1">
            <a:off x="2963120" y="3008680"/>
            <a:ext cx="218181" cy="44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7" idx="0"/>
          </p:cNvCxnSpPr>
          <p:nvPr/>
        </p:nvCxnSpPr>
        <p:spPr>
          <a:xfrm>
            <a:off x="3181301" y="3008680"/>
            <a:ext cx="1408282" cy="43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4" idx="0"/>
          </p:cNvCxnSpPr>
          <p:nvPr/>
        </p:nvCxnSpPr>
        <p:spPr>
          <a:xfrm flipH="1">
            <a:off x="6649989" y="2934198"/>
            <a:ext cx="446594" cy="54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25" idx="0"/>
          </p:cNvCxnSpPr>
          <p:nvPr/>
        </p:nvCxnSpPr>
        <p:spPr>
          <a:xfrm>
            <a:off x="7092280" y="2930043"/>
            <a:ext cx="137461" cy="54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26" idx="0"/>
          </p:cNvCxnSpPr>
          <p:nvPr/>
        </p:nvCxnSpPr>
        <p:spPr>
          <a:xfrm>
            <a:off x="7092280" y="2930043"/>
            <a:ext cx="715465" cy="55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395588" y="3478443"/>
            <a:ext cx="508801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5+,91-</a:t>
            </a:r>
            <a:endParaRPr lang="ko-KR" altLang="en-US" sz="900" dirty="0"/>
          </a:p>
        </p:txBody>
      </p:sp>
      <p:sp>
        <p:nvSpPr>
          <p:cNvPr id="25" name="Oval 24"/>
          <p:cNvSpPr/>
          <p:nvPr/>
        </p:nvSpPr>
        <p:spPr>
          <a:xfrm>
            <a:off x="6935154" y="3479440"/>
            <a:ext cx="589174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17+, 206-</a:t>
            </a:r>
            <a:endParaRPr lang="ko-KR" alt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7567910" y="3486972"/>
            <a:ext cx="47967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1+,9-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2536620" y="389774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Class+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218131" y="389774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Class+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94181" y="30470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056040" y="307334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447922" y="30496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36263" y="386391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Class-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890411" y="385923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Class-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77365" y="387208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Class-</a:t>
            </a:r>
            <a:endParaRPr lang="ko-KR" altLang="en-US" sz="1200" b="1" dirty="0"/>
          </a:p>
        </p:txBody>
      </p:sp>
      <p:sp>
        <p:nvSpPr>
          <p:cNvPr id="39" name="Rectangle 38"/>
          <p:cNvSpPr/>
          <p:nvPr/>
        </p:nvSpPr>
        <p:spPr>
          <a:xfrm>
            <a:off x="524352" y="3500479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A10 </a:t>
            </a:r>
            <a:r>
              <a:rPr lang="en-US" altLang="ko-KR" sz="1200" dirty="0" smtClean="0"/>
              <a:t>(93+,21-)</a:t>
            </a:r>
            <a:endParaRPr lang="ko-KR" alt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524351" y="1424171"/>
            <a:ext cx="1731703" cy="1505872"/>
          </a:xfrm>
          <a:prstGeom prst="wedgeRectCallout">
            <a:avLst>
              <a:gd name="adj1" fmla="val -25666"/>
              <a:gd name="adj2" fmla="val 861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Let’s say A10 has the next best information gain.</a:t>
            </a:r>
            <a:endParaRPr lang="ko-KR" altLang="en-US" dirty="0"/>
          </a:p>
        </p:txBody>
      </p:sp>
      <p:sp>
        <p:nvSpPr>
          <p:cNvPr id="42" name="Oval 41"/>
          <p:cNvSpPr/>
          <p:nvPr/>
        </p:nvSpPr>
        <p:spPr>
          <a:xfrm>
            <a:off x="288326" y="4488412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69+,7-</a:t>
            </a:r>
            <a:endParaRPr lang="ko-KR" altLang="en-US" sz="1400" dirty="0"/>
          </a:p>
        </p:txBody>
      </p:sp>
      <p:cxnSp>
        <p:nvCxnSpPr>
          <p:cNvPr id="44" name="Straight Arrow Connector 43"/>
          <p:cNvCxnSpPr>
            <a:stCxn id="39" idx="2"/>
            <a:endCxn id="42" idx="0"/>
          </p:cNvCxnSpPr>
          <p:nvPr/>
        </p:nvCxnSpPr>
        <p:spPr>
          <a:xfrm flipH="1">
            <a:off x="920396" y="3865069"/>
            <a:ext cx="396044" cy="62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2"/>
            <a:endCxn id="52" idx="0"/>
          </p:cNvCxnSpPr>
          <p:nvPr/>
        </p:nvCxnSpPr>
        <p:spPr>
          <a:xfrm>
            <a:off x="1316440" y="3865069"/>
            <a:ext cx="1482559" cy="67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89976" y="400826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838902" y="396441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2006911" y="4543695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A12 </a:t>
            </a:r>
            <a:r>
              <a:rPr lang="en-US" altLang="ko-KR" sz="1200" dirty="0" smtClean="0"/>
              <a:t>(24+,14-)</a:t>
            </a:r>
            <a:endParaRPr lang="ko-KR" altLang="en-US" dirty="0"/>
          </a:p>
        </p:txBody>
      </p:sp>
      <p:sp>
        <p:nvSpPr>
          <p:cNvPr id="56" name="Oval 55"/>
          <p:cNvSpPr/>
          <p:nvPr/>
        </p:nvSpPr>
        <p:spPr>
          <a:xfrm>
            <a:off x="1131153" y="5247854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14+,5-</a:t>
            </a:r>
            <a:endParaRPr lang="ko-KR" alt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2747163" y="5303137"/>
            <a:ext cx="1584176" cy="36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A5 </a:t>
            </a:r>
            <a:r>
              <a:rPr lang="en-US" altLang="ko-KR" sz="1200" dirty="0" smtClean="0"/>
              <a:t>(10+,9-)</a:t>
            </a:r>
            <a:endParaRPr lang="ko-KR" altLang="en-US" dirty="0"/>
          </a:p>
        </p:txBody>
      </p:sp>
      <p:sp>
        <p:nvSpPr>
          <p:cNvPr id="58" name="Oval 57"/>
          <p:cNvSpPr/>
          <p:nvPr/>
        </p:nvSpPr>
        <p:spPr>
          <a:xfrm>
            <a:off x="2016792" y="5944350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0+,0-</a:t>
            </a:r>
            <a:endParaRPr lang="ko-KR" alt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3581014" y="5944350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9+,7-</a:t>
            </a:r>
            <a:endParaRPr lang="ko-KR" alt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5173691" y="5944350"/>
            <a:ext cx="1264140" cy="475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1+,2-</a:t>
            </a:r>
            <a:endParaRPr lang="ko-KR" altLang="en-US" sz="1400" dirty="0"/>
          </a:p>
        </p:txBody>
      </p:sp>
      <p:cxnSp>
        <p:nvCxnSpPr>
          <p:cNvPr id="61" name="Straight Arrow Connector 60"/>
          <p:cNvCxnSpPr>
            <a:stCxn id="52" idx="2"/>
            <a:endCxn id="56" idx="7"/>
          </p:cNvCxnSpPr>
          <p:nvPr/>
        </p:nvCxnSpPr>
        <p:spPr>
          <a:xfrm flipH="1">
            <a:off x="2210164" y="4908285"/>
            <a:ext cx="588835" cy="40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2"/>
            <a:endCxn id="57" idx="0"/>
          </p:cNvCxnSpPr>
          <p:nvPr/>
        </p:nvCxnSpPr>
        <p:spPr>
          <a:xfrm>
            <a:off x="2798999" y="4908285"/>
            <a:ext cx="740252" cy="39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2"/>
            <a:endCxn id="58" idx="7"/>
          </p:cNvCxnSpPr>
          <p:nvPr/>
        </p:nvCxnSpPr>
        <p:spPr>
          <a:xfrm flipH="1">
            <a:off x="3095803" y="5667727"/>
            <a:ext cx="443448" cy="34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2"/>
            <a:endCxn id="59" idx="1"/>
          </p:cNvCxnSpPr>
          <p:nvPr/>
        </p:nvCxnSpPr>
        <p:spPr>
          <a:xfrm>
            <a:off x="3539251" y="5667727"/>
            <a:ext cx="226892" cy="34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2"/>
            <a:endCxn id="60" idx="1"/>
          </p:cNvCxnSpPr>
          <p:nvPr/>
        </p:nvCxnSpPr>
        <p:spPr>
          <a:xfrm>
            <a:off x="3539251" y="5667727"/>
            <a:ext cx="1819569" cy="34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42606" y="493485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091532" y="489100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026724" y="561954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gg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496517" y="564192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530851" y="56262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54571" y="4874182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Class+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329630" y="561244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Class+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776968" y="631128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Class+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375995" y="633609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Class-</a:t>
            </a:r>
            <a:endParaRPr lang="ko-KR" alt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4882926" y="4293096"/>
            <a:ext cx="4104456" cy="1149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 this decision tree,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incorrect classification occurred for 5+17+1+56+7+5+7+1 (99) instances.</a:t>
            </a:r>
          </a:p>
          <a:p>
            <a:pPr algn="ctr"/>
            <a:r>
              <a:rPr lang="en-US" altLang="ko-KR" dirty="0" smtClean="0"/>
              <a:t>(85.6% </a:t>
            </a:r>
            <a:r>
              <a:rPr lang="en-US" altLang="ko-KR" dirty="0" err="1" smtClean="0"/>
              <a:t>Accr</a:t>
            </a:r>
            <a:r>
              <a:rPr lang="en-US" altLang="ko-KR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89380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of Decision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3167" cy="4925144"/>
          </a:xfrm>
        </p:spPr>
        <p:txBody>
          <a:bodyPr/>
          <a:lstStyle/>
          <a:p>
            <a:r>
              <a:rPr lang="en-US" altLang="ko-KR" dirty="0" smtClean="0"/>
              <a:t>We did better in the given dataset!</a:t>
            </a:r>
          </a:p>
          <a:p>
            <a:pPr lvl="1"/>
            <a:r>
              <a:rPr lang="en-US" altLang="ko-KR" dirty="0" smtClean="0"/>
              <a:t>Only in the given experience, a.k.a. Training dataset</a:t>
            </a:r>
          </a:p>
          <a:p>
            <a:r>
              <a:rPr lang="en-US" altLang="ko-KR" dirty="0" smtClean="0"/>
              <a:t>What if we deploy the created decision tree in the field?</a:t>
            </a:r>
          </a:p>
          <a:p>
            <a:pPr lvl="1"/>
            <a:r>
              <a:rPr lang="en-US" altLang="ko-KR" dirty="0" smtClean="0"/>
              <a:t>World has so much noise and inconsistencies.</a:t>
            </a:r>
          </a:p>
          <a:p>
            <a:pPr lvl="1"/>
            <a:r>
              <a:rPr lang="en-US" altLang="ko-KR" dirty="0" smtClean="0"/>
              <a:t>The training dataset will not be a perfect sample of the real world</a:t>
            </a:r>
          </a:p>
          <a:p>
            <a:pPr lvl="2"/>
            <a:r>
              <a:rPr lang="en-US" altLang="ko-KR" dirty="0" smtClean="0"/>
              <a:t>Noise</a:t>
            </a:r>
          </a:p>
          <a:p>
            <a:pPr lvl="2"/>
            <a:r>
              <a:rPr lang="en-US" altLang="ko-KR" dirty="0" smtClean="0"/>
              <a:t>Inconsistencies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40" y="1844824"/>
            <a:ext cx="4432113" cy="273630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160777" y="692695"/>
            <a:ext cx="1731703" cy="903947"/>
          </a:xfrm>
          <a:prstGeom prst="wedgeRectCallout">
            <a:avLst>
              <a:gd name="adj1" fmla="val -26569"/>
              <a:gd name="adj2" fmla="val 773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Typical result of decision tree</a:t>
            </a:r>
            <a:endParaRPr lang="ko-KR" altLang="en-US" dirty="0"/>
          </a:p>
        </p:txBody>
      </p:sp>
      <p:sp>
        <p:nvSpPr>
          <p:cNvPr id="7" name="Freeform 6"/>
          <p:cNvSpPr/>
          <p:nvPr/>
        </p:nvSpPr>
        <p:spPr>
          <a:xfrm>
            <a:off x="5431692" y="3005938"/>
            <a:ext cx="3040185" cy="636031"/>
          </a:xfrm>
          <a:custGeom>
            <a:avLst/>
            <a:gdLst>
              <a:gd name="connsiteX0" fmla="*/ 0 w 3040185"/>
              <a:gd name="connsiteY0" fmla="*/ 636031 h 636031"/>
              <a:gd name="connsiteX1" fmla="*/ 304800 w 3040185"/>
              <a:gd name="connsiteY1" fmla="*/ 18616 h 636031"/>
              <a:gd name="connsiteX2" fmla="*/ 1148862 w 3040185"/>
              <a:gd name="connsiteY2" fmla="*/ 182739 h 636031"/>
              <a:gd name="connsiteX3" fmla="*/ 3040185 w 3040185"/>
              <a:gd name="connsiteY3" fmla="*/ 409385 h 636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185" h="636031">
                <a:moveTo>
                  <a:pt x="0" y="636031"/>
                </a:moveTo>
                <a:cubicBezTo>
                  <a:pt x="56661" y="365098"/>
                  <a:pt x="113323" y="94165"/>
                  <a:pt x="304800" y="18616"/>
                </a:cubicBezTo>
                <a:cubicBezTo>
                  <a:pt x="496277" y="-56933"/>
                  <a:pt x="692965" y="117611"/>
                  <a:pt x="1148862" y="182739"/>
                </a:cubicBezTo>
                <a:cubicBezTo>
                  <a:pt x="1604760" y="247867"/>
                  <a:pt x="2322472" y="328626"/>
                  <a:pt x="3040185" y="409385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7"/>
          <p:cNvSpPr/>
          <p:nvPr/>
        </p:nvSpPr>
        <p:spPr>
          <a:xfrm>
            <a:off x="5212862" y="2008554"/>
            <a:ext cx="3110523" cy="969108"/>
          </a:xfrm>
          <a:custGeom>
            <a:avLst/>
            <a:gdLst>
              <a:gd name="connsiteX0" fmla="*/ 0 w 3110523"/>
              <a:gd name="connsiteY0" fmla="*/ 969108 h 969108"/>
              <a:gd name="connsiteX1" fmla="*/ 296984 w 3110523"/>
              <a:gd name="connsiteY1" fmla="*/ 468923 h 969108"/>
              <a:gd name="connsiteX2" fmla="*/ 1664676 w 3110523"/>
              <a:gd name="connsiteY2" fmla="*/ 164123 h 969108"/>
              <a:gd name="connsiteX3" fmla="*/ 3110523 w 3110523"/>
              <a:gd name="connsiteY3" fmla="*/ 0 h 96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0523" h="969108">
                <a:moveTo>
                  <a:pt x="0" y="969108"/>
                </a:moveTo>
                <a:cubicBezTo>
                  <a:pt x="9769" y="786097"/>
                  <a:pt x="19538" y="603087"/>
                  <a:pt x="296984" y="468923"/>
                </a:cubicBezTo>
                <a:cubicBezTo>
                  <a:pt x="574430" y="334759"/>
                  <a:pt x="1195753" y="242277"/>
                  <a:pt x="1664676" y="164123"/>
                </a:cubicBezTo>
                <a:cubicBezTo>
                  <a:pt x="2133599" y="85969"/>
                  <a:pt x="2622061" y="42984"/>
                  <a:pt x="3110523" y="0"/>
                </a:cubicBezTo>
              </a:path>
            </a:pathLst>
          </a:custGeom>
          <a:noFill/>
          <a:ln w="63500">
            <a:solidFill>
              <a:srgbClr val="00206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796136" y="1700808"/>
            <a:ext cx="0" cy="31683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6012160" y="4653136"/>
            <a:ext cx="2995659" cy="316156"/>
          </a:xfrm>
          <a:prstGeom prst="wedgeRectCallout">
            <a:avLst>
              <a:gd name="adj1" fmla="val -57024"/>
              <a:gd name="adj2" fmla="val -10002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Should have stopped here!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88024" y="5157192"/>
            <a:ext cx="4104456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Knowing when to stop is a pretty difficult task. How to do it?</a:t>
            </a:r>
          </a:p>
          <a:p>
            <a:r>
              <a:rPr lang="en-US" altLang="ko-KR" dirty="0" smtClean="0"/>
              <a:t>- Pruning by divided dataset?</a:t>
            </a:r>
          </a:p>
          <a:p>
            <a:r>
              <a:rPr lang="en-US" altLang="ko-KR" dirty="0" smtClean="0"/>
              <a:t>- Path length penalty?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507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we are not interested in these?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Rule based machine learning algorithms</a:t>
            </a:r>
          </a:p>
          <a:p>
            <a:pPr lvl="1"/>
            <a:r>
              <a:rPr lang="en-US" altLang="ko-KR" dirty="0" smtClean="0"/>
              <a:t>Easy to implement</a:t>
            </a:r>
          </a:p>
          <a:p>
            <a:pPr lvl="1"/>
            <a:r>
              <a:rPr lang="en-US" altLang="ko-KR" dirty="0" smtClean="0"/>
              <a:t>Easily interpretable</a:t>
            </a:r>
          </a:p>
          <a:p>
            <a:pPr lvl="2"/>
            <a:r>
              <a:rPr lang="en-US" altLang="ko-KR" dirty="0" smtClean="0"/>
              <a:t>Particularly, decision tree</a:t>
            </a:r>
          </a:p>
          <a:p>
            <a:r>
              <a:rPr lang="en-US" altLang="ko-KR" dirty="0" smtClean="0"/>
              <a:t>Their weaknesses</a:t>
            </a:r>
          </a:p>
          <a:p>
            <a:pPr lvl="1"/>
            <a:r>
              <a:rPr lang="en-US" altLang="ko-KR" dirty="0" smtClean="0"/>
              <a:t>Fragile</a:t>
            </a:r>
          </a:p>
          <a:p>
            <a:pPr lvl="2"/>
            <a:r>
              <a:rPr lang="en-US" altLang="ko-KR" dirty="0" smtClean="0"/>
              <a:t>Assume the perfect world in the dataset</a:t>
            </a:r>
          </a:p>
          <a:p>
            <a:pPr lvl="2"/>
            <a:r>
              <a:rPr lang="en-US" altLang="ko-KR" dirty="0" smtClean="0"/>
              <a:t>Any new observations, contradicting to the training, will cause problems</a:t>
            </a:r>
          </a:p>
          <a:p>
            <a:pPr lvl="1"/>
            <a:r>
              <a:rPr lang="en-US" altLang="ko-KR" dirty="0" smtClean="0"/>
              <a:t>Convergence</a:t>
            </a:r>
          </a:p>
          <a:p>
            <a:pPr lvl="2"/>
            <a:r>
              <a:rPr lang="en-US" altLang="ko-KR" dirty="0" smtClean="0"/>
              <a:t>Convergence only guaranteed in the perfect dataset</a:t>
            </a:r>
          </a:p>
          <a:p>
            <a:pPr lvl="2"/>
            <a:r>
              <a:rPr lang="en-US" altLang="ko-KR" dirty="0" smtClean="0"/>
              <a:t>Once there is a noise, there is a possibility that the true hypothesis can be ruled out.</a:t>
            </a:r>
          </a:p>
          <a:p>
            <a:pPr lvl="2"/>
            <a:r>
              <a:rPr lang="en-US" altLang="ko-KR" dirty="0" smtClean="0"/>
              <a:t>Also, very hard to tell when to stop in some cases</a:t>
            </a:r>
          </a:p>
          <a:p>
            <a:r>
              <a:rPr lang="en-US" altLang="ko-KR" dirty="0" smtClean="0"/>
              <a:t>Still used in many places</a:t>
            </a:r>
          </a:p>
          <a:p>
            <a:pPr lvl="1"/>
            <a:r>
              <a:rPr lang="en-US" altLang="ko-KR" dirty="0" smtClean="0"/>
              <a:t>Easy </a:t>
            </a:r>
            <a:r>
              <a:rPr lang="en-US" altLang="ko-KR" dirty="0" smtClean="0">
                <a:sym typeface="Wingdings" panose="05000000000000000000" pitchFamily="2" charset="2"/>
              </a:rPr>
              <a:t> Wide audience and users  Many applications  Better result???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Need a white knight as a savior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Should be able to handle noisy datasets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Robust to errors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Picture 2" descr="https://encrypted-tbn1.google.com/images?q=tbn:ANd9GcRBEEHQIu9Z0Ta0riJqqOV39CvdBCsR5THpQLzSkj7E-61cklw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24129" y="2276872"/>
            <a:ext cx="514641" cy="52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1.google.com/images?q=tbn:ANd9GcRBEEHQIu9Z0Ta0riJqqOV39CvdBCsR5THpQLzSkj7E-61cklw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76057" y="2276871"/>
            <a:ext cx="514641" cy="52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encrypted-tbn1.google.com/images?q=tbn:ANd9GcRBEEHQIu9Z0Ta0riJqqOV39CvdBCsR5THpQLzSkj7E-61cklw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72201" y="2276872"/>
            <a:ext cx="514641" cy="52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encrypted-tbn1.google.com/images?q=tbn:ANd9GcRBEEHQIu9Z0Ta0riJqqOV39CvdBCsR5THpQLzSkj7E-61cklw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81024" y="2276872"/>
            <a:ext cx="514641" cy="52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encrypted-tbn1.google.com/images?q=tbn:ANd9GcRBEEHQIu9Z0Ta0riJqqOV39CvdBCsR5THpQLzSkj7E-61cklw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32952" y="2276871"/>
            <a:ext cx="514641" cy="52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encrypted-tbn1.google.com/images?q=tbn:ANd9GcRBEEHQIu9Z0Ta0riJqqOV39CvdBCsR5THpQLzSkj7E-61cklw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96" y="2276872"/>
            <a:ext cx="514641" cy="52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76057" y="1600200"/>
            <a:ext cx="3767680" cy="676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Believe the small dataset? </a:t>
            </a:r>
          </a:p>
          <a:p>
            <a:pPr algn="ctr"/>
            <a:r>
              <a:rPr lang="en-US" altLang="ko-KR" dirty="0" smtClean="0"/>
              <a:t>(5/6</a:t>
            </a:r>
            <a:r>
              <a:rPr lang="en-US" altLang="ko-KR" dirty="0" smtClean="0">
                <a:sym typeface="Wingdings" panose="05000000000000000000" pitchFamily="2" charset="2"/>
              </a:rPr>
              <a:t> Head with 83.3% </a:t>
            </a:r>
            <a:r>
              <a:rPr lang="en-US" altLang="ko-KR" dirty="0" err="1" smtClean="0">
                <a:sym typeface="Wingdings" panose="05000000000000000000" pitchFamily="2" charset="2"/>
              </a:rPr>
              <a:t>prob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93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43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about statistical approach?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>
                    <a:hlinkClick r:id="rId2"/>
                  </a:rPr>
                  <a:t>http://archive.ics.uci.edu/ml/datasets/Housing</a:t>
                </a:r>
                <a:endParaRPr lang="en-US" altLang="ko-KR" dirty="0" smtClean="0"/>
              </a:p>
              <a:p>
                <a:r>
                  <a:rPr lang="en-US" altLang="ko-KR" dirty="0" smtClean="0"/>
                  <a:t>Housing dataset</a:t>
                </a:r>
              </a:p>
              <a:p>
                <a:pPr lvl="1"/>
                <a:r>
                  <a:rPr lang="en-US" altLang="ko-KR" dirty="0" smtClean="0"/>
                  <a:t>13 numerical independent values</a:t>
                </a:r>
              </a:p>
              <a:p>
                <a:pPr lvl="1"/>
                <a:r>
                  <a:rPr lang="en-US" altLang="ko-KR" dirty="0" smtClean="0"/>
                  <a:t>1 numerical dependent value</a:t>
                </a:r>
              </a:p>
              <a:p>
                <a:r>
                  <a:rPr lang="en-US" altLang="ko-KR" dirty="0" smtClean="0"/>
                  <a:t>How to create an approximated function?</a:t>
                </a:r>
              </a:p>
              <a:p>
                <a:pPr lvl="1"/>
                <a:r>
                  <a:rPr lang="en-US" altLang="ko-KR" dirty="0" smtClean="0"/>
                  <a:t>Do you remember that the machine learning is the function approximation process?</a:t>
                </a:r>
              </a:p>
              <a:p>
                <a:r>
                  <a:rPr lang="en-US" altLang="ko-KR" dirty="0" smtClean="0"/>
                  <a:t>Here, </a:t>
                </a:r>
              </a:p>
              <a:p>
                <a:pPr lvl="1"/>
                <a:r>
                  <a:rPr lang="en-US" altLang="ko-KR" dirty="0" smtClean="0"/>
                  <a:t>Our hypothesis is </a:t>
                </a:r>
              </a:p>
              <a:p>
                <a:pPr lvl="2"/>
                <a:r>
                  <a:rPr lang="en-US" altLang="ko-KR" dirty="0" smtClean="0"/>
                  <a:t>The house value will be the linearly weighted sum of the feature values.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b="1" i="1" dirty="0" smtClean="0"/>
                  <a:t>n</a:t>
                </a:r>
                <a:r>
                  <a:rPr lang="en-US" altLang="ko-KR" dirty="0" smtClean="0"/>
                  <a:t> is the number of the feature values.</a:t>
                </a:r>
              </a:p>
              <a:p>
                <a:pPr lvl="2"/>
                <a:r>
                  <a:rPr lang="en-US" altLang="ko-KR" dirty="0" smtClean="0"/>
                  <a:t>Two aspects: the linearly weight sum (the model), the parameter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altLang="ko-KR" b="1" dirty="0" smtClean="0"/>
              </a:p>
              <a:p>
                <a:pPr lvl="1"/>
                <a:r>
                  <a:rPr lang="en-US" altLang="ko-KR" dirty="0" smtClean="0"/>
                  <a:t>The first effort is finding the better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dirty="0" smtClean="0"/>
                  <a:t>, just like the thumbtack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8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Finding </a:t>
            </a:r>
            <a:r>
              <a:rPr lang="ko-KR" altLang="en-US" dirty="0" smtClean="0"/>
              <a:t>𝜽 </a:t>
            </a:r>
            <a:r>
              <a:rPr lang="en-US" altLang="ko-KR" dirty="0" smtClean="0"/>
              <a:t>in Linear Regression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dirty="0" smtClean="0"/>
                  <a:t>To make the hypothesis better, we need to find the better </a:t>
                </a:r>
                <a:r>
                  <a:rPr lang="ko-KR" altLang="en-US" dirty="0" smtClean="0"/>
                  <a:t>𝜽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reality would be the noisy, so….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difference is the error from the noise, so let’s make it minimum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Now, we need to optimize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altLang="ko-KR" b="1" dirty="0"/>
              </a:p>
              <a:p>
                <a:pPr lvl="1"/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21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Optimized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107" b="-1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546848" cy="4925144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Same technique as in Thumbtack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)=0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Great! We know X and Y, so we can compute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Let’s calculate and watch the performance!</a:t>
                </a:r>
              </a:p>
              <a:p>
                <a:pPr lvl="1"/>
                <a:r>
                  <a:rPr lang="en-US" altLang="ko-KR" dirty="0" smtClean="0"/>
                  <a:t>For demonstration purpose, we limit the dimension to the constant and the first feature</a:t>
                </a:r>
              </a:p>
              <a:p>
                <a:r>
                  <a:rPr lang="en-US" altLang="ko-KR" dirty="0" smtClean="0"/>
                  <a:t>MLE if error follows the </a:t>
                </a:r>
                <a:r>
                  <a:rPr lang="en-US" altLang="ko-KR" smtClean="0"/>
                  <a:t>normal distribution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546848" cy="4925144"/>
              </a:xfrm>
              <a:blipFill rotWithShape="0">
                <a:blip r:embed="rId3"/>
                <a:stretch>
                  <a:fillRect t="-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362" y="2302307"/>
            <a:ext cx="4232471" cy="317530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566425" y="5345157"/>
            <a:ext cx="309634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The first feature value</a:t>
            </a:r>
            <a:endParaRPr lang="ko-KR" altLang="en-US" dirty="0"/>
          </a:p>
        </p:txBody>
      </p:sp>
      <p:sp>
        <p:nvSpPr>
          <p:cNvPr id="7" name="Right Arrow 6"/>
          <p:cNvSpPr/>
          <p:nvPr/>
        </p:nvSpPr>
        <p:spPr>
          <a:xfrm rot="16200000">
            <a:off x="3534683" y="3573016"/>
            <a:ext cx="3096344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House value, y</a:t>
            </a:r>
            <a:endParaRPr lang="ko-KR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156176" y="1412776"/>
            <a:ext cx="1728192" cy="864095"/>
          </a:xfrm>
          <a:prstGeom prst="wedgeRectCallout">
            <a:avLst>
              <a:gd name="adj1" fmla="val -61986"/>
              <a:gd name="adj2" fmla="val 127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Red: True, </a:t>
            </a:r>
          </a:p>
          <a:p>
            <a:pPr algn="ctr"/>
            <a:r>
              <a:rPr lang="en-US" altLang="ko-KR" dirty="0" smtClean="0"/>
              <a:t>Blue: Estimated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5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you want more….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97281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Actually, you can increase the number of features, a.k.a. dimension</a:t>
            </a:r>
          </a:p>
          <a:p>
            <a:pPr lvl="1"/>
            <a:r>
              <a:rPr lang="en-US" altLang="ko-KR" dirty="0" smtClean="0"/>
              <a:t>You have a value 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 in the previous fitted figure</a:t>
            </a:r>
          </a:p>
          <a:p>
            <a:pPr lvl="1"/>
            <a:r>
              <a:rPr lang="en-US" altLang="ko-KR" dirty="0" smtClean="0"/>
              <a:t>How about adding x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, x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, x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….?</a:t>
            </a:r>
          </a:p>
          <a:p>
            <a:r>
              <a:rPr lang="en-US" altLang="ko-KR" dirty="0" smtClean="0"/>
              <a:t>You can improve the result!</a:t>
            </a:r>
          </a:p>
          <a:p>
            <a:pPr lvl="1"/>
            <a:r>
              <a:rPr lang="en-US" altLang="ko-KR" dirty="0" smtClean="0"/>
              <a:t>Is that right?</a:t>
            </a:r>
          </a:p>
          <a:p>
            <a:r>
              <a:rPr lang="en-US" altLang="ko-KR" dirty="0" smtClean="0"/>
              <a:t>We are going to come back!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445507"/>
            <a:ext cx="4232471" cy="3175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1" y="3445507"/>
            <a:ext cx="4232471" cy="31753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164288" y="4869160"/>
            <a:ext cx="1568174" cy="100811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ular Callout 7"/>
          <p:cNvSpPr/>
          <p:nvPr/>
        </p:nvSpPr>
        <p:spPr>
          <a:xfrm>
            <a:off x="7084279" y="4077072"/>
            <a:ext cx="1728192" cy="480599"/>
          </a:xfrm>
          <a:prstGeom prst="wedgeRectCallout">
            <a:avLst>
              <a:gd name="adj1" fmla="val -14050"/>
              <a:gd name="adj2" fmla="val 1223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Better Fitting?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 rot="2833528">
            <a:off x="4618382" y="4539425"/>
            <a:ext cx="1568174" cy="100811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ular Callout 9"/>
          <p:cNvSpPr/>
          <p:nvPr/>
        </p:nvSpPr>
        <p:spPr>
          <a:xfrm>
            <a:off x="5148064" y="3475611"/>
            <a:ext cx="1728192" cy="480599"/>
          </a:xfrm>
          <a:prstGeom prst="wedgeRectCallout">
            <a:avLst>
              <a:gd name="adj1" fmla="val -34400"/>
              <a:gd name="adj2" fmla="val 1516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Better Fitting?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536676" y="2423905"/>
                <a:ext cx="3095206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676" y="2423905"/>
                <a:ext cx="3095206" cy="879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06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based machine learning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1495" cy="1138138"/>
          </a:xfrm>
        </p:spPr>
        <p:txBody>
          <a:bodyPr/>
          <a:lstStyle/>
          <a:p>
            <a:r>
              <a:rPr lang="en-US" altLang="ko-KR" dirty="0" smtClean="0"/>
              <a:t>Too Brittle to Be Used Naively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441743" cy="452425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What we are doing</a:t>
            </a:r>
          </a:p>
          <a:p>
            <a:pPr lvl="1"/>
            <a:r>
              <a:rPr lang="en-US" altLang="ko-KR" dirty="0" smtClean="0"/>
              <a:t>Approximating a function</a:t>
            </a:r>
            <a:br>
              <a:rPr lang="en-US" altLang="ko-KR" dirty="0" smtClean="0"/>
            </a:br>
            <a:r>
              <a:rPr lang="en-US" altLang="ko-KR" dirty="0" smtClean="0"/>
              <a:t>to the dataset</a:t>
            </a:r>
          </a:p>
          <a:p>
            <a:pPr lvl="1"/>
            <a:r>
              <a:rPr lang="en-US" altLang="ko-KR" dirty="0" smtClean="0"/>
              <a:t>The function can be</a:t>
            </a:r>
          </a:p>
          <a:p>
            <a:pPr lvl="2"/>
            <a:r>
              <a:rPr lang="en-US" altLang="ko-KR" dirty="0" smtClean="0"/>
              <a:t>Discrete logics</a:t>
            </a:r>
          </a:p>
          <a:p>
            <a:pPr lvl="2"/>
            <a:r>
              <a:rPr lang="en-US" altLang="ko-KR" dirty="0" smtClean="0"/>
              <a:t>Statistical model</a:t>
            </a:r>
          </a:p>
          <a:p>
            <a:pPr lvl="1"/>
            <a:r>
              <a:rPr lang="en-US" altLang="ko-KR" dirty="0" smtClean="0"/>
              <a:t>Often, the function type is given</a:t>
            </a:r>
          </a:p>
          <a:p>
            <a:pPr lvl="2"/>
            <a:r>
              <a:rPr lang="en-US" altLang="ko-KR" dirty="0" smtClean="0"/>
              <a:t>The parameters of the functions are the target of the analysis</a:t>
            </a:r>
          </a:p>
          <a:p>
            <a:r>
              <a:rPr lang="en-US" altLang="ko-KR" dirty="0" smtClean="0"/>
              <a:t>Alternatives in finding the parameter</a:t>
            </a:r>
          </a:p>
          <a:p>
            <a:pPr lvl="1"/>
            <a:r>
              <a:rPr lang="en-US" altLang="ko-KR" dirty="0" smtClean="0"/>
              <a:t>MLE or MAP</a:t>
            </a:r>
          </a:p>
          <a:p>
            <a:pPr lvl="1"/>
            <a:r>
              <a:rPr lang="en-US" altLang="ko-KR" dirty="0" smtClean="0"/>
              <a:t>Engineering the features</a:t>
            </a:r>
          </a:p>
          <a:p>
            <a:pPr lvl="1"/>
            <a:r>
              <a:rPr lang="en-US" altLang="ko-KR" dirty="0" smtClean="0"/>
              <a:t>Setting the generalization and the specialization level</a:t>
            </a:r>
          </a:p>
          <a:p>
            <a:r>
              <a:rPr lang="en-US" altLang="ko-KR" dirty="0" smtClean="0"/>
              <a:t>Best choice among the alternatives</a:t>
            </a:r>
          </a:p>
          <a:p>
            <a:pPr lvl="1"/>
            <a:r>
              <a:rPr lang="en-US" altLang="ko-KR" dirty="0" smtClean="0"/>
              <a:t>If we have the perfect data, we will know</a:t>
            </a:r>
          </a:p>
          <a:p>
            <a:pPr lvl="1"/>
            <a:r>
              <a:rPr lang="en-US" altLang="ko-KR" dirty="0" smtClean="0"/>
              <a:t>But we don’t</a:t>
            </a:r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437855" y="5664027"/>
            <a:ext cx="6662537" cy="861317"/>
            <a:chOff x="429743" y="4869160"/>
            <a:chExt cx="8368866" cy="1545162"/>
          </a:xfrm>
        </p:grpSpPr>
        <p:sp>
          <p:nvSpPr>
            <p:cNvPr id="5" name="Rectangle 4"/>
            <p:cNvSpPr/>
            <p:nvPr/>
          </p:nvSpPr>
          <p:spPr>
            <a:xfrm>
              <a:off x="2708685" y="4869160"/>
              <a:ext cx="3816424" cy="403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S: {&lt;Sunny, Warm, ?, Strong, ?, ?&gt;}</a:t>
              </a:r>
              <a:endParaRPr lang="ko-KR" alt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12641" y="6010874"/>
              <a:ext cx="4608512" cy="403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G: {&lt;Sunny, ?,?,?,?,?&gt;, &lt;?,Warm, ?, ?, ?, ?&gt;}</a:t>
              </a:r>
              <a:endParaRPr lang="ko-KR" alt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9743" y="5440017"/>
              <a:ext cx="2483768" cy="403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&lt;Sunny, ?,?,Strong,?,?&gt;</a:t>
              </a:r>
              <a:endParaRPr lang="ko-KR" alt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75524" y="5440017"/>
              <a:ext cx="2483768" cy="403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&lt;Sunny, Warm,?,?,?,?&gt;</a:t>
              </a:r>
              <a:endParaRPr lang="ko-KR" alt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14841" y="5440017"/>
              <a:ext cx="2483768" cy="403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&lt;?, </a:t>
              </a:r>
              <a:r>
                <a:rPr lang="en-US" altLang="ko-KR" sz="1400" dirty="0" err="1" smtClean="0"/>
                <a:t>Warm,?,Strong</a:t>
              </a:r>
              <a:r>
                <a:rPr lang="en-US" altLang="ko-KR" sz="1400" dirty="0" smtClean="0"/>
                <a:t>,?,?&gt;</a:t>
              </a:r>
              <a:endParaRPr lang="ko-KR" altLang="en-US" sz="1400" dirty="0"/>
            </a:p>
          </p:txBody>
        </p:sp>
        <p:cxnSp>
          <p:nvCxnSpPr>
            <p:cNvPr id="10" name="Straight Arrow Connector 9"/>
            <p:cNvCxnSpPr>
              <a:stCxn id="7" idx="0"/>
              <a:endCxn id="5" idx="1"/>
            </p:cNvCxnSpPr>
            <p:nvPr/>
          </p:nvCxnSpPr>
          <p:spPr>
            <a:xfrm flipV="1">
              <a:off x="1671627" y="5070884"/>
              <a:ext cx="1037058" cy="369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4616897" y="5272608"/>
              <a:ext cx="511" cy="16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0"/>
              <a:endCxn id="5" idx="3"/>
            </p:cNvCxnSpPr>
            <p:nvPr/>
          </p:nvCxnSpPr>
          <p:spPr>
            <a:xfrm flipH="1" flipV="1">
              <a:off x="6525109" y="5070884"/>
              <a:ext cx="1031616" cy="369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9" idx="2"/>
            </p:cNvCxnSpPr>
            <p:nvPr/>
          </p:nvCxnSpPr>
          <p:spPr>
            <a:xfrm flipV="1">
              <a:off x="6921153" y="5843465"/>
              <a:ext cx="635572" cy="369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  <a:endCxn id="8" idx="2"/>
            </p:cNvCxnSpPr>
            <p:nvPr/>
          </p:nvCxnSpPr>
          <p:spPr>
            <a:xfrm flipV="1">
              <a:off x="4616897" y="5843465"/>
              <a:ext cx="511" cy="16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  <a:endCxn id="7" idx="2"/>
            </p:cNvCxnSpPr>
            <p:nvPr/>
          </p:nvCxnSpPr>
          <p:spPr>
            <a:xfrm flipH="1" flipV="1">
              <a:off x="1671627" y="5843465"/>
              <a:ext cx="641014" cy="369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77" y="3196182"/>
            <a:ext cx="3008334" cy="2256924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4574154" y="468752"/>
            <a:ext cx="4255159" cy="2620493"/>
            <a:chOff x="288326" y="1556792"/>
            <a:chExt cx="8098087" cy="4862714"/>
          </a:xfrm>
        </p:grpSpPr>
        <p:sp>
          <p:nvSpPr>
            <p:cNvPr id="17" name="Rectangle 16"/>
            <p:cNvSpPr/>
            <p:nvPr/>
          </p:nvSpPr>
          <p:spPr>
            <a:xfrm>
              <a:off x="3563888" y="1556792"/>
              <a:ext cx="1584176" cy="3645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A9</a:t>
              </a:r>
              <a:r>
                <a:rPr lang="en-US" altLang="ko-KR" sz="1000" dirty="0"/>
                <a:t> </a:t>
              </a:r>
              <a:r>
                <a:rPr lang="en-US" altLang="ko-KR" sz="700" dirty="0"/>
                <a:t>(307+,383-)</a:t>
              </a:r>
              <a:endParaRPr lang="ko-KR" altLang="en-US" sz="1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89213" y="2644090"/>
              <a:ext cx="1584176" cy="3645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 </a:t>
              </a:r>
              <a:r>
                <a:rPr lang="en-US" altLang="ko-KR" sz="700" dirty="0" smtClean="0"/>
                <a:t>(284+,77-)</a:t>
              </a:r>
              <a:endParaRPr lang="ko-KR" altLang="en-US" sz="1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00192" y="2565453"/>
              <a:ext cx="1584176" cy="3645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 </a:t>
              </a:r>
              <a:r>
                <a:rPr lang="en-US" altLang="ko-KR" sz="700" dirty="0" smtClean="0"/>
                <a:t>(23+,306-)</a:t>
              </a:r>
              <a:endParaRPr lang="ko-KR" altLang="en-US" sz="1000" dirty="0"/>
            </a:p>
          </p:txBody>
        </p:sp>
        <p:cxnSp>
          <p:nvCxnSpPr>
            <p:cNvPr id="20" name="Straight Arrow Connector 19"/>
            <p:cNvCxnSpPr>
              <a:stCxn id="17" idx="2"/>
              <a:endCxn id="18" idx="0"/>
            </p:cNvCxnSpPr>
            <p:nvPr/>
          </p:nvCxnSpPr>
          <p:spPr>
            <a:xfrm flipH="1">
              <a:off x="3181301" y="1921382"/>
              <a:ext cx="1174675" cy="722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9" idx="0"/>
            </p:cNvCxnSpPr>
            <p:nvPr/>
          </p:nvCxnSpPr>
          <p:spPr>
            <a:xfrm>
              <a:off x="4355976" y="1921382"/>
              <a:ext cx="2736304" cy="644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59292" y="2092462"/>
              <a:ext cx="439914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t</a:t>
              </a:r>
              <a:endParaRPr lang="ko-KR" altLang="en-US" sz="1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34115" y="1933118"/>
              <a:ext cx="430760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f</a:t>
              </a:r>
              <a:endParaRPr lang="ko-KR" altLang="en-US" sz="1000" b="1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331050" y="3451907"/>
              <a:ext cx="1264140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189+,56-</a:t>
              </a:r>
              <a:endParaRPr lang="ko-KR" altLang="en-US" sz="800" dirty="0"/>
            </a:p>
          </p:txBody>
        </p:sp>
        <p:cxnSp>
          <p:nvCxnSpPr>
            <p:cNvPr id="25" name="Straight Arrow Connector 24"/>
            <p:cNvCxnSpPr>
              <a:stCxn id="18" idx="2"/>
              <a:endCxn id="46" idx="0"/>
            </p:cNvCxnSpPr>
            <p:nvPr/>
          </p:nvCxnSpPr>
          <p:spPr>
            <a:xfrm flipH="1">
              <a:off x="1316440" y="3008680"/>
              <a:ext cx="1864861" cy="491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079124" y="3020075"/>
              <a:ext cx="482624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a</a:t>
              </a:r>
              <a:endParaRPr lang="ko-KR" altLang="en-US" sz="10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18361" y="3050090"/>
              <a:ext cx="494827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b</a:t>
              </a:r>
              <a:endParaRPr lang="ko-KR" altLang="en-US" sz="10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957513" y="3444313"/>
              <a:ext cx="1264140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2+,0-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1369" y="3087318"/>
              <a:ext cx="461267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?</a:t>
              </a:r>
              <a:endParaRPr lang="ko-KR" altLang="en-US" sz="1000" b="1" dirty="0"/>
            </a:p>
          </p:txBody>
        </p:sp>
        <p:cxnSp>
          <p:nvCxnSpPr>
            <p:cNvPr id="30" name="Straight Arrow Connector 29"/>
            <p:cNvCxnSpPr>
              <a:stCxn id="18" idx="2"/>
              <a:endCxn id="24" idx="0"/>
            </p:cNvCxnSpPr>
            <p:nvPr/>
          </p:nvCxnSpPr>
          <p:spPr>
            <a:xfrm flipH="1">
              <a:off x="2963120" y="3008680"/>
              <a:ext cx="218181" cy="443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8" idx="2"/>
              <a:endCxn id="28" idx="0"/>
            </p:cNvCxnSpPr>
            <p:nvPr/>
          </p:nvCxnSpPr>
          <p:spPr>
            <a:xfrm>
              <a:off x="3181301" y="3008680"/>
              <a:ext cx="1408282" cy="435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35" idx="0"/>
            </p:cNvCxnSpPr>
            <p:nvPr/>
          </p:nvCxnSpPr>
          <p:spPr>
            <a:xfrm flipH="1">
              <a:off x="6649989" y="2934198"/>
              <a:ext cx="446594" cy="544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9" idx="2"/>
              <a:endCxn id="36" idx="0"/>
            </p:cNvCxnSpPr>
            <p:nvPr/>
          </p:nvCxnSpPr>
          <p:spPr>
            <a:xfrm>
              <a:off x="7092280" y="2930043"/>
              <a:ext cx="137461" cy="549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9" idx="2"/>
              <a:endCxn id="37" idx="0"/>
            </p:cNvCxnSpPr>
            <p:nvPr/>
          </p:nvCxnSpPr>
          <p:spPr>
            <a:xfrm>
              <a:off x="7092280" y="2930043"/>
              <a:ext cx="715465" cy="556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395588" y="3478443"/>
              <a:ext cx="508801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 smtClean="0"/>
                <a:t>5+,91-</a:t>
              </a:r>
              <a:endParaRPr lang="ko-KR" altLang="en-US" sz="3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935154" y="3479440"/>
              <a:ext cx="589174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 smtClean="0"/>
                <a:t>17+, 206-</a:t>
              </a:r>
              <a:endParaRPr lang="ko-KR" altLang="en-US" sz="3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7567910" y="3486972"/>
              <a:ext cx="479670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/>
                <a:t>1+,9-</a:t>
              </a:r>
              <a:endParaRPr lang="ko-KR" altLang="en-US" sz="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36621" y="3897739"/>
              <a:ext cx="1068359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Class+</a:t>
              </a:r>
              <a:endParaRPr lang="ko-KR" altLang="en-US" sz="1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18130" y="3897739"/>
              <a:ext cx="1068359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Class+</a:t>
              </a:r>
              <a:endParaRPr lang="ko-KR" altLang="en-US" sz="1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94180" y="3047036"/>
              <a:ext cx="482624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a</a:t>
              </a:r>
              <a:endParaRPr lang="ko-KR" altLang="en-US" sz="1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56039" y="3073345"/>
              <a:ext cx="494827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b</a:t>
              </a:r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47923" y="3049604"/>
              <a:ext cx="461267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?</a:t>
              </a:r>
              <a:endParaRPr lang="ko-KR" altLang="en-US" sz="1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36264" y="3863918"/>
              <a:ext cx="809048" cy="371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Class-</a:t>
              </a:r>
              <a:endParaRPr lang="ko-KR" altLang="en-US" sz="7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90411" y="3859236"/>
              <a:ext cx="809048" cy="371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Class-</a:t>
              </a:r>
              <a:endParaRPr lang="ko-KR" altLang="en-US" sz="7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77365" y="3872079"/>
              <a:ext cx="809048" cy="371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Class-</a:t>
              </a:r>
              <a:endParaRPr lang="ko-KR" altLang="en-US" sz="7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4352" y="3500479"/>
              <a:ext cx="1584176" cy="3645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A10 </a:t>
              </a:r>
              <a:r>
                <a:rPr lang="en-US" altLang="ko-KR" sz="700" dirty="0" smtClean="0"/>
                <a:t>(93+,21-)</a:t>
              </a:r>
              <a:endParaRPr lang="ko-KR" altLang="en-US" sz="10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88326" y="4488412"/>
              <a:ext cx="1264140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69+,7-</a:t>
              </a:r>
              <a:endParaRPr lang="ko-KR" altLang="en-US" sz="800" dirty="0"/>
            </a:p>
          </p:txBody>
        </p:sp>
        <p:cxnSp>
          <p:nvCxnSpPr>
            <p:cNvPr id="48" name="Straight Arrow Connector 47"/>
            <p:cNvCxnSpPr>
              <a:stCxn id="46" idx="2"/>
              <a:endCxn id="47" idx="0"/>
            </p:cNvCxnSpPr>
            <p:nvPr/>
          </p:nvCxnSpPr>
          <p:spPr>
            <a:xfrm flipH="1">
              <a:off x="920396" y="3865069"/>
              <a:ext cx="396044" cy="623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6" idx="2"/>
              <a:endCxn id="52" idx="0"/>
            </p:cNvCxnSpPr>
            <p:nvPr/>
          </p:nvCxnSpPr>
          <p:spPr>
            <a:xfrm>
              <a:off x="1316440" y="3865069"/>
              <a:ext cx="1482559" cy="67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89975" y="4008265"/>
              <a:ext cx="439914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t</a:t>
              </a:r>
              <a:endParaRPr lang="ko-KR" altLang="en-US" sz="1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38902" y="3964414"/>
              <a:ext cx="430760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f</a:t>
              </a:r>
              <a:endParaRPr lang="ko-KR" altLang="en-US" sz="1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06911" y="4543695"/>
              <a:ext cx="1584176" cy="3645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A12 </a:t>
              </a:r>
              <a:r>
                <a:rPr lang="en-US" altLang="ko-KR" sz="700" dirty="0" smtClean="0"/>
                <a:t>(24+,14-)</a:t>
              </a:r>
              <a:endParaRPr lang="ko-KR" altLang="en-US" sz="10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1131153" y="5247854"/>
              <a:ext cx="1264140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14+,5-</a:t>
              </a:r>
              <a:endParaRPr lang="ko-KR" alt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47163" y="5303137"/>
              <a:ext cx="1584176" cy="3645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A5 </a:t>
              </a:r>
              <a:r>
                <a:rPr lang="en-US" altLang="ko-KR" sz="700" dirty="0" smtClean="0"/>
                <a:t>(10+,9-)</a:t>
              </a:r>
              <a:endParaRPr lang="ko-KR" altLang="en-US" sz="10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016792" y="5944350"/>
              <a:ext cx="1264140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0+,0-</a:t>
              </a:r>
              <a:endParaRPr lang="ko-KR" altLang="en-US" sz="8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581014" y="5944350"/>
              <a:ext cx="1264140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9+,7-</a:t>
              </a:r>
              <a:endParaRPr lang="ko-KR" altLang="en-US" sz="8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5173691" y="5944350"/>
              <a:ext cx="1264140" cy="475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1+,2-</a:t>
              </a:r>
              <a:endParaRPr lang="ko-KR" altLang="en-US" sz="800" dirty="0"/>
            </a:p>
          </p:txBody>
        </p:sp>
        <p:cxnSp>
          <p:nvCxnSpPr>
            <p:cNvPr id="58" name="Straight Arrow Connector 57"/>
            <p:cNvCxnSpPr>
              <a:stCxn id="52" idx="2"/>
              <a:endCxn id="53" idx="7"/>
            </p:cNvCxnSpPr>
            <p:nvPr/>
          </p:nvCxnSpPr>
          <p:spPr>
            <a:xfrm flipH="1">
              <a:off x="2210164" y="4908285"/>
              <a:ext cx="588835" cy="40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2"/>
              <a:endCxn id="54" idx="0"/>
            </p:cNvCxnSpPr>
            <p:nvPr/>
          </p:nvCxnSpPr>
          <p:spPr>
            <a:xfrm>
              <a:off x="2798999" y="4908285"/>
              <a:ext cx="740252" cy="394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4" idx="2"/>
              <a:endCxn id="55" idx="7"/>
            </p:cNvCxnSpPr>
            <p:nvPr/>
          </p:nvCxnSpPr>
          <p:spPr>
            <a:xfrm flipH="1">
              <a:off x="3095803" y="5667727"/>
              <a:ext cx="443448" cy="346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4" idx="2"/>
              <a:endCxn id="56" idx="1"/>
            </p:cNvCxnSpPr>
            <p:nvPr/>
          </p:nvCxnSpPr>
          <p:spPr>
            <a:xfrm>
              <a:off x="3539251" y="5667727"/>
              <a:ext cx="226892" cy="346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4" idx="2"/>
              <a:endCxn id="57" idx="1"/>
            </p:cNvCxnSpPr>
            <p:nvPr/>
          </p:nvCxnSpPr>
          <p:spPr>
            <a:xfrm>
              <a:off x="3539251" y="5667727"/>
              <a:ext cx="1819569" cy="346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242608" y="4934857"/>
              <a:ext cx="439914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t</a:t>
              </a:r>
              <a:endParaRPr lang="ko-KR" altLang="en-US" sz="10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91532" y="4891003"/>
              <a:ext cx="430760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f</a:t>
              </a:r>
              <a:endParaRPr lang="ko-KR" altLang="en-US" sz="1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26725" y="5619543"/>
              <a:ext cx="607701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gg</a:t>
              </a:r>
              <a:endParaRPr lang="ko-KR" altLang="en-US" sz="1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96516" y="5641924"/>
              <a:ext cx="479572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g</a:t>
              </a:r>
              <a:endParaRPr lang="ko-KR" altLang="en-US" sz="10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30849" y="5626252"/>
              <a:ext cx="497876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</a:t>
              </a:r>
              <a:endParaRPr lang="ko-KR" altLang="en-US" sz="1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4571" y="4874181"/>
              <a:ext cx="1068359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Class+</a:t>
              </a:r>
              <a:endParaRPr lang="ko-KR" altLang="en-US" sz="1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29629" y="5612444"/>
              <a:ext cx="1068359" cy="456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Class+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30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Acknowledgement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en-US" altLang="ko-KR" dirty="0" err="1" smtClean="0"/>
              <a:t>slideset</a:t>
            </a:r>
            <a:r>
              <a:rPr lang="en-US" altLang="ko-KR" dirty="0" smtClean="0"/>
              <a:t> is greatly influenced</a:t>
            </a:r>
          </a:p>
          <a:p>
            <a:pPr lvl="1"/>
            <a:r>
              <a:rPr lang="en-US" altLang="ko-KR" dirty="0" smtClean="0"/>
              <a:t>By Prof. Tom Mitchell at CMU</a:t>
            </a:r>
          </a:p>
          <a:p>
            <a:pPr lvl="1"/>
            <a:r>
              <a:rPr lang="en-US" altLang="ko-KR" dirty="0" smtClean="0"/>
              <a:t>By Prof. Eric P. Xing </a:t>
            </a:r>
            <a:r>
              <a:rPr lang="en-US" altLang="ko-KR" smtClean="0"/>
              <a:t>at CMU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Bishop Chapter 14.4</a:t>
            </a:r>
          </a:p>
          <a:p>
            <a:r>
              <a:rPr lang="en-US" altLang="ko-KR" dirty="0" smtClean="0"/>
              <a:t>Mitchell Chapter 1,2,3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07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5436096" y="16942"/>
            <a:ext cx="3312368" cy="3260686"/>
            <a:chOff x="5436096" y="16942"/>
            <a:chExt cx="3312368" cy="3260686"/>
          </a:xfrm>
        </p:grpSpPr>
        <p:cxnSp>
          <p:nvCxnSpPr>
            <p:cNvPr id="5" name="Straight Arrow Connector 70"/>
            <p:cNvCxnSpPr>
              <a:endCxn id="57" idx="2"/>
            </p:cNvCxnSpPr>
            <p:nvPr/>
          </p:nvCxnSpPr>
          <p:spPr>
            <a:xfrm flipH="1">
              <a:off x="7065725" y="1825476"/>
              <a:ext cx="577383" cy="476266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1"/>
            <p:cNvSpPr/>
            <p:nvPr/>
          </p:nvSpPr>
          <p:spPr>
            <a:xfrm>
              <a:off x="5436096" y="437076"/>
              <a:ext cx="3312368" cy="2840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34520" y="16942"/>
              <a:ext cx="1638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Hypotheses H</a:t>
              </a:r>
              <a:endParaRPr lang="ko-KR" altLang="en-US" b="1" dirty="0"/>
            </a:p>
          </p:txBody>
        </p:sp>
        <p:sp>
          <p:nvSpPr>
            <p:cNvPr id="26" name="Oval 23"/>
            <p:cNvSpPr/>
            <p:nvPr/>
          </p:nvSpPr>
          <p:spPr>
            <a:xfrm>
              <a:off x="6012160" y="106658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24"/>
            <p:cNvSpPr/>
            <p:nvPr/>
          </p:nvSpPr>
          <p:spPr>
            <a:xfrm>
              <a:off x="7137733" y="10665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25"/>
            <p:cNvSpPr/>
            <p:nvPr/>
          </p:nvSpPr>
          <p:spPr>
            <a:xfrm>
              <a:off x="8279953" y="106658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26"/>
            <p:cNvSpPr/>
            <p:nvPr/>
          </p:nvSpPr>
          <p:spPr>
            <a:xfrm>
              <a:off x="6444208" y="1714658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27"/>
            <p:cNvSpPr/>
            <p:nvPr/>
          </p:nvSpPr>
          <p:spPr>
            <a:xfrm>
              <a:off x="7813012" y="1730315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28"/>
            <p:cNvSpPr/>
            <p:nvPr/>
          </p:nvSpPr>
          <p:spPr>
            <a:xfrm>
              <a:off x="5724128" y="232886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29"/>
            <p:cNvSpPr/>
            <p:nvPr/>
          </p:nvSpPr>
          <p:spPr>
            <a:xfrm>
              <a:off x="6993717" y="2328864"/>
              <a:ext cx="144016" cy="14401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30"/>
            <p:cNvSpPr/>
            <p:nvPr/>
          </p:nvSpPr>
          <p:spPr>
            <a:xfrm>
              <a:off x="8191298" y="232886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1"/>
            <p:cNvSpPr/>
            <p:nvPr/>
          </p:nvSpPr>
          <p:spPr>
            <a:xfrm>
              <a:off x="6035175" y="2863873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32"/>
            <p:cNvSpPr/>
            <p:nvPr/>
          </p:nvSpPr>
          <p:spPr>
            <a:xfrm>
              <a:off x="7304764" y="2863873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33"/>
            <p:cNvSpPr/>
            <p:nvPr/>
          </p:nvSpPr>
          <p:spPr>
            <a:xfrm>
              <a:off x="8502345" y="2863873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Straight Arrow Connector 34"/>
            <p:cNvCxnSpPr>
              <a:stCxn id="34" idx="7"/>
              <a:endCxn id="32" idx="3"/>
            </p:cNvCxnSpPr>
            <p:nvPr/>
          </p:nvCxnSpPr>
          <p:spPr>
            <a:xfrm flipV="1">
              <a:off x="6158100" y="2451789"/>
              <a:ext cx="856708" cy="43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5"/>
            <p:cNvCxnSpPr>
              <a:stCxn id="34" idx="1"/>
              <a:endCxn id="31" idx="4"/>
            </p:cNvCxnSpPr>
            <p:nvPr/>
          </p:nvCxnSpPr>
          <p:spPr>
            <a:xfrm flipH="1" flipV="1">
              <a:off x="5796136" y="2472880"/>
              <a:ext cx="260130" cy="412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6"/>
            <p:cNvCxnSpPr>
              <a:stCxn id="31" idx="0"/>
              <a:endCxn id="29" idx="2"/>
            </p:cNvCxnSpPr>
            <p:nvPr/>
          </p:nvCxnSpPr>
          <p:spPr>
            <a:xfrm flipV="1">
              <a:off x="5796136" y="1786666"/>
              <a:ext cx="648072" cy="542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7"/>
            <p:cNvCxnSpPr>
              <a:stCxn id="32" idx="1"/>
              <a:endCxn id="29" idx="5"/>
            </p:cNvCxnSpPr>
            <p:nvPr/>
          </p:nvCxnSpPr>
          <p:spPr>
            <a:xfrm flipH="1" flipV="1">
              <a:off x="6567133" y="1837583"/>
              <a:ext cx="447675" cy="512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38"/>
            <p:cNvCxnSpPr>
              <a:stCxn id="35" idx="0"/>
              <a:endCxn id="32" idx="5"/>
            </p:cNvCxnSpPr>
            <p:nvPr/>
          </p:nvCxnSpPr>
          <p:spPr>
            <a:xfrm flipH="1" flipV="1">
              <a:off x="7116642" y="2451789"/>
              <a:ext cx="260130" cy="412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39"/>
            <p:cNvCxnSpPr>
              <a:stCxn id="36" idx="2"/>
              <a:endCxn id="32" idx="6"/>
            </p:cNvCxnSpPr>
            <p:nvPr/>
          </p:nvCxnSpPr>
          <p:spPr>
            <a:xfrm flipH="1" flipV="1">
              <a:off x="7137733" y="2400872"/>
              <a:ext cx="1364612" cy="535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0"/>
            <p:cNvCxnSpPr>
              <a:stCxn id="36" idx="1"/>
              <a:endCxn id="33" idx="4"/>
            </p:cNvCxnSpPr>
            <p:nvPr/>
          </p:nvCxnSpPr>
          <p:spPr>
            <a:xfrm flipH="1" flipV="1">
              <a:off x="8263306" y="2472880"/>
              <a:ext cx="260130" cy="412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>
              <a:stCxn id="33" idx="0"/>
              <a:endCxn id="30" idx="4"/>
            </p:cNvCxnSpPr>
            <p:nvPr/>
          </p:nvCxnSpPr>
          <p:spPr>
            <a:xfrm flipH="1" flipV="1">
              <a:off x="7885020" y="1874331"/>
              <a:ext cx="378286" cy="454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2"/>
            <p:cNvCxnSpPr>
              <a:stCxn id="32" idx="7"/>
              <a:endCxn id="30" idx="2"/>
            </p:cNvCxnSpPr>
            <p:nvPr/>
          </p:nvCxnSpPr>
          <p:spPr>
            <a:xfrm flipV="1">
              <a:off x="7116642" y="1802323"/>
              <a:ext cx="696370" cy="547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3"/>
            <p:cNvCxnSpPr>
              <a:stCxn id="29" idx="0"/>
              <a:endCxn id="26" idx="4"/>
            </p:cNvCxnSpPr>
            <p:nvPr/>
          </p:nvCxnSpPr>
          <p:spPr>
            <a:xfrm flipH="1" flipV="1">
              <a:off x="6084168" y="1210602"/>
              <a:ext cx="432048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4"/>
            <p:cNvCxnSpPr>
              <a:stCxn id="29" idx="7"/>
              <a:endCxn id="27" idx="3"/>
            </p:cNvCxnSpPr>
            <p:nvPr/>
          </p:nvCxnSpPr>
          <p:spPr>
            <a:xfrm flipV="1">
              <a:off x="6567133" y="1189511"/>
              <a:ext cx="591691" cy="54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5"/>
            <p:cNvCxnSpPr>
              <a:stCxn id="30" idx="2"/>
              <a:endCxn id="27" idx="5"/>
            </p:cNvCxnSpPr>
            <p:nvPr/>
          </p:nvCxnSpPr>
          <p:spPr>
            <a:xfrm flipH="1" flipV="1">
              <a:off x="7260658" y="1189511"/>
              <a:ext cx="552354" cy="612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6"/>
            <p:cNvCxnSpPr>
              <a:stCxn id="30" idx="7"/>
              <a:endCxn id="28" idx="3"/>
            </p:cNvCxnSpPr>
            <p:nvPr/>
          </p:nvCxnSpPr>
          <p:spPr>
            <a:xfrm flipV="1">
              <a:off x="7935937" y="1189511"/>
              <a:ext cx="365107" cy="561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707898" y="1389570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h</a:t>
              </a:r>
              <a:r>
                <a:rPr lang="en-US" altLang="ko-KR" b="1" baseline="-25000" dirty="0" smtClean="0"/>
                <a:t>1,2,3</a:t>
              </a:r>
              <a:endParaRPr lang="ko-KR" alt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49980" y="88708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h</a:t>
              </a:r>
              <a:r>
                <a:rPr lang="en-US" altLang="ko-KR" b="1" baseline="-25000" dirty="0" smtClean="0"/>
                <a:t>1</a:t>
              </a:r>
              <a:endParaRPr lang="ko-KR" altLang="en-US" b="1" baseline="-25000" dirty="0"/>
            </a:p>
          </p:txBody>
        </p:sp>
        <p:sp>
          <p:nvSpPr>
            <p:cNvPr id="52" name="Oval 50"/>
            <p:cNvSpPr/>
            <p:nvPr/>
          </p:nvSpPr>
          <p:spPr>
            <a:xfrm>
              <a:off x="7116821" y="52438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Straight Arrow Connector 51"/>
            <p:cNvCxnSpPr>
              <a:stCxn id="26" idx="0"/>
              <a:endCxn id="52" idx="2"/>
            </p:cNvCxnSpPr>
            <p:nvPr/>
          </p:nvCxnSpPr>
          <p:spPr>
            <a:xfrm flipV="1">
              <a:off x="6084168" y="596396"/>
              <a:ext cx="1032653" cy="47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4"/>
            <p:cNvCxnSpPr>
              <a:stCxn id="27" idx="0"/>
              <a:endCxn id="52" idx="4"/>
            </p:cNvCxnSpPr>
            <p:nvPr/>
          </p:nvCxnSpPr>
          <p:spPr>
            <a:xfrm flipH="1" flipV="1">
              <a:off x="7188829" y="668404"/>
              <a:ext cx="20912" cy="39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7"/>
            <p:cNvCxnSpPr>
              <a:stCxn id="28" idx="2"/>
              <a:endCxn id="52" idx="6"/>
            </p:cNvCxnSpPr>
            <p:nvPr/>
          </p:nvCxnSpPr>
          <p:spPr>
            <a:xfrm flipH="1" flipV="1">
              <a:off x="7260837" y="596396"/>
              <a:ext cx="1019116" cy="542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697497" y="435565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h</a:t>
              </a:r>
              <a:r>
                <a:rPr lang="en-US" altLang="ko-KR" b="1" baseline="-25000" dirty="0" smtClean="0"/>
                <a:t>0</a:t>
              </a:r>
              <a:endParaRPr lang="ko-KR" altLang="en-US" b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68821" y="193241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h</a:t>
              </a:r>
              <a:r>
                <a:rPr lang="en-US" altLang="ko-KR" b="1" baseline="-25000" dirty="0" smtClean="0"/>
                <a:t>1,2,3,4</a:t>
              </a:r>
              <a:endParaRPr lang="ko-KR" altLang="en-US" b="1" baseline="-25000" dirty="0"/>
            </a:p>
          </p:txBody>
        </p:sp>
        <p:cxnSp>
          <p:nvCxnSpPr>
            <p:cNvPr id="58" name="Straight Arrow Connector 66"/>
            <p:cNvCxnSpPr>
              <a:stCxn id="56" idx="3"/>
            </p:cNvCxnSpPr>
            <p:nvPr/>
          </p:nvCxnSpPr>
          <p:spPr>
            <a:xfrm>
              <a:off x="7111393" y="620231"/>
              <a:ext cx="26340" cy="408273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67"/>
            <p:cNvCxnSpPr/>
            <p:nvPr/>
          </p:nvCxnSpPr>
          <p:spPr>
            <a:xfrm>
              <a:off x="7255409" y="1248684"/>
              <a:ext cx="448706" cy="551506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1547664" y="46022"/>
            <a:ext cx="3312368" cy="3231606"/>
            <a:chOff x="1187624" y="46022"/>
            <a:chExt cx="3312368" cy="3231606"/>
          </a:xfrm>
        </p:grpSpPr>
        <p:sp>
          <p:nvSpPr>
            <p:cNvPr id="6" name="Oval 64"/>
            <p:cNvSpPr/>
            <p:nvPr/>
          </p:nvSpPr>
          <p:spPr>
            <a:xfrm rot="18637234">
              <a:off x="2161841" y="1375118"/>
              <a:ext cx="356327" cy="27914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20931" y="46022"/>
              <a:ext cx="1387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Instances X</a:t>
              </a:r>
              <a:endParaRPr lang="ko-KR" altLang="en-US" b="1" dirty="0"/>
            </a:p>
          </p:txBody>
        </p:sp>
        <p:sp>
          <p:nvSpPr>
            <p:cNvPr id="9" name="Oval 6"/>
            <p:cNvSpPr/>
            <p:nvPr/>
          </p:nvSpPr>
          <p:spPr>
            <a:xfrm>
              <a:off x="1590318" y="69269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7"/>
            <p:cNvSpPr/>
            <p:nvPr/>
          </p:nvSpPr>
          <p:spPr>
            <a:xfrm>
              <a:off x="2647078" y="980728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8"/>
            <p:cNvSpPr/>
            <p:nvPr/>
          </p:nvSpPr>
          <p:spPr>
            <a:xfrm>
              <a:off x="3894574" y="1340768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9"/>
            <p:cNvSpPr/>
            <p:nvPr/>
          </p:nvSpPr>
          <p:spPr>
            <a:xfrm>
              <a:off x="2238390" y="148478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0"/>
            <p:cNvSpPr/>
            <p:nvPr/>
          </p:nvSpPr>
          <p:spPr>
            <a:xfrm>
              <a:off x="3174494" y="1904773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1"/>
            <p:cNvSpPr/>
            <p:nvPr/>
          </p:nvSpPr>
          <p:spPr>
            <a:xfrm>
              <a:off x="1518310" y="2288600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2"/>
            <p:cNvSpPr/>
            <p:nvPr/>
          </p:nvSpPr>
          <p:spPr>
            <a:xfrm>
              <a:off x="3894574" y="2780928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3"/>
            <p:cNvSpPr/>
            <p:nvPr/>
          </p:nvSpPr>
          <p:spPr>
            <a:xfrm>
              <a:off x="2482967" y="220486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14"/>
            <p:cNvSpPr/>
            <p:nvPr/>
          </p:nvSpPr>
          <p:spPr>
            <a:xfrm>
              <a:off x="1953164" y="781073"/>
              <a:ext cx="1845651" cy="1941303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5"/>
            <p:cNvSpPr/>
            <p:nvPr/>
          </p:nvSpPr>
          <p:spPr>
            <a:xfrm rot="1238395">
              <a:off x="2031060" y="1320757"/>
              <a:ext cx="1482732" cy="83162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6"/>
            <p:cNvSpPr/>
            <p:nvPr/>
          </p:nvSpPr>
          <p:spPr>
            <a:xfrm rot="18637234">
              <a:off x="1998680" y="1036476"/>
              <a:ext cx="1071204" cy="51996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66967" y="1211202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x</a:t>
              </a:r>
              <a:r>
                <a:rPr lang="en-US" altLang="ko-KR" b="1" baseline="-25000" dirty="0" smtClean="0"/>
                <a:t>1</a:t>
              </a:r>
              <a:endParaRPr lang="ko-KR" alt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43808" y="1678238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x</a:t>
              </a:r>
              <a:r>
                <a:rPr lang="en-US" altLang="ko-KR" b="1" baseline="-25000" dirty="0" smtClean="0"/>
                <a:t>2</a:t>
              </a:r>
              <a:endParaRPr lang="ko-KR" alt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00978" y="86807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x</a:t>
              </a:r>
              <a:r>
                <a:rPr lang="en-US" altLang="ko-KR" b="1" baseline="-25000" dirty="0"/>
                <a:t>4</a:t>
              </a:r>
              <a:endParaRPr lang="ko-KR" altLang="en-US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41115" y="2309448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x</a:t>
              </a:r>
              <a:r>
                <a:rPr lang="en-US" altLang="ko-KR" b="1" baseline="-25000" dirty="0" smtClean="0"/>
                <a:t>3</a:t>
              </a:r>
              <a:endParaRPr lang="ko-KR" altLang="en-US" b="1" baseline="-25000" dirty="0"/>
            </a:p>
          </p:txBody>
        </p:sp>
        <p:sp>
          <p:nvSpPr>
            <p:cNvPr id="64" name="Rectangle 21"/>
            <p:cNvSpPr/>
            <p:nvPr/>
          </p:nvSpPr>
          <p:spPr>
            <a:xfrm>
              <a:off x="1187624" y="437076"/>
              <a:ext cx="3312368" cy="2840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Oval 8"/>
            <p:cNvSpPr/>
            <p:nvPr/>
          </p:nvSpPr>
          <p:spPr>
            <a:xfrm>
              <a:off x="3826754" y="627433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8"/>
            <p:cNvSpPr/>
            <p:nvPr/>
          </p:nvSpPr>
          <p:spPr>
            <a:xfrm>
              <a:off x="4209163" y="95649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8"/>
            <p:cNvSpPr/>
            <p:nvPr/>
          </p:nvSpPr>
          <p:spPr>
            <a:xfrm>
              <a:off x="2238404" y="2935881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Freeform 73"/>
          <p:cNvSpPr/>
          <p:nvPr/>
        </p:nvSpPr>
        <p:spPr>
          <a:xfrm rot="16200000">
            <a:off x="4441585" y="-527944"/>
            <a:ext cx="986920" cy="4364228"/>
          </a:xfrm>
          <a:custGeom>
            <a:avLst/>
            <a:gdLst>
              <a:gd name="connsiteX0" fmla="*/ 727023 w 1544164"/>
              <a:gd name="connsiteY0" fmla="*/ 2713220 h 2713220"/>
              <a:gd name="connsiteX1" fmla="*/ 1543987 w 1544164"/>
              <a:gd name="connsiteY1" fmla="*/ 2196059 h 2713220"/>
              <a:gd name="connsiteX2" fmla="*/ 667062 w 1544164"/>
              <a:gd name="connsiteY2" fmla="*/ 1154242 h 2713220"/>
              <a:gd name="connsiteX3" fmla="*/ 0 w 1544164"/>
              <a:gd name="connsiteY3" fmla="*/ 0 h 2713220"/>
              <a:gd name="connsiteX0" fmla="*/ 727023 w 822715"/>
              <a:gd name="connsiteY0" fmla="*/ 2713220 h 2713220"/>
              <a:gd name="connsiteX1" fmla="*/ 70787 w 822715"/>
              <a:gd name="connsiteY1" fmla="*/ 1730392 h 2713220"/>
              <a:gd name="connsiteX2" fmla="*/ 667062 w 822715"/>
              <a:gd name="connsiteY2" fmla="*/ 1154242 h 2713220"/>
              <a:gd name="connsiteX3" fmla="*/ 0 w 822715"/>
              <a:gd name="connsiteY3" fmla="*/ 0 h 2713220"/>
              <a:gd name="connsiteX0" fmla="*/ 616958 w 719750"/>
              <a:gd name="connsiteY0" fmla="*/ 2755557 h 2755557"/>
              <a:gd name="connsiteX1" fmla="*/ 70787 w 719750"/>
              <a:gd name="connsiteY1" fmla="*/ 1730392 h 2755557"/>
              <a:gd name="connsiteX2" fmla="*/ 667062 w 719750"/>
              <a:gd name="connsiteY2" fmla="*/ 1154242 h 2755557"/>
              <a:gd name="connsiteX3" fmla="*/ 0 w 719750"/>
              <a:gd name="connsiteY3" fmla="*/ 0 h 2755557"/>
              <a:gd name="connsiteX0" fmla="*/ 616958 w 715791"/>
              <a:gd name="connsiteY0" fmla="*/ 2755557 h 2763609"/>
              <a:gd name="connsiteX1" fmla="*/ 70787 w 715791"/>
              <a:gd name="connsiteY1" fmla="*/ 1730392 h 2763609"/>
              <a:gd name="connsiteX2" fmla="*/ 667062 w 715791"/>
              <a:gd name="connsiteY2" fmla="*/ 1154242 h 2763609"/>
              <a:gd name="connsiteX3" fmla="*/ 0 w 715791"/>
              <a:gd name="connsiteY3" fmla="*/ 0 h 2763609"/>
              <a:gd name="connsiteX0" fmla="*/ 960943 w 960943"/>
              <a:gd name="connsiteY0" fmla="*/ 2755557 h 2764762"/>
              <a:gd name="connsiteX1" fmla="*/ 414772 w 960943"/>
              <a:gd name="connsiteY1" fmla="*/ 1730392 h 2764762"/>
              <a:gd name="connsiteX2" fmla="*/ 54314 w 960943"/>
              <a:gd name="connsiteY2" fmla="*/ 434575 h 2764762"/>
              <a:gd name="connsiteX3" fmla="*/ 343985 w 960943"/>
              <a:gd name="connsiteY3" fmla="*/ 0 h 2764762"/>
              <a:gd name="connsiteX0" fmla="*/ 955875 w 955875"/>
              <a:gd name="connsiteY0" fmla="*/ 4330358 h 4339563"/>
              <a:gd name="connsiteX1" fmla="*/ 409704 w 955875"/>
              <a:gd name="connsiteY1" fmla="*/ 3305193 h 4339563"/>
              <a:gd name="connsiteX2" fmla="*/ 49246 w 955875"/>
              <a:gd name="connsiteY2" fmla="*/ 2009376 h 4339563"/>
              <a:gd name="connsiteX3" fmla="*/ 432050 w 955875"/>
              <a:gd name="connsiteY3" fmla="*/ 0 h 4339563"/>
              <a:gd name="connsiteX0" fmla="*/ 1048099 w 1048099"/>
              <a:gd name="connsiteY0" fmla="*/ 4330358 h 4339563"/>
              <a:gd name="connsiteX1" fmla="*/ 501928 w 1048099"/>
              <a:gd name="connsiteY1" fmla="*/ 3305193 h 4339563"/>
              <a:gd name="connsiteX2" fmla="*/ 141470 w 1048099"/>
              <a:gd name="connsiteY2" fmla="*/ 2009376 h 4339563"/>
              <a:gd name="connsiteX3" fmla="*/ 524274 w 1048099"/>
              <a:gd name="connsiteY3" fmla="*/ 0 h 4339563"/>
              <a:gd name="connsiteX0" fmla="*/ 1048099 w 1048099"/>
              <a:gd name="connsiteY0" fmla="*/ 4330358 h 4330358"/>
              <a:gd name="connsiteX1" fmla="*/ 141470 w 1048099"/>
              <a:gd name="connsiteY1" fmla="*/ 2009376 h 4330358"/>
              <a:gd name="connsiteX2" fmla="*/ 524274 w 1048099"/>
              <a:gd name="connsiteY2" fmla="*/ 0 h 4330358"/>
              <a:gd name="connsiteX0" fmla="*/ 1018855 w 1018855"/>
              <a:gd name="connsiteY0" fmla="*/ 4330358 h 4330358"/>
              <a:gd name="connsiteX1" fmla="*/ 154560 w 1018855"/>
              <a:gd name="connsiteY1" fmla="*/ 2263379 h 4330358"/>
              <a:gd name="connsiteX2" fmla="*/ 495030 w 1018855"/>
              <a:gd name="connsiteY2" fmla="*/ 0 h 4330358"/>
              <a:gd name="connsiteX0" fmla="*/ 1018855 w 1018855"/>
              <a:gd name="connsiteY0" fmla="*/ 4330358 h 4330358"/>
              <a:gd name="connsiteX1" fmla="*/ 154560 w 1018855"/>
              <a:gd name="connsiteY1" fmla="*/ 2263379 h 4330358"/>
              <a:gd name="connsiteX2" fmla="*/ 495030 w 1018855"/>
              <a:gd name="connsiteY2" fmla="*/ 0 h 4330358"/>
              <a:gd name="connsiteX0" fmla="*/ 1007754 w 1007754"/>
              <a:gd name="connsiteY0" fmla="*/ 4330358 h 4330358"/>
              <a:gd name="connsiteX1" fmla="*/ 143459 w 1007754"/>
              <a:gd name="connsiteY1" fmla="*/ 2263379 h 4330358"/>
              <a:gd name="connsiteX2" fmla="*/ 483929 w 1007754"/>
              <a:gd name="connsiteY2" fmla="*/ 0 h 4330358"/>
              <a:gd name="connsiteX0" fmla="*/ 1074315 w 1074315"/>
              <a:gd name="connsiteY0" fmla="*/ 4330358 h 4330358"/>
              <a:gd name="connsiteX1" fmla="*/ 210020 w 1074315"/>
              <a:gd name="connsiteY1" fmla="*/ 2263379 h 4330358"/>
              <a:gd name="connsiteX2" fmla="*/ 550490 w 1074315"/>
              <a:gd name="connsiteY2" fmla="*/ 0 h 4330358"/>
              <a:gd name="connsiteX0" fmla="*/ 992484 w 992484"/>
              <a:gd name="connsiteY0" fmla="*/ 4330358 h 4330358"/>
              <a:gd name="connsiteX1" fmla="*/ 255189 w 992484"/>
              <a:gd name="connsiteY1" fmla="*/ 2737516 h 4330358"/>
              <a:gd name="connsiteX2" fmla="*/ 468659 w 992484"/>
              <a:gd name="connsiteY2" fmla="*/ 0 h 4330358"/>
              <a:gd name="connsiteX0" fmla="*/ 967912 w 967912"/>
              <a:gd name="connsiteY0" fmla="*/ 4330358 h 4330358"/>
              <a:gd name="connsiteX1" fmla="*/ 272950 w 967912"/>
              <a:gd name="connsiteY1" fmla="*/ 2856049 h 4330358"/>
              <a:gd name="connsiteX2" fmla="*/ 444087 w 967912"/>
              <a:gd name="connsiteY2" fmla="*/ 0 h 4330358"/>
              <a:gd name="connsiteX0" fmla="*/ 1027195 w 1027195"/>
              <a:gd name="connsiteY0" fmla="*/ 4330358 h 4330358"/>
              <a:gd name="connsiteX1" fmla="*/ 332233 w 1027195"/>
              <a:gd name="connsiteY1" fmla="*/ 2856049 h 4330358"/>
              <a:gd name="connsiteX2" fmla="*/ 503370 w 1027195"/>
              <a:gd name="connsiteY2" fmla="*/ 0 h 4330358"/>
              <a:gd name="connsiteX0" fmla="*/ 883580 w 883580"/>
              <a:gd name="connsiteY0" fmla="*/ 4372695 h 4372695"/>
              <a:gd name="connsiteX1" fmla="*/ 163216 w 883580"/>
              <a:gd name="connsiteY1" fmla="*/ 2856049 h 4372695"/>
              <a:gd name="connsiteX2" fmla="*/ 334353 w 883580"/>
              <a:gd name="connsiteY2" fmla="*/ 0 h 4372695"/>
              <a:gd name="connsiteX0" fmla="*/ 883580 w 883580"/>
              <a:gd name="connsiteY0" fmla="*/ 4372695 h 4372695"/>
              <a:gd name="connsiteX1" fmla="*/ 163216 w 883580"/>
              <a:gd name="connsiteY1" fmla="*/ 2856049 h 4372695"/>
              <a:gd name="connsiteX2" fmla="*/ 334353 w 883580"/>
              <a:gd name="connsiteY2" fmla="*/ 0 h 4372695"/>
              <a:gd name="connsiteX0" fmla="*/ 932769 w 932769"/>
              <a:gd name="connsiteY0" fmla="*/ 4372695 h 4372695"/>
              <a:gd name="connsiteX1" fmla="*/ 110805 w 932769"/>
              <a:gd name="connsiteY1" fmla="*/ 2500452 h 4372695"/>
              <a:gd name="connsiteX2" fmla="*/ 383542 w 932769"/>
              <a:gd name="connsiteY2" fmla="*/ 0 h 4372695"/>
              <a:gd name="connsiteX0" fmla="*/ 986920 w 986920"/>
              <a:gd name="connsiteY0" fmla="*/ 4364228 h 4364228"/>
              <a:gd name="connsiteX1" fmla="*/ 114156 w 986920"/>
              <a:gd name="connsiteY1" fmla="*/ 2500452 h 4364228"/>
              <a:gd name="connsiteX2" fmla="*/ 386893 w 986920"/>
              <a:gd name="connsiteY2" fmla="*/ 0 h 436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6920" h="4364228">
                <a:moveTo>
                  <a:pt x="986920" y="4364228"/>
                </a:moveTo>
                <a:cubicBezTo>
                  <a:pt x="662575" y="3863759"/>
                  <a:pt x="214161" y="3227823"/>
                  <a:pt x="114156" y="2500452"/>
                </a:cubicBezTo>
                <a:cubicBezTo>
                  <a:pt x="14152" y="1773081"/>
                  <a:pt x="-178709" y="207849"/>
                  <a:pt x="386893" y="0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Freeform 74"/>
          <p:cNvSpPr/>
          <p:nvPr/>
        </p:nvSpPr>
        <p:spPr>
          <a:xfrm rot="16200000">
            <a:off x="5198357" y="-1190019"/>
            <a:ext cx="1151073" cy="4345701"/>
          </a:xfrm>
          <a:custGeom>
            <a:avLst/>
            <a:gdLst>
              <a:gd name="connsiteX0" fmla="*/ 187377 w 1118312"/>
              <a:gd name="connsiteY0" fmla="*/ 3260360 h 3272581"/>
              <a:gd name="connsiteX1" fmla="*/ 1116767 w 1118312"/>
              <a:gd name="connsiteY1" fmla="*/ 2855626 h 3272581"/>
              <a:gd name="connsiteX2" fmla="*/ 397240 w 1118312"/>
              <a:gd name="connsiteY2" fmla="*/ 517160 h 3272581"/>
              <a:gd name="connsiteX3" fmla="*/ 0 w 1118312"/>
              <a:gd name="connsiteY3" fmla="*/ 0 h 3272581"/>
              <a:gd name="connsiteX0" fmla="*/ 187377 w 1304210"/>
              <a:gd name="connsiteY0" fmla="*/ 3260360 h 3261590"/>
              <a:gd name="connsiteX1" fmla="*/ 1303033 w 1304210"/>
              <a:gd name="connsiteY1" fmla="*/ 2432295 h 3261590"/>
              <a:gd name="connsiteX2" fmla="*/ 397240 w 1304210"/>
              <a:gd name="connsiteY2" fmla="*/ 517160 h 3261590"/>
              <a:gd name="connsiteX3" fmla="*/ 0 w 1304210"/>
              <a:gd name="connsiteY3" fmla="*/ 0 h 3261590"/>
              <a:gd name="connsiteX0" fmla="*/ 187377 w 1338450"/>
              <a:gd name="connsiteY0" fmla="*/ 3539026 h 3540634"/>
              <a:gd name="connsiteX1" fmla="*/ 1303033 w 1338450"/>
              <a:gd name="connsiteY1" fmla="*/ 2710961 h 3540634"/>
              <a:gd name="connsiteX2" fmla="*/ 981440 w 1338450"/>
              <a:gd name="connsiteY2" fmla="*/ 186226 h 3540634"/>
              <a:gd name="connsiteX3" fmla="*/ 0 w 1338450"/>
              <a:gd name="connsiteY3" fmla="*/ 278666 h 3540634"/>
              <a:gd name="connsiteX0" fmla="*/ 0 w 1151073"/>
              <a:gd name="connsiteY0" fmla="*/ 4344093 h 4345701"/>
              <a:gd name="connsiteX1" fmla="*/ 1115656 w 1151073"/>
              <a:gd name="connsiteY1" fmla="*/ 3516028 h 4345701"/>
              <a:gd name="connsiteX2" fmla="*/ 794063 w 1151073"/>
              <a:gd name="connsiteY2" fmla="*/ 991293 h 4345701"/>
              <a:gd name="connsiteX3" fmla="*/ 100489 w 1151073"/>
              <a:gd name="connsiteY3" fmla="*/ 0 h 434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073" h="4345701">
                <a:moveTo>
                  <a:pt x="0" y="4344093"/>
                </a:moveTo>
                <a:cubicBezTo>
                  <a:pt x="447206" y="4370326"/>
                  <a:pt x="983312" y="4074828"/>
                  <a:pt x="1115656" y="3516028"/>
                </a:cubicBezTo>
                <a:cubicBezTo>
                  <a:pt x="1248000" y="2957228"/>
                  <a:pt x="980191" y="1467231"/>
                  <a:pt x="794063" y="991293"/>
                </a:cubicBezTo>
                <a:cubicBezTo>
                  <a:pt x="607935" y="515355"/>
                  <a:pt x="206045" y="20611"/>
                  <a:pt x="100489" y="0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75"/>
          <p:cNvSpPr/>
          <p:nvPr/>
        </p:nvSpPr>
        <p:spPr>
          <a:xfrm rot="16200000">
            <a:off x="4795329" y="1252139"/>
            <a:ext cx="909645" cy="3488129"/>
          </a:xfrm>
          <a:custGeom>
            <a:avLst/>
            <a:gdLst>
              <a:gd name="connsiteX0" fmla="*/ 1253259 w 1253259"/>
              <a:gd name="connsiteY0" fmla="*/ 3005528 h 3005528"/>
              <a:gd name="connsiteX1" fmla="*/ 218938 w 1253259"/>
              <a:gd name="connsiteY1" fmla="*/ 2368446 h 3005528"/>
              <a:gd name="connsiteX2" fmla="*/ 54046 w 1253259"/>
              <a:gd name="connsiteY2" fmla="*/ 1131758 h 3005528"/>
              <a:gd name="connsiteX3" fmla="*/ 923476 w 1253259"/>
              <a:gd name="connsiteY3" fmla="*/ 0 h 3005528"/>
              <a:gd name="connsiteX0" fmla="*/ 1227011 w 1227011"/>
              <a:gd name="connsiteY0" fmla="*/ 3039397 h 3039397"/>
              <a:gd name="connsiteX1" fmla="*/ 218088 w 1227011"/>
              <a:gd name="connsiteY1" fmla="*/ 2368446 h 3039397"/>
              <a:gd name="connsiteX2" fmla="*/ 53196 w 1227011"/>
              <a:gd name="connsiteY2" fmla="*/ 1131758 h 3039397"/>
              <a:gd name="connsiteX3" fmla="*/ 922626 w 1227011"/>
              <a:gd name="connsiteY3" fmla="*/ 0 h 3039397"/>
              <a:gd name="connsiteX0" fmla="*/ 1214575 w 1214575"/>
              <a:gd name="connsiteY0" fmla="*/ 3039397 h 3039397"/>
              <a:gd name="connsiteX1" fmla="*/ 273385 w 1214575"/>
              <a:gd name="connsiteY1" fmla="*/ 1868913 h 3039397"/>
              <a:gd name="connsiteX2" fmla="*/ 40760 w 1214575"/>
              <a:gd name="connsiteY2" fmla="*/ 1131758 h 3039397"/>
              <a:gd name="connsiteX3" fmla="*/ 910190 w 1214575"/>
              <a:gd name="connsiteY3" fmla="*/ 0 h 3039397"/>
              <a:gd name="connsiteX0" fmla="*/ 970998 w 970998"/>
              <a:gd name="connsiteY0" fmla="*/ 3039397 h 3039397"/>
              <a:gd name="connsiteX1" fmla="*/ 29808 w 970998"/>
              <a:gd name="connsiteY1" fmla="*/ 1868913 h 3039397"/>
              <a:gd name="connsiteX2" fmla="*/ 279783 w 970998"/>
              <a:gd name="connsiteY2" fmla="*/ 496758 h 3039397"/>
              <a:gd name="connsiteX3" fmla="*/ 666613 w 970998"/>
              <a:gd name="connsiteY3" fmla="*/ 0 h 3039397"/>
              <a:gd name="connsiteX0" fmla="*/ 970998 w 970998"/>
              <a:gd name="connsiteY0" fmla="*/ 3488129 h 3488129"/>
              <a:gd name="connsiteX1" fmla="*/ 29808 w 970998"/>
              <a:gd name="connsiteY1" fmla="*/ 2317645 h 3488129"/>
              <a:gd name="connsiteX2" fmla="*/ 279783 w 970998"/>
              <a:gd name="connsiteY2" fmla="*/ 945490 h 3488129"/>
              <a:gd name="connsiteX3" fmla="*/ 751280 w 970998"/>
              <a:gd name="connsiteY3" fmla="*/ 0 h 3488129"/>
              <a:gd name="connsiteX0" fmla="*/ 1004553 w 1004553"/>
              <a:gd name="connsiteY0" fmla="*/ 3488129 h 3488129"/>
              <a:gd name="connsiteX1" fmla="*/ 63363 w 1004553"/>
              <a:gd name="connsiteY1" fmla="*/ 2317645 h 3488129"/>
              <a:gd name="connsiteX2" fmla="*/ 160938 w 1004553"/>
              <a:gd name="connsiteY2" fmla="*/ 1030157 h 3488129"/>
              <a:gd name="connsiteX3" fmla="*/ 784835 w 1004553"/>
              <a:gd name="connsiteY3" fmla="*/ 0 h 3488129"/>
              <a:gd name="connsiteX0" fmla="*/ 909645 w 909645"/>
              <a:gd name="connsiteY0" fmla="*/ 3488129 h 3488129"/>
              <a:gd name="connsiteX1" fmla="*/ 137789 w 909645"/>
              <a:gd name="connsiteY1" fmla="*/ 2698645 h 3488129"/>
              <a:gd name="connsiteX2" fmla="*/ 66030 w 909645"/>
              <a:gd name="connsiteY2" fmla="*/ 1030157 h 3488129"/>
              <a:gd name="connsiteX3" fmla="*/ 689927 w 909645"/>
              <a:gd name="connsiteY3" fmla="*/ 0 h 348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9645" h="3488129">
                <a:moveTo>
                  <a:pt x="909645" y="3488129"/>
                </a:moveTo>
                <a:cubicBezTo>
                  <a:pt x="492419" y="3325735"/>
                  <a:pt x="278391" y="3108307"/>
                  <a:pt x="137789" y="2698645"/>
                </a:cubicBezTo>
                <a:cubicBezTo>
                  <a:pt x="-2813" y="2288983"/>
                  <a:pt x="-51393" y="1424898"/>
                  <a:pt x="66030" y="1030157"/>
                </a:cubicBezTo>
                <a:cubicBezTo>
                  <a:pt x="183453" y="635416"/>
                  <a:pt x="313923" y="368508"/>
                  <a:pt x="689927" y="0"/>
                </a:cubicBezTo>
              </a:path>
            </a:pathLst>
          </a:custGeom>
          <a:noFill/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>
              <a:xfrm>
                <a:off x="2627780" y="2852936"/>
                <a:ext cx="3816424" cy="403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S0: {&lt;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&gt;}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0" y="2852936"/>
                <a:ext cx="3816424" cy="403448"/>
              </a:xfrm>
              <a:prstGeom prst="rect">
                <a:avLst/>
              </a:prstGeom>
              <a:blipFill rotWithShape="1">
                <a:blip r:embed="rId2"/>
                <a:stretch>
                  <a:fillRect t="-4545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6"/>
          <p:cNvSpPr/>
          <p:nvPr/>
        </p:nvSpPr>
        <p:spPr>
          <a:xfrm>
            <a:off x="2565429" y="6409928"/>
            <a:ext cx="3941127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G0, G1, G2: {&lt;?,?,?,?,?,?&gt;}</a:t>
            </a:r>
            <a:endParaRPr lang="ko-KR" altLang="en-US" dirty="0"/>
          </a:p>
        </p:txBody>
      </p:sp>
      <p:sp>
        <p:nvSpPr>
          <p:cNvPr id="7" name="Rectangle 7"/>
          <p:cNvSpPr/>
          <p:nvPr/>
        </p:nvSpPr>
        <p:spPr>
          <a:xfrm>
            <a:off x="1619668" y="3392120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S1: {&lt;Sunny, Warm, Normal, Strong, Warm, Same&gt;}</a:t>
            </a:r>
            <a:endParaRPr lang="ko-KR" altLang="en-US" dirty="0"/>
          </a:p>
        </p:txBody>
      </p:sp>
      <p:sp>
        <p:nvSpPr>
          <p:cNvPr id="8" name="Rectangle 8"/>
          <p:cNvSpPr/>
          <p:nvPr/>
        </p:nvSpPr>
        <p:spPr>
          <a:xfrm>
            <a:off x="1619668" y="3896176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S2, S3: {&lt;Sunny, Warm, ?, Strong, Warm, Same&gt;}</a:t>
            </a:r>
            <a:endParaRPr lang="ko-KR" altLang="en-US" dirty="0"/>
          </a:p>
        </p:txBody>
      </p:sp>
      <p:cxnSp>
        <p:nvCxnSpPr>
          <p:cNvPr id="9" name="Straight Arrow Connector 9"/>
          <p:cNvCxnSpPr/>
          <p:nvPr/>
        </p:nvCxnSpPr>
        <p:spPr>
          <a:xfrm>
            <a:off x="4535992" y="3256384"/>
            <a:ext cx="1" cy="13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2"/>
          <p:cNvCxnSpPr/>
          <p:nvPr/>
        </p:nvCxnSpPr>
        <p:spPr>
          <a:xfrm>
            <a:off x="4535992" y="3795568"/>
            <a:ext cx="0" cy="10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/>
          <p:nvPr/>
        </p:nvSpPr>
        <p:spPr>
          <a:xfrm>
            <a:off x="1619668" y="5905872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G3: {&lt;Sunny,?,?,?,?,?&gt;, &lt;?,Warm,?,?,?,?&gt;, &lt;?,?,?,?,?,Same&gt;}</a:t>
            </a:r>
            <a:endParaRPr lang="ko-KR" altLang="en-US" dirty="0"/>
          </a:p>
        </p:txBody>
      </p:sp>
      <p:cxnSp>
        <p:nvCxnSpPr>
          <p:cNvPr id="12" name="Straight Arrow Connector 13"/>
          <p:cNvCxnSpPr/>
          <p:nvPr/>
        </p:nvCxnSpPr>
        <p:spPr>
          <a:xfrm flipV="1">
            <a:off x="4535992" y="6309320"/>
            <a:ext cx="0" cy="10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4"/>
          <p:cNvSpPr/>
          <p:nvPr/>
        </p:nvSpPr>
        <p:spPr>
          <a:xfrm>
            <a:off x="1619668" y="4400232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S4: {&lt;Sunny, Warm, ?, Strong, ?, ?&gt;}</a:t>
            </a:r>
            <a:endParaRPr lang="ko-KR" altLang="en-US" dirty="0"/>
          </a:p>
        </p:txBody>
      </p:sp>
      <p:cxnSp>
        <p:nvCxnSpPr>
          <p:cNvPr id="14" name="Straight Arrow Connector 16"/>
          <p:cNvCxnSpPr/>
          <p:nvPr/>
        </p:nvCxnSpPr>
        <p:spPr>
          <a:xfrm>
            <a:off x="4535992" y="4299624"/>
            <a:ext cx="0" cy="10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/>
          <p:nvPr/>
        </p:nvSpPr>
        <p:spPr>
          <a:xfrm>
            <a:off x="1619668" y="5401308"/>
            <a:ext cx="5832649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G4: </a:t>
            </a:r>
            <a:r>
              <a:rPr lang="en-US" altLang="ko-KR" dirty="0"/>
              <a:t>{&lt;Sunny,?,?,?,?,?&gt;, &lt;?,Warm</a:t>
            </a:r>
            <a:r>
              <a:rPr lang="en-US" altLang="ko-KR" dirty="0" smtClean="0"/>
              <a:t>,?,?,?,?&gt;}</a:t>
            </a:r>
            <a:endParaRPr lang="ko-KR" altLang="en-US" dirty="0"/>
          </a:p>
        </p:txBody>
      </p:sp>
      <p:cxnSp>
        <p:nvCxnSpPr>
          <p:cNvPr id="16" name="Straight Arrow Connector 20"/>
          <p:cNvCxnSpPr/>
          <p:nvPr/>
        </p:nvCxnSpPr>
        <p:spPr>
          <a:xfrm flipV="1">
            <a:off x="4535992" y="5804756"/>
            <a:ext cx="0" cy="1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23"/>
          <p:cNvSpPr/>
          <p:nvPr/>
        </p:nvSpPr>
        <p:spPr>
          <a:xfrm>
            <a:off x="935592" y="4951625"/>
            <a:ext cx="7200800" cy="3670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Still many </a:t>
            </a:r>
            <a:r>
              <a:rPr lang="en-US" altLang="ko-KR" b="1" i="1" dirty="0" err="1" smtClean="0"/>
              <a:t>h</a:t>
            </a:r>
            <a:r>
              <a:rPr lang="en-US" altLang="ko-KR" dirty="0" err="1" smtClean="0"/>
              <a:t>s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131836" y="-66267"/>
            <a:ext cx="2808312" cy="2559163"/>
            <a:chOff x="6084168" y="-66267"/>
            <a:chExt cx="2808312" cy="2559163"/>
          </a:xfrm>
        </p:grpSpPr>
        <p:sp>
          <p:nvSpPr>
            <p:cNvPr id="19" name="Rectangle 25"/>
            <p:cNvSpPr/>
            <p:nvPr/>
          </p:nvSpPr>
          <p:spPr>
            <a:xfrm>
              <a:off x="6084168" y="270780"/>
              <a:ext cx="2808312" cy="22221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45875" y="-66267"/>
              <a:ext cx="1389239" cy="288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Hypotheses H</a:t>
              </a:r>
              <a:endParaRPr lang="ko-KR" altLang="en-US" b="1" dirty="0"/>
            </a:p>
          </p:txBody>
        </p:sp>
        <p:sp>
          <p:nvSpPr>
            <p:cNvPr id="21" name="Oval 27"/>
            <p:cNvSpPr/>
            <p:nvPr/>
          </p:nvSpPr>
          <p:spPr>
            <a:xfrm>
              <a:off x="6572570" y="802977"/>
              <a:ext cx="122101" cy="11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8"/>
            <p:cNvSpPr/>
            <p:nvPr/>
          </p:nvSpPr>
          <p:spPr>
            <a:xfrm>
              <a:off x="7526860" y="802977"/>
              <a:ext cx="122101" cy="11266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9"/>
            <p:cNvSpPr/>
            <p:nvPr/>
          </p:nvSpPr>
          <p:spPr>
            <a:xfrm>
              <a:off x="8495264" y="802977"/>
              <a:ext cx="122101" cy="11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30"/>
            <p:cNvSpPr/>
            <p:nvPr/>
          </p:nvSpPr>
          <p:spPr>
            <a:xfrm>
              <a:off x="6938872" y="1309953"/>
              <a:ext cx="122101" cy="11266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31"/>
            <p:cNvSpPr/>
            <p:nvPr/>
          </p:nvSpPr>
          <p:spPr>
            <a:xfrm>
              <a:off x="8099379" y="1322201"/>
              <a:ext cx="122101" cy="11266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32"/>
            <p:cNvSpPr/>
            <p:nvPr/>
          </p:nvSpPr>
          <p:spPr>
            <a:xfrm>
              <a:off x="6328369" y="1790436"/>
              <a:ext cx="122101" cy="11266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33"/>
            <p:cNvSpPr/>
            <p:nvPr/>
          </p:nvSpPr>
          <p:spPr>
            <a:xfrm>
              <a:off x="7404760" y="1790436"/>
              <a:ext cx="122101" cy="11266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34"/>
            <p:cNvSpPr/>
            <p:nvPr/>
          </p:nvSpPr>
          <p:spPr>
            <a:xfrm>
              <a:off x="8420100" y="1790436"/>
              <a:ext cx="122101" cy="11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35"/>
            <p:cNvSpPr/>
            <p:nvPr/>
          </p:nvSpPr>
          <p:spPr>
            <a:xfrm>
              <a:off x="6592083" y="2208964"/>
              <a:ext cx="122101" cy="11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36"/>
            <p:cNvSpPr/>
            <p:nvPr/>
          </p:nvSpPr>
          <p:spPr>
            <a:xfrm>
              <a:off x="7668473" y="2208964"/>
              <a:ext cx="122101" cy="11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37"/>
            <p:cNvSpPr/>
            <p:nvPr/>
          </p:nvSpPr>
          <p:spPr>
            <a:xfrm>
              <a:off x="8683814" y="2208964"/>
              <a:ext cx="122101" cy="11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Straight Arrow Connector 38"/>
            <p:cNvCxnSpPr>
              <a:stCxn id="29" idx="7"/>
              <a:endCxn id="27" idx="3"/>
            </p:cNvCxnSpPr>
            <p:nvPr/>
          </p:nvCxnSpPr>
          <p:spPr>
            <a:xfrm flipV="1">
              <a:off x="6696302" y="1886598"/>
              <a:ext cx="726339" cy="338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9"/>
            <p:cNvCxnSpPr>
              <a:stCxn id="29" idx="1"/>
              <a:endCxn id="26" idx="4"/>
            </p:cNvCxnSpPr>
            <p:nvPr/>
          </p:nvCxnSpPr>
          <p:spPr>
            <a:xfrm flipH="1" flipV="1">
              <a:off x="6389419" y="1903097"/>
              <a:ext cx="220545" cy="322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0"/>
            <p:cNvCxnSpPr>
              <a:stCxn id="26" idx="0"/>
              <a:endCxn id="24" idx="2"/>
            </p:cNvCxnSpPr>
            <p:nvPr/>
          </p:nvCxnSpPr>
          <p:spPr>
            <a:xfrm flipV="1">
              <a:off x="6389419" y="1366283"/>
              <a:ext cx="549452" cy="424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1"/>
            <p:cNvCxnSpPr>
              <a:stCxn id="27" idx="1"/>
              <a:endCxn id="24" idx="5"/>
            </p:cNvCxnSpPr>
            <p:nvPr/>
          </p:nvCxnSpPr>
          <p:spPr>
            <a:xfrm flipH="1" flipV="1">
              <a:off x="7043091" y="1406115"/>
              <a:ext cx="379551" cy="40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2"/>
            <p:cNvCxnSpPr>
              <a:stCxn id="30" idx="0"/>
              <a:endCxn id="27" idx="5"/>
            </p:cNvCxnSpPr>
            <p:nvPr/>
          </p:nvCxnSpPr>
          <p:spPr>
            <a:xfrm flipH="1" flipV="1">
              <a:off x="7508979" y="1886598"/>
              <a:ext cx="220545" cy="322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31" idx="2"/>
              <a:endCxn id="27" idx="6"/>
            </p:cNvCxnSpPr>
            <p:nvPr/>
          </p:nvCxnSpPr>
          <p:spPr>
            <a:xfrm flipH="1" flipV="1">
              <a:off x="7526860" y="1846766"/>
              <a:ext cx="1156954" cy="418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4"/>
            <p:cNvCxnSpPr>
              <a:stCxn id="31" idx="1"/>
              <a:endCxn id="28" idx="4"/>
            </p:cNvCxnSpPr>
            <p:nvPr/>
          </p:nvCxnSpPr>
          <p:spPr>
            <a:xfrm flipH="1" flipV="1">
              <a:off x="8481150" y="1903097"/>
              <a:ext cx="220545" cy="322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5"/>
            <p:cNvCxnSpPr>
              <a:stCxn id="28" idx="0"/>
              <a:endCxn id="25" idx="4"/>
            </p:cNvCxnSpPr>
            <p:nvPr/>
          </p:nvCxnSpPr>
          <p:spPr>
            <a:xfrm flipH="1" flipV="1">
              <a:off x="8160430" y="1434862"/>
              <a:ext cx="320721" cy="355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6"/>
            <p:cNvCxnSpPr>
              <a:stCxn id="27" idx="7"/>
              <a:endCxn id="25" idx="2"/>
            </p:cNvCxnSpPr>
            <p:nvPr/>
          </p:nvCxnSpPr>
          <p:spPr>
            <a:xfrm flipV="1">
              <a:off x="7508979" y="1378531"/>
              <a:ext cx="590401" cy="428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7"/>
            <p:cNvCxnSpPr>
              <a:stCxn id="24" idx="0"/>
              <a:endCxn id="21" idx="4"/>
            </p:cNvCxnSpPr>
            <p:nvPr/>
          </p:nvCxnSpPr>
          <p:spPr>
            <a:xfrm flipH="1" flipV="1">
              <a:off x="6633620" y="915638"/>
              <a:ext cx="366302" cy="394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8"/>
            <p:cNvCxnSpPr>
              <a:stCxn id="24" idx="7"/>
              <a:endCxn id="22" idx="3"/>
            </p:cNvCxnSpPr>
            <p:nvPr/>
          </p:nvCxnSpPr>
          <p:spPr>
            <a:xfrm flipV="1">
              <a:off x="7043091" y="899139"/>
              <a:ext cx="501651" cy="427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9"/>
            <p:cNvCxnSpPr>
              <a:stCxn id="25" idx="2"/>
              <a:endCxn id="22" idx="5"/>
            </p:cNvCxnSpPr>
            <p:nvPr/>
          </p:nvCxnSpPr>
          <p:spPr>
            <a:xfrm flipH="1" flipV="1">
              <a:off x="7631079" y="899139"/>
              <a:ext cx="468300" cy="479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50"/>
            <p:cNvCxnSpPr>
              <a:stCxn id="25" idx="7"/>
              <a:endCxn id="23" idx="3"/>
            </p:cNvCxnSpPr>
            <p:nvPr/>
          </p:nvCxnSpPr>
          <p:spPr>
            <a:xfrm flipV="1">
              <a:off x="8203598" y="899139"/>
              <a:ext cx="309547" cy="43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53"/>
            <p:cNvSpPr/>
            <p:nvPr/>
          </p:nvSpPr>
          <p:spPr>
            <a:xfrm>
              <a:off x="7509130" y="378824"/>
              <a:ext cx="122101" cy="1126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Straight Arrow Connector 54"/>
            <p:cNvCxnSpPr>
              <a:stCxn id="21" idx="0"/>
              <a:endCxn id="45" idx="2"/>
            </p:cNvCxnSpPr>
            <p:nvPr/>
          </p:nvCxnSpPr>
          <p:spPr>
            <a:xfrm flipV="1">
              <a:off x="6633620" y="435155"/>
              <a:ext cx="875510" cy="36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55"/>
            <p:cNvCxnSpPr>
              <a:stCxn id="22" idx="0"/>
              <a:endCxn id="45" idx="4"/>
            </p:cNvCxnSpPr>
            <p:nvPr/>
          </p:nvCxnSpPr>
          <p:spPr>
            <a:xfrm flipH="1" flipV="1">
              <a:off x="7570181" y="491486"/>
              <a:ext cx="17730" cy="31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56"/>
            <p:cNvCxnSpPr>
              <a:stCxn id="23" idx="2"/>
              <a:endCxn id="45" idx="6"/>
            </p:cNvCxnSpPr>
            <p:nvPr/>
          </p:nvCxnSpPr>
          <p:spPr>
            <a:xfrm flipH="1" flipV="1">
              <a:off x="7631231" y="435155"/>
              <a:ext cx="864033" cy="424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65"/>
            <p:cNvSpPr/>
            <p:nvPr/>
          </p:nvSpPr>
          <p:spPr>
            <a:xfrm>
              <a:off x="6156176" y="1628800"/>
              <a:ext cx="1573348" cy="43204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Oval 66"/>
            <p:cNvSpPr/>
            <p:nvPr/>
          </p:nvSpPr>
          <p:spPr>
            <a:xfrm>
              <a:off x="6661766" y="1143917"/>
              <a:ext cx="1752578" cy="43204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Oval 67"/>
            <p:cNvSpPr/>
            <p:nvPr/>
          </p:nvSpPr>
          <p:spPr>
            <a:xfrm>
              <a:off x="7348342" y="636974"/>
              <a:ext cx="580141" cy="4320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Freeform 63"/>
          <p:cNvSpPr/>
          <p:nvPr/>
        </p:nvSpPr>
        <p:spPr>
          <a:xfrm>
            <a:off x="1157993" y="766371"/>
            <a:ext cx="3189799" cy="3890815"/>
          </a:xfrm>
          <a:custGeom>
            <a:avLst/>
            <a:gdLst>
              <a:gd name="connsiteX0" fmla="*/ 1599222 w 2487414"/>
              <a:gd name="connsiteY0" fmla="*/ 3717560 h 3717560"/>
              <a:gd name="connsiteX1" fmla="*/ 2438671 w 2487414"/>
              <a:gd name="connsiteY1" fmla="*/ 2540832 h 3717560"/>
              <a:gd name="connsiteX2" fmla="*/ 317563 w 2487414"/>
              <a:gd name="connsiteY2" fmla="*/ 1573967 h 3717560"/>
              <a:gd name="connsiteX3" fmla="*/ 32750 w 2487414"/>
              <a:gd name="connsiteY3" fmla="*/ 269823 h 3717560"/>
              <a:gd name="connsiteX4" fmla="*/ 549910 w 2487414"/>
              <a:gd name="connsiteY4" fmla="*/ 269823 h 3717560"/>
              <a:gd name="connsiteX5" fmla="*/ 1584231 w 2487414"/>
              <a:gd name="connsiteY5" fmla="*/ 0 h 3717560"/>
              <a:gd name="connsiteX0" fmla="*/ 1571066 w 1700755"/>
              <a:gd name="connsiteY0" fmla="*/ 3717560 h 3717560"/>
              <a:gd name="connsiteX1" fmla="*/ 651171 w 1700755"/>
              <a:gd name="connsiteY1" fmla="*/ 2694836 h 3717560"/>
              <a:gd name="connsiteX2" fmla="*/ 289407 w 1700755"/>
              <a:gd name="connsiteY2" fmla="*/ 1573967 h 3717560"/>
              <a:gd name="connsiteX3" fmla="*/ 4594 w 1700755"/>
              <a:gd name="connsiteY3" fmla="*/ 269823 h 3717560"/>
              <a:gd name="connsiteX4" fmla="*/ 521754 w 1700755"/>
              <a:gd name="connsiteY4" fmla="*/ 269823 h 3717560"/>
              <a:gd name="connsiteX5" fmla="*/ 1556075 w 1700755"/>
              <a:gd name="connsiteY5" fmla="*/ 0 h 3717560"/>
              <a:gd name="connsiteX0" fmla="*/ 1510049 w 1643980"/>
              <a:gd name="connsiteY0" fmla="*/ 3804187 h 3804187"/>
              <a:gd name="connsiteX1" fmla="*/ 651171 w 1643980"/>
              <a:gd name="connsiteY1" fmla="*/ 2694836 h 3804187"/>
              <a:gd name="connsiteX2" fmla="*/ 289407 w 1643980"/>
              <a:gd name="connsiteY2" fmla="*/ 1573967 h 3804187"/>
              <a:gd name="connsiteX3" fmla="*/ 4594 w 1643980"/>
              <a:gd name="connsiteY3" fmla="*/ 269823 h 3804187"/>
              <a:gd name="connsiteX4" fmla="*/ 521754 w 1643980"/>
              <a:gd name="connsiteY4" fmla="*/ 269823 h 3804187"/>
              <a:gd name="connsiteX5" fmla="*/ 1556075 w 1643980"/>
              <a:gd name="connsiteY5" fmla="*/ 0 h 3804187"/>
              <a:gd name="connsiteX0" fmla="*/ 1510049 w 1556075"/>
              <a:gd name="connsiteY0" fmla="*/ 3804187 h 3804187"/>
              <a:gd name="connsiteX1" fmla="*/ 651171 w 1556075"/>
              <a:gd name="connsiteY1" fmla="*/ 2694836 h 3804187"/>
              <a:gd name="connsiteX2" fmla="*/ 289407 w 1556075"/>
              <a:gd name="connsiteY2" fmla="*/ 1573967 h 3804187"/>
              <a:gd name="connsiteX3" fmla="*/ 4594 w 1556075"/>
              <a:gd name="connsiteY3" fmla="*/ 269823 h 3804187"/>
              <a:gd name="connsiteX4" fmla="*/ 521754 w 1556075"/>
              <a:gd name="connsiteY4" fmla="*/ 269823 h 3804187"/>
              <a:gd name="connsiteX5" fmla="*/ 1556075 w 1556075"/>
              <a:gd name="connsiteY5" fmla="*/ 0 h 3804187"/>
              <a:gd name="connsiteX0" fmla="*/ 1510049 w 1556075"/>
              <a:gd name="connsiteY0" fmla="*/ 3804187 h 3804187"/>
              <a:gd name="connsiteX1" fmla="*/ 651171 w 1556075"/>
              <a:gd name="connsiteY1" fmla="*/ 2694836 h 3804187"/>
              <a:gd name="connsiteX2" fmla="*/ 289407 w 1556075"/>
              <a:gd name="connsiteY2" fmla="*/ 1573967 h 3804187"/>
              <a:gd name="connsiteX3" fmla="*/ 4594 w 1556075"/>
              <a:gd name="connsiteY3" fmla="*/ 269823 h 3804187"/>
              <a:gd name="connsiteX4" fmla="*/ 521754 w 1556075"/>
              <a:gd name="connsiteY4" fmla="*/ 269823 h 3804187"/>
              <a:gd name="connsiteX5" fmla="*/ 1556075 w 1556075"/>
              <a:gd name="connsiteY5" fmla="*/ 0 h 3804187"/>
              <a:gd name="connsiteX0" fmla="*/ 1510049 w 4352721"/>
              <a:gd name="connsiteY0" fmla="*/ 3804187 h 3804187"/>
              <a:gd name="connsiteX1" fmla="*/ 651171 w 4352721"/>
              <a:gd name="connsiteY1" fmla="*/ 2694836 h 3804187"/>
              <a:gd name="connsiteX2" fmla="*/ 289407 w 4352721"/>
              <a:gd name="connsiteY2" fmla="*/ 1573967 h 3804187"/>
              <a:gd name="connsiteX3" fmla="*/ 4594 w 4352721"/>
              <a:gd name="connsiteY3" fmla="*/ 269823 h 3804187"/>
              <a:gd name="connsiteX4" fmla="*/ 521754 w 4352721"/>
              <a:gd name="connsiteY4" fmla="*/ 269823 h 3804187"/>
              <a:gd name="connsiteX5" fmla="*/ 4352721 w 4352721"/>
              <a:gd name="connsiteY5" fmla="*/ 0 h 3804187"/>
              <a:gd name="connsiteX0" fmla="*/ 1510049 w 4352721"/>
              <a:gd name="connsiteY0" fmla="*/ 3936325 h 3936325"/>
              <a:gd name="connsiteX1" fmla="*/ 651171 w 4352721"/>
              <a:gd name="connsiteY1" fmla="*/ 2826974 h 3936325"/>
              <a:gd name="connsiteX2" fmla="*/ 289407 w 4352721"/>
              <a:gd name="connsiteY2" fmla="*/ 1706105 h 3936325"/>
              <a:gd name="connsiteX3" fmla="*/ 4594 w 4352721"/>
              <a:gd name="connsiteY3" fmla="*/ 401961 h 3936325"/>
              <a:gd name="connsiteX4" fmla="*/ 521754 w 4352721"/>
              <a:gd name="connsiteY4" fmla="*/ 401961 h 3936325"/>
              <a:gd name="connsiteX5" fmla="*/ 4352721 w 4352721"/>
              <a:gd name="connsiteY5" fmla="*/ 132138 h 3936325"/>
              <a:gd name="connsiteX0" fmla="*/ 1510049 w 4393399"/>
              <a:gd name="connsiteY0" fmla="*/ 4062579 h 4062579"/>
              <a:gd name="connsiteX1" fmla="*/ 651171 w 4393399"/>
              <a:gd name="connsiteY1" fmla="*/ 2953228 h 4062579"/>
              <a:gd name="connsiteX2" fmla="*/ 289407 w 4393399"/>
              <a:gd name="connsiteY2" fmla="*/ 1832359 h 4062579"/>
              <a:gd name="connsiteX3" fmla="*/ 4594 w 4393399"/>
              <a:gd name="connsiteY3" fmla="*/ 528215 h 4062579"/>
              <a:gd name="connsiteX4" fmla="*/ 521754 w 4393399"/>
              <a:gd name="connsiteY4" fmla="*/ 528215 h 4062579"/>
              <a:gd name="connsiteX5" fmla="*/ 4393399 w 4393399"/>
              <a:gd name="connsiteY5" fmla="*/ 114013 h 4062579"/>
              <a:gd name="connsiteX0" fmla="*/ 1593282 w 4476632"/>
              <a:gd name="connsiteY0" fmla="*/ 4063633 h 4063633"/>
              <a:gd name="connsiteX1" fmla="*/ 734404 w 4476632"/>
              <a:gd name="connsiteY1" fmla="*/ 2954282 h 4063633"/>
              <a:gd name="connsiteX2" fmla="*/ 372640 w 4476632"/>
              <a:gd name="connsiteY2" fmla="*/ 1833413 h 4063633"/>
              <a:gd name="connsiteX3" fmla="*/ 87827 w 4476632"/>
              <a:gd name="connsiteY3" fmla="*/ 529269 h 4063633"/>
              <a:gd name="connsiteX4" fmla="*/ 2028734 w 4476632"/>
              <a:gd name="connsiteY4" fmla="*/ 519644 h 4063633"/>
              <a:gd name="connsiteX5" fmla="*/ 4476632 w 4476632"/>
              <a:gd name="connsiteY5" fmla="*/ 115067 h 4063633"/>
              <a:gd name="connsiteX0" fmla="*/ 1767072 w 4650422"/>
              <a:gd name="connsiteY0" fmla="*/ 3948566 h 3948566"/>
              <a:gd name="connsiteX1" fmla="*/ 908194 w 4650422"/>
              <a:gd name="connsiteY1" fmla="*/ 2839215 h 3948566"/>
              <a:gd name="connsiteX2" fmla="*/ 546430 w 4650422"/>
              <a:gd name="connsiteY2" fmla="*/ 1718346 h 3948566"/>
              <a:gd name="connsiteX3" fmla="*/ 261617 w 4650422"/>
              <a:gd name="connsiteY3" fmla="*/ 414202 h 3948566"/>
              <a:gd name="connsiteX4" fmla="*/ 4650422 w 4650422"/>
              <a:gd name="connsiteY4" fmla="*/ 0 h 3948566"/>
              <a:gd name="connsiteX0" fmla="*/ 1277040 w 4160390"/>
              <a:gd name="connsiteY0" fmla="*/ 3948566 h 3948566"/>
              <a:gd name="connsiteX1" fmla="*/ 418162 w 4160390"/>
              <a:gd name="connsiteY1" fmla="*/ 2839215 h 3948566"/>
              <a:gd name="connsiteX2" fmla="*/ 56398 w 4160390"/>
              <a:gd name="connsiteY2" fmla="*/ 1718346 h 3948566"/>
              <a:gd name="connsiteX3" fmla="*/ 1581776 w 4160390"/>
              <a:gd name="connsiteY3" fmla="*/ 327575 h 3948566"/>
              <a:gd name="connsiteX4" fmla="*/ 4160390 w 4160390"/>
              <a:gd name="connsiteY4" fmla="*/ 0 h 3948566"/>
              <a:gd name="connsiteX0" fmla="*/ 1222480 w 4105830"/>
              <a:gd name="connsiteY0" fmla="*/ 3948566 h 3948566"/>
              <a:gd name="connsiteX1" fmla="*/ 1838 w 4105830"/>
              <a:gd name="connsiteY1" fmla="*/ 1718346 h 3948566"/>
              <a:gd name="connsiteX2" fmla="*/ 1527216 w 4105830"/>
              <a:gd name="connsiteY2" fmla="*/ 327575 h 3948566"/>
              <a:gd name="connsiteX3" fmla="*/ 4105830 w 4105830"/>
              <a:gd name="connsiteY3" fmla="*/ 0 h 3948566"/>
              <a:gd name="connsiteX0" fmla="*/ 938408 w 3821758"/>
              <a:gd name="connsiteY0" fmla="*/ 3948566 h 3948566"/>
              <a:gd name="connsiteX1" fmla="*/ 2516 w 3821758"/>
              <a:gd name="connsiteY1" fmla="*/ 1987853 h 3948566"/>
              <a:gd name="connsiteX2" fmla="*/ 1243144 w 3821758"/>
              <a:gd name="connsiteY2" fmla="*/ 327575 h 3948566"/>
              <a:gd name="connsiteX3" fmla="*/ 3821758 w 3821758"/>
              <a:gd name="connsiteY3" fmla="*/ 0 h 3948566"/>
              <a:gd name="connsiteX0" fmla="*/ 942029 w 3825379"/>
              <a:gd name="connsiteY0" fmla="*/ 3948566 h 3948566"/>
              <a:gd name="connsiteX1" fmla="*/ 6137 w 3825379"/>
              <a:gd name="connsiteY1" fmla="*/ 1987853 h 3948566"/>
              <a:gd name="connsiteX2" fmla="*/ 1246765 w 3825379"/>
              <a:gd name="connsiteY2" fmla="*/ 327575 h 3948566"/>
              <a:gd name="connsiteX3" fmla="*/ 3825379 w 3825379"/>
              <a:gd name="connsiteY3" fmla="*/ 0 h 3948566"/>
              <a:gd name="connsiteX0" fmla="*/ 946591 w 3829941"/>
              <a:gd name="connsiteY0" fmla="*/ 3948566 h 3948566"/>
              <a:gd name="connsiteX1" fmla="*/ 10699 w 3829941"/>
              <a:gd name="connsiteY1" fmla="*/ 1987853 h 3948566"/>
              <a:gd name="connsiteX2" fmla="*/ 1251327 w 3829941"/>
              <a:gd name="connsiteY2" fmla="*/ 327575 h 3948566"/>
              <a:gd name="connsiteX3" fmla="*/ 3829941 w 3829941"/>
              <a:gd name="connsiteY3" fmla="*/ 0 h 3948566"/>
              <a:gd name="connsiteX0" fmla="*/ 945268 w 3828618"/>
              <a:gd name="connsiteY0" fmla="*/ 3948566 h 3948566"/>
              <a:gd name="connsiteX1" fmla="*/ 9376 w 3828618"/>
              <a:gd name="connsiteY1" fmla="*/ 1987853 h 3948566"/>
              <a:gd name="connsiteX2" fmla="*/ 1250004 w 3828618"/>
              <a:gd name="connsiteY2" fmla="*/ 327575 h 3948566"/>
              <a:gd name="connsiteX3" fmla="*/ 3828618 w 3828618"/>
              <a:gd name="connsiteY3" fmla="*/ 0 h 3948566"/>
              <a:gd name="connsiteX0" fmla="*/ 460076 w 3343426"/>
              <a:gd name="connsiteY0" fmla="*/ 3948566 h 3948566"/>
              <a:gd name="connsiteX1" fmla="*/ 53003 w 3343426"/>
              <a:gd name="connsiteY1" fmla="*/ 1997479 h 3948566"/>
              <a:gd name="connsiteX2" fmla="*/ 764812 w 3343426"/>
              <a:gd name="connsiteY2" fmla="*/ 327575 h 3948566"/>
              <a:gd name="connsiteX3" fmla="*/ 3343426 w 3343426"/>
              <a:gd name="connsiteY3" fmla="*/ 0 h 3948566"/>
              <a:gd name="connsiteX0" fmla="*/ 486848 w 3370198"/>
              <a:gd name="connsiteY0" fmla="*/ 3948566 h 3948566"/>
              <a:gd name="connsiteX1" fmla="*/ 79775 w 3370198"/>
              <a:gd name="connsiteY1" fmla="*/ 1997479 h 3948566"/>
              <a:gd name="connsiteX2" fmla="*/ 1340744 w 3370198"/>
              <a:gd name="connsiteY2" fmla="*/ 500830 h 3948566"/>
              <a:gd name="connsiteX3" fmla="*/ 3370198 w 3370198"/>
              <a:gd name="connsiteY3" fmla="*/ 0 h 3948566"/>
              <a:gd name="connsiteX0" fmla="*/ 486848 w 3370198"/>
              <a:gd name="connsiteY0" fmla="*/ 3890815 h 3890815"/>
              <a:gd name="connsiteX1" fmla="*/ 79775 w 3370198"/>
              <a:gd name="connsiteY1" fmla="*/ 1939728 h 3890815"/>
              <a:gd name="connsiteX2" fmla="*/ 1340744 w 3370198"/>
              <a:gd name="connsiteY2" fmla="*/ 443079 h 3890815"/>
              <a:gd name="connsiteX3" fmla="*/ 3370198 w 3370198"/>
              <a:gd name="connsiteY3" fmla="*/ 0 h 389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198" h="3890815">
                <a:moveTo>
                  <a:pt x="486848" y="3890815"/>
                </a:moveTo>
                <a:cubicBezTo>
                  <a:pt x="-62372" y="3474313"/>
                  <a:pt x="-62541" y="2514351"/>
                  <a:pt x="79775" y="1939728"/>
                </a:cubicBezTo>
                <a:cubicBezTo>
                  <a:pt x="222091" y="1365105"/>
                  <a:pt x="792340" y="766367"/>
                  <a:pt x="1340744" y="443079"/>
                </a:cubicBezTo>
                <a:cubicBezTo>
                  <a:pt x="1889148" y="119791"/>
                  <a:pt x="2455864" y="86292"/>
                  <a:pt x="3370198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64"/>
          <p:cNvSpPr/>
          <p:nvPr/>
        </p:nvSpPr>
        <p:spPr>
          <a:xfrm>
            <a:off x="4867622" y="1861069"/>
            <a:ext cx="3959649" cy="3790223"/>
          </a:xfrm>
          <a:custGeom>
            <a:avLst/>
            <a:gdLst>
              <a:gd name="connsiteX0" fmla="*/ 0 w 1451565"/>
              <a:gd name="connsiteY0" fmla="*/ 3665095 h 3665095"/>
              <a:gd name="connsiteX1" fmla="*/ 1356609 w 1451565"/>
              <a:gd name="connsiteY1" fmla="*/ 3132944 h 3665095"/>
              <a:gd name="connsiteX2" fmla="*/ 1251678 w 1451565"/>
              <a:gd name="connsiteY2" fmla="*/ 1626433 h 3665095"/>
              <a:gd name="connsiteX3" fmla="*/ 562131 w 1451565"/>
              <a:gd name="connsiteY3" fmla="*/ 292308 h 3665095"/>
              <a:gd name="connsiteX4" fmla="*/ 239842 w 1451565"/>
              <a:gd name="connsiteY4" fmla="*/ 0 h 3665095"/>
              <a:gd name="connsiteX0" fmla="*/ 2589985 w 4041550"/>
              <a:gd name="connsiteY0" fmla="*/ 3790223 h 3790223"/>
              <a:gd name="connsiteX1" fmla="*/ 3946594 w 4041550"/>
              <a:gd name="connsiteY1" fmla="*/ 3258072 h 3790223"/>
              <a:gd name="connsiteX2" fmla="*/ 3841663 w 4041550"/>
              <a:gd name="connsiteY2" fmla="*/ 1751561 h 3790223"/>
              <a:gd name="connsiteX3" fmla="*/ 3152116 w 4041550"/>
              <a:gd name="connsiteY3" fmla="*/ 417436 h 3790223"/>
              <a:gd name="connsiteX4" fmla="*/ 0 w 4041550"/>
              <a:gd name="connsiteY4" fmla="*/ 0 h 3790223"/>
              <a:gd name="connsiteX0" fmla="*/ 2589985 w 4076055"/>
              <a:gd name="connsiteY0" fmla="*/ 3790223 h 3790223"/>
              <a:gd name="connsiteX1" fmla="*/ 3946594 w 4076055"/>
              <a:gd name="connsiteY1" fmla="*/ 3258072 h 3790223"/>
              <a:gd name="connsiteX2" fmla="*/ 3841663 w 4076055"/>
              <a:gd name="connsiteY2" fmla="*/ 1751561 h 3790223"/>
              <a:gd name="connsiteX3" fmla="*/ 2362844 w 4076055"/>
              <a:gd name="connsiteY3" fmla="*/ 427061 h 3790223"/>
              <a:gd name="connsiteX4" fmla="*/ 0 w 4076055"/>
              <a:gd name="connsiteY4" fmla="*/ 0 h 3790223"/>
              <a:gd name="connsiteX0" fmla="*/ 2589985 w 4076055"/>
              <a:gd name="connsiteY0" fmla="*/ 3790223 h 3790223"/>
              <a:gd name="connsiteX1" fmla="*/ 3946594 w 4076055"/>
              <a:gd name="connsiteY1" fmla="*/ 3258072 h 3790223"/>
              <a:gd name="connsiteX2" fmla="*/ 3841663 w 4076055"/>
              <a:gd name="connsiteY2" fmla="*/ 1751561 h 3790223"/>
              <a:gd name="connsiteX3" fmla="*/ 2362844 w 4076055"/>
              <a:gd name="connsiteY3" fmla="*/ 427061 h 3790223"/>
              <a:gd name="connsiteX4" fmla="*/ 0 w 4076055"/>
              <a:gd name="connsiteY4" fmla="*/ 0 h 3790223"/>
              <a:gd name="connsiteX0" fmla="*/ 2589985 w 4076055"/>
              <a:gd name="connsiteY0" fmla="*/ 3790223 h 3790223"/>
              <a:gd name="connsiteX1" fmla="*/ 3946594 w 4076055"/>
              <a:gd name="connsiteY1" fmla="*/ 3258072 h 3790223"/>
              <a:gd name="connsiteX2" fmla="*/ 3841663 w 4076055"/>
              <a:gd name="connsiteY2" fmla="*/ 1751561 h 3790223"/>
              <a:gd name="connsiteX3" fmla="*/ 2362844 w 4076055"/>
              <a:gd name="connsiteY3" fmla="*/ 427061 h 3790223"/>
              <a:gd name="connsiteX4" fmla="*/ 0 w 4076055"/>
              <a:gd name="connsiteY4" fmla="*/ 0 h 3790223"/>
              <a:gd name="connsiteX0" fmla="*/ 2589985 w 3959649"/>
              <a:gd name="connsiteY0" fmla="*/ 3790223 h 3790223"/>
              <a:gd name="connsiteX1" fmla="*/ 3725213 w 3959649"/>
              <a:gd name="connsiteY1" fmla="*/ 3190695 h 3790223"/>
              <a:gd name="connsiteX2" fmla="*/ 3841663 w 3959649"/>
              <a:gd name="connsiteY2" fmla="*/ 1751561 h 3790223"/>
              <a:gd name="connsiteX3" fmla="*/ 2362844 w 3959649"/>
              <a:gd name="connsiteY3" fmla="*/ 427061 h 3790223"/>
              <a:gd name="connsiteX4" fmla="*/ 0 w 3959649"/>
              <a:gd name="connsiteY4" fmla="*/ 0 h 3790223"/>
              <a:gd name="connsiteX0" fmla="*/ 2589985 w 3959649"/>
              <a:gd name="connsiteY0" fmla="*/ 3790223 h 3790223"/>
              <a:gd name="connsiteX1" fmla="*/ 3725213 w 3959649"/>
              <a:gd name="connsiteY1" fmla="*/ 3190695 h 3790223"/>
              <a:gd name="connsiteX2" fmla="*/ 3841663 w 3959649"/>
              <a:gd name="connsiteY2" fmla="*/ 1751561 h 3790223"/>
              <a:gd name="connsiteX3" fmla="*/ 2362844 w 3959649"/>
              <a:gd name="connsiteY3" fmla="*/ 427061 h 3790223"/>
              <a:gd name="connsiteX4" fmla="*/ 0 w 3959649"/>
              <a:gd name="connsiteY4" fmla="*/ 0 h 37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9649" h="3790223">
                <a:moveTo>
                  <a:pt x="2589985" y="3790223"/>
                </a:moveTo>
                <a:cubicBezTo>
                  <a:pt x="3163983" y="3694036"/>
                  <a:pt x="3516600" y="3530472"/>
                  <a:pt x="3725213" y="3190695"/>
                </a:cubicBezTo>
                <a:cubicBezTo>
                  <a:pt x="3933826" y="2850918"/>
                  <a:pt x="4068724" y="2212167"/>
                  <a:pt x="3841663" y="1751561"/>
                </a:cubicBezTo>
                <a:cubicBezTo>
                  <a:pt x="3614602" y="1290955"/>
                  <a:pt x="2810616" y="630756"/>
                  <a:pt x="2362844" y="427061"/>
                </a:cubicBezTo>
                <a:cubicBezTo>
                  <a:pt x="1578188" y="11610"/>
                  <a:pt x="76825" y="10618"/>
                  <a:pt x="0" y="0"/>
                </a:cubicBezTo>
              </a:path>
            </a:pathLst>
          </a:custGeom>
          <a:noFill/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Freeform 62"/>
          <p:cNvSpPr/>
          <p:nvPr/>
        </p:nvSpPr>
        <p:spPr>
          <a:xfrm>
            <a:off x="5505749" y="1264810"/>
            <a:ext cx="3008194" cy="3786874"/>
          </a:xfrm>
          <a:custGeom>
            <a:avLst/>
            <a:gdLst>
              <a:gd name="connsiteX0" fmla="*/ 0 w 997906"/>
              <a:gd name="connsiteY0" fmla="*/ 3681668 h 3681668"/>
              <a:gd name="connsiteX1" fmla="*/ 951875 w 997906"/>
              <a:gd name="connsiteY1" fmla="*/ 2197642 h 3681668"/>
              <a:gd name="connsiteX2" fmla="*/ 794478 w 997906"/>
              <a:gd name="connsiteY2" fmla="*/ 308881 h 3681668"/>
              <a:gd name="connsiteX3" fmla="*/ 322288 w 997906"/>
              <a:gd name="connsiteY3" fmla="*/ 24068 h 3681668"/>
              <a:gd name="connsiteX0" fmla="*/ 3005951 w 4003857"/>
              <a:gd name="connsiteY0" fmla="*/ 3773159 h 3773159"/>
              <a:gd name="connsiteX1" fmla="*/ 3957826 w 4003857"/>
              <a:gd name="connsiteY1" fmla="*/ 2289133 h 3773159"/>
              <a:gd name="connsiteX2" fmla="*/ 3800429 w 4003857"/>
              <a:gd name="connsiteY2" fmla="*/ 400372 h 3773159"/>
              <a:gd name="connsiteX3" fmla="*/ 0 w 4003857"/>
              <a:gd name="connsiteY3" fmla="*/ 9681 h 3773159"/>
              <a:gd name="connsiteX0" fmla="*/ 3005951 w 3968072"/>
              <a:gd name="connsiteY0" fmla="*/ 3770234 h 3770234"/>
              <a:gd name="connsiteX1" fmla="*/ 3957826 w 3968072"/>
              <a:gd name="connsiteY1" fmla="*/ 2286208 h 3770234"/>
              <a:gd name="connsiteX2" fmla="*/ 2411825 w 3968072"/>
              <a:gd name="connsiteY2" fmla="*/ 455199 h 3770234"/>
              <a:gd name="connsiteX3" fmla="*/ 0 w 3968072"/>
              <a:gd name="connsiteY3" fmla="*/ 6756 h 3770234"/>
              <a:gd name="connsiteX0" fmla="*/ 3005951 w 3968072"/>
              <a:gd name="connsiteY0" fmla="*/ 3775767 h 3775767"/>
              <a:gd name="connsiteX1" fmla="*/ 3957826 w 3968072"/>
              <a:gd name="connsiteY1" fmla="*/ 2291741 h 3775767"/>
              <a:gd name="connsiteX2" fmla="*/ 2411825 w 3968072"/>
              <a:gd name="connsiteY2" fmla="*/ 460732 h 3775767"/>
              <a:gd name="connsiteX3" fmla="*/ 0 w 3968072"/>
              <a:gd name="connsiteY3" fmla="*/ 12289 h 3775767"/>
              <a:gd name="connsiteX0" fmla="*/ 3005951 w 3968072"/>
              <a:gd name="connsiteY0" fmla="*/ 3775767 h 3775767"/>
              <a:gd name="connsiteX1" fmla="*/ 3957826 w 3968072"/>
              <a:gd name="connsiteY1" fmla="*/ 2291741 h 3775767"/>
              <a:gd name="connsiteX2" fmla="*/ 2411825 w 3968072"/>
              <a:gd name="connsiteY2" fmla="*/ 460732 h 3775767"/>
              <a:gd name="connsiteX3" fmla="*/ 0 w 3968072"/>
              <a:gd name="connsiteY3" fmla="*/ 12289 h 3775767"/>
              <a:gd name="connsiteX0" fmla="*/ 3005951 w 3472269"/>
              <a:gd name="connsiteY0" fmla="*/ 3775767 h 3775767"/>
              <a:gd name="connsiteX1" fmla="*/ 3439855 w 3472269"/>
              <a:gd name="connsiteY1" fmla="*/ 2436120 h 3775767"/>
              <a:gd name="connsiteX2" fmla="*/ 2411825 w 3472269"/>
              <a:gd name="connsiteY2" fmla="*/ 460732 h 3775767"/>
              <a:gd name="connsiteX3" fmla="*/ 0 w 3472269"/>
              <a:gd name="connsiteY3" fmla="*/ 12289 h 3775767"/>
              <a:gd name="connsiteX0" fmla="*/ 3005951 w 3472269"/>
              <a:gd name="connsiteY0" fmla="*/ 3775767 h 3775767"/>
              <a:gd name="connsiteX1" fmla="*/ 3439855 w 3472269"/>
              <a:gd name="connsiteY1" fmla="*/ 2436120 h 3775767"/>
              <a:gd name="connsiteX2" fmla="*/ 2411825 w 3472269"/>
              <a:gd name="connsiteY2" fmla="*/ 460732 h 3775767"/>
              <a:gd name="connsiteX3" fmla="*/ 0 w 3472269"/>
              <a:gd name="connsiteY3" fmla="*/ 12289 h 3775767"/>
              <a:gd name="connsiteX0" fmla="*/ 3005951 w 3472269"/>
              <a:gd name="connsiteY0" fmla="*/ 3786874 h 3786874"/>
              <a:gd name="connsiteX1" fmla="*/ 3439855 w 3472269"/>
              <a:gd name="connsiteY1" fmla="*/ 2447227 h 3786874"/>
              <a:gd name="connsiteX2" fmla="*/ 2411825 w 3472269"/>
              <a:gd name="connsiteY2" fmla="*/ 471839 h 3786874"/>
              <a:gd name="connsiteX3" fmla="*/ 0 w 3472269"/>
              <a:gd name="connsiteY3" fmla="*/ 23396 h 3786874"/>
              <a:gd name="connsiteX0" fmla="*/ 3005951 w 3444297"/>
              <a:gd name="connsiteY0" fmla="*/ 3786874 h 3786874"/>
              <a:gd name="connsiteX1" fmla="*/ 3439855 w 3444297"/>
              <a:gd name="connsiteY1" fmla="*/ 2447227 h 3786874"/>
              <a:gd name="connsiteX2" fmla="*/ 2411825 w 3444297"/>
              <a:gd name="connsiteY2" fmla="*/ 471839 h 3786874"/>
              <a:gd name="connsiteX3" fmla="*/ 0 w 3444297"/>
              <a:gd name="connsiteY3" fmla="*/ 23396 h 378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297" h="3786874">
                <a:moveTo>
                  <a:pt x="3005951" y="3786874"/>
                </a:moveTo>
                <a:cubicBezTo>
                  <a:pt x="3415682" y="3325926"/>
                  <a:pt x="3461732" y="2999733"/>
                  <a:pt x="3439855" y="2447227"/>
                </a:cubicBezTo>
                <a:cubicBezTo>
                  <a:pt x="3417978" y="1894721"/>
                  <a:pt x="3012685" y="930353"/>
                  <a:pt x="2411825" y="471839"/>
                </a:cubicBezTo>
                <a:cubicBezTo>
                  <a:pt x="1601572" y="-73303"/>
                  <a:pt x="183629" y="-15329"/>
                  <a:pt x="0" y="23396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340745" y="188640"/>
            <a:ext cx="6927786" cy="1247926"/>
            <a:chOff x="1942401" y="3225138"/>
            <a:chExt cx="6927786" cy="1247926"/>
          </a:xfrm>
        </p:grpSpPr>
        <p:sp>
          <p:nvSpPr>
            <p:cNvPr id="28" name="Rectangle 5"/>
            <p:cNvSpPr/>
            <p:nvPr/>
          </p:nvSpPr>
          <p:spPr>
            <a:xfrm>
              <a:off x="3192492" y="3225138"/>
              <a:ext cx="1080000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Sky</a:t>
              </a:r>
              <a:endParaRPr lang="ko-KR" altLang="en-US" dirty="0"/>
            </a:p>
          </p:txBody>
        </p:sp>
        <p:sp>
          <p:nvSpPr>
            <p:cNvPr id="29" name="Oval 7"/>
            <p:cNvSpPr/>
            <p:nvPr/>
          </p:nvSpPr>
          <p:spPr>
            <a:xfrm>
              <a:off x="1942401" y="4005064"/>
              <a:ext cx="972000" cy="46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30" name="Oval 8"/>
            <p:cNvSpPr/>
            <p:nvPr/>
          </p:nvSpPr>
          <p:spPr>
            <a:xfrm>
              <a:off x="4401468" y="4005064"/>
              <a:ext cx="972000" cy="46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31" name="Rectangle 10"/>
            <p:cNvSpPr/>
            <p:nvPr/>
          </p:nvSpPr>
          <p:spPr>
            <a:xfrm>
              <a:off x="6925971" y="3455414"/>
              <a:ext cx="1944216" cy="403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&lt;Sunny, ?,?,?,?,?&gt;</a:t>
              </a:r>
              <a:endParaRPr lang="ko-KR" altLang="en-US" dirty="0"/>
            </a:p>
          </p:txBody>
        </p:sp>
        <p:cxnSp>
          <p:nvCxnSpPr>
            <p:cNvPr id="32" name="Straight Arrow Connector 12"/>
            <p:cNvCxnSpPr>
              <a:stCxn id="28" idx="2"/>
              <a:endCxn id="29" idx="7"/>
            </p:cNvCxnSpPr>
            <p:nvPr/>
          </p:nvCxnSpPr>
          <p:spPr>
            <a:xfrm flipH="1">
              <a:off x="2772055" y="3657138"/>
              <a:ext cx="960437" cy="416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3"/>
            <p:cNvCxnSpPr>
              <a:stCxn id="28" idx="2"/>
              <a:endCxn id="30" idx="1"/>
            </p:cNvCxnSpPr>
            <p:nvPr/>
          </p:nvCxnSpPr>
          <p:spPr>
            <a:xfrm>
              <a:off x="3732492" y="3657138"/>
              <a:ext cx="811322" cy="416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3808" y="3678892"/>
              <a:ext cx="786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Rainy</a:t>
              </a:r>
              <a:endParaRPr lang="ko-KR" alt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81429" y="3678892"/>
              <a:ext cx="834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Sunny</a:t>
              </a:r>
              <a:endParaRPr lang="ko-KR" altLang="en-US" b="1" dirty="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V="1">
              <a:off x="4959476" y="3657138"/>
              <a:ext cx="1772764" cy="2175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380081" y="2694214"/>
            <a:ext cx="8923899" cy="2679002"/>
            <a:chOff x="380081" y="2694214"/>
            <a:chExt cx="8923899" cy="2679002"/>
          </a:xfrm>
        </p:grpSpPr>
        <p:grpSp>
          <p:nvGrpSpPr>
            <p:cNvPr id="24" name="Group 49"/>
            <p:cNvGrpSpPr/>
            <p:nvPr/>
          </p:nvGrpSpPr>
          <p:grpSpPr>
            <a:xfrm>
              <a:off x="6166384" y="3180911"/>
              <a:ext cx="3137596" cy="1058743"/>
              <a:chOff x="5621212" y="4907901"/>
              <a:chExt cx="3137596" cy="1058743"/>
            </a:xfrm>
          </p:grpSpPr>
          <p:sp>
            <p:nvSpPr>
              <p:cNvPr id="25" name="Rectangle 9"/>
              <p:cNvSpPr/>
              <p:nvPr/>
            </p:nvSpPr>
            <p:spPr>
              <a:xfrm>
                <a:off x="5621212" y="4907901"/>
                <a:ext cx="3137596" cy="4034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&lt;Sunny, Warm, ?, Strong, ?, ?&gt;</a:t>
                </a:r>
                <a:endParaRPr lang="ko-KR" altLang="en-US" dirty="0"/>
              </a:p>
            </p:txBody>
          </p:sp>
          <p:sp>
            <p:nvSpPr>
              <p:cNvPr id="26" name="Rectangle 48"/>
              <p:cNvSpPr/>
              <p:nvPr/>
            </p:nvSpPr>
            <p:spPr>
              <a:xfrm>
                <a:off x="5621212" y="5311349"/>
                <a:ext cx="3137596" cy="6552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Only one potential decision tree</a:t>
                </a:r>
                <a:br>
                  <a:rPr lang="en-US" altLang="ko-KR" sz="1400" b="1" dirty="0"/>
                </a:br>
                <a:r>
                  <a:rPr lang="en-US" altLang="ko-KR" sz="1400" b="1" dirty="0"/>
                  <a:t>corresponding to the hypothesis</a:t>
                </a:r>
                <a:endParaRPr lang="ko-KR" altLang="en-US" sz="1400" b="1" dirty="0"/>
              </a:p>
            </p:txBody>
          </p:sp>
        </p:grpSp>
        <p:cxnSp>
          <p:nvCxnSpPr>
            <p:cNvPr id="37" name="직선 화살표 연결선 36"/>
            <p:cNvCxnSpPr/>
            <p:nvPr/>
          </p:nvCxnSpPr>
          <p:spPr>
            <a:xfrm flipV="1">
              <a:off x="4189674" y="3688529"/>
              <a:ext cx="1772764" cy="2175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>
              <a:off x="380081" y="2694214"/>
              <a:ext cx="4695975" cy="2679002"/>
              <a:chOff x="380081" y="2694214"/>
              <a:chExt cx="4695975" cy="2679002"/>
            </a:xfrm>
          </p:grpSpPr>
          <p:sp>
            <p:nvSpPr>
              <p:cNvPr id="5" name="Rectangle 18"/>
              <p:cNvSpPr/>
              <p:nvPr/>
            </p:nvSpPr>
            <p:spPr>
              <a:xfrm>
                <a:off x="1331640" y="2694214"/>
                <a:ext cx="1080000" cy="43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Sky</a:t>
                </a:r>
                <a:endParaRPr lang="ko-KR" altLang="en-US" dirty="0"/>
              </a:p>
            </p:txBody>
          </p:sp>
          <p:sp>
            <p:nvSpPr>
              <p:cNvPr id="6" name="Rectangle 19"/>
              <p:cNvSpPr/>
              <p:nvPr/>
            </p:nvSpPr>
            <p:spPr>
              <a:xfrm>
                <a:off x="2282619" y="3455083"/>
                <a:ext cx="1080000" cy="43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Temp</a:t>
                </a:r>
                <a:endParaRPr lang="ko-KR" altLang="en-US" dirty="0"/>
              </a:p>
            </p:txBody>
          </p:sp>
          <p:sp>
            <p:nvSpPr>
              <p:cNvPr id="7" name="Rectangle 20"/>
              <p:cNvSpPr/>
              <p:nvPr/>
            </p:nvSpPr>
            <p:spPr>
              <a:xfrm>
                <a:off x="3078650" y="4179115"/>
                <a:ext cx="1080000" cy="43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Wind</a:t>
                </a:r>
                <a:endParaRPr lang="ko-KR" altLang="en-US" dirty="0"/>
              </a:p>
            </p:txBody>
          </p:sp>
          <p:cxnSp>
            <p:nvCxnSpPr>
              <p:cNvPr id="8" name="Straight Arrow Connector 21"/>
              <p:cNvCxnSpPr>
                <a:stCxn id="5" idx="2"/>
                <a:endCxn id="6" idx="0"/>
              </p:cNvCxnSpPr>
              <p:nvPr/>
            </p:nvCxnSpPr>
            <p:spPr>
              <a:xfrm>
                <a:off x="1871640" y="3126214"/>
                <a:ext cx="950979" cy="3288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24"/>
              <p:cNvCxnSpPr>
                <a:stCxn id="6" idx="2"/>
                <a:endCxn id="7" idx="0"/>
              </p:cNvCxnSpPr>
              <p:nvPr/>
            </p:nvCxnSpPr>
            <p:spPr>
              <a:xfrm>
                <a:off x="2822619" y="3887083"/>
                <a:ext cx="796031" cy="292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27"/>
              <p:cNvCxnSpPr>
                <a:stCxn id="5" idx="2"/>
                <a:endCxn id="17" idx="7"/>
              </p:cNvCxnSpPr>
              <p:nvPr/>
            </p:nvCxnSpPr>
            <p:spPr>
              <a:xfrm flipH="1">
                <a:off x="1209735" y="3126214"/>
                <a:ext cx="661905" cy="379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30"/>
              <p:cNvCxnSpPr>
                <a:stCxn id="6" idx="2"/>
                <a:endCxn id="18" idx="7"/>
              </p:cNvCxnSpPr>
              <p:nvPr/>
            </p:nvCxnSpPr>
            <p:spPr>
              <a:xfrm flipH="1">
                <a:off x="2160132" y="3887083"/>
                <a:ext cx="662487" cy="342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32"/>
              <p:cNvCxnSpPr>
                <a:stCxn id="7" idx="2"/>
                <a:endCxn id="19" idx="7"/>
              </p:cNvCxnSpPr>
              <p:nvPr/>
            </p:nvCxnSpPr>
            <p:spPr>
              <a:xfrm flipH="1">
                <a:off x="3061502" y="4611115"/>
                <a:ext cx="557148" cy="362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33"/>
              <p:cNvCxnSpPr>
                <a:stCxn id="7" idx="2"/>
                <a:endCxn id="20" idx="1"/>
              </p:cNvCxnSpPr>
              <p:nvPr/>
            </p:nvCxnSpPr>
            <p:spPr>
              <a:xfrm>
                <a:off x="3618650" y="4611115"/>
                <a:ext cx="627752" cy="330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041424" y="3119018"/>
                <a:ext cx="7268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Sunny</a:t>
                </a:r>
                <a:endParaRPr lang="ko-KR" altLang="en-US" sz="15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70633" y="3892843"/>
                <a:ext cx="7215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Warm</a:t>
                </a:r>
                <a:endParaRPr lang="ko-KR" altLang="en-US" sz="1500" b="1" dirty="0"/>
              </a:p>
            </p:txBody>
          </p:sp>
          <p:sp>
            <p:nvSpPr>
              <p:cNvPr id="17" name="Oval 39"/>
              <p:cNvSpPr/>
              <p:nvPr/>
            </p:nvSpPr>
            <p:spPr>
              <a:xfrm>
                <a:off x="380081" y="3437083"/>
                <a:ext cx="972000" cy="46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No</a:t>
                </a:r>
                <a:endParaRPr lang="ko-KR" altLang="en-US" dirty="0"/>
              </a:p>
            </p:txBody>
          </p:sp>
          <p:sp>
            <p:nvSpPr>
              <p:cNvPr id="18" name="Oval 40"/>
              <p:cNvSpPr/>
              <p:nvPr/>
            </p:nvSpPr>
            <p:spPr>
              <a:xfrm>
                <a:off x="1330478" y="4161115"/>
                <a:ext cx="972000" cy="46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No</a:t>
                </a:r>
                <a:endParaRPr lang="ko-KR" altLang="en-US" dirty="0"/>
              </a:p>
            </p:txBody>
          </p:sp>
          <p:sp>
            <p:nvSpPr>
              <p:cNvPr id="19" name="Oval 41"/>
              <p:cNvSpPr/>
              <p:nvPr/>
            </p:nvSpPr>
            <p:spPr>
              <a:xfrm>
                <a:off x="2231848" y="4905216"/>
                <a:ext cx="972000" cy="46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No</a:t>
                </a:r>
                <a:endParaRPr lang="ko-KR" altLang="en-US" dirty="0"/>
              </a:p>
            </p:txBody>
          </p:sp>
          <p:sp>
            <p:nvSpPr>
              <p:cNvPr id="20" name="Oval 43"/>
              <p:cNvSpPr/>
              <p:nvPr/>
            </p:nvSpPr>
            <p:spPr>
              <a:xfrm>
                <a:off x="4104056" y="4872847"/>
                <a:ext cx="972000" cy="46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Yes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15616" y="3119018"/>
                <a:ext cx="68672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Rainy</a:t>
                </a:r>
                <a:endParaRPr lang="ko-KR" altLang="en-US" sz="15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28964" y="3892843"/>
                <a:ext cx="57765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Cold</a:t>
                </a:r>
                <a:endParaRPr lang="ko-KR" altLang="en-US" sz="15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79912" y="4581128"/>
                <a:ext cx="76373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Strong</a:t>
                </a:r>
                <a:endParaRPr lang="ko-KR" altLang="en-US" sz="15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856513" y="4581128"/>
                <a:ext cx="63536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b="1" dirty="0"/>
                  <a:t>Light</a:t>
                </a:r>
                <a:endParaRPr lang="ko-KR" altLang="en-US" sz="15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57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From the Last Week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Definition of machine learning</a:t>
                </a:r>
              </a:p>
              <a:p>
                <a:pPr lvl="1"/>
                <a:r>
                  <a:rPr lang="en-US" altLang="ko-KR" dirty="0" smtClean="0"/>
                  <a:t>A </a:t>
                </a:r>
                <a:r>
                  <a:rPr lang="en-US" altLang="ko-KR" dirty="0"/>
                  <a:t>computer program is said to </a:t>
                </a:r>
              </a:p>
              <a:p>
                <a:pPr lvl="2"/>
                <a:r>
                  <a:rPr lang="en-US" altLang="ko-KR" dirty="0"/>
                  <a:t>learn from experience E </a:t>
                </a:r>
              </a:p>
              <a:p>
                <a:pPr lvl="2"/>
                <a:r>
                  <a:rPr lang="en-US" altLang="ko-KR" dirty="0"/>
                  <a:t>With respect to some class of tasks T </a:t>
                </a:r>
              </a:p>
              <a:p>
                <a:pPr lvl="2"/>
                <a:r>
                  <a:rPr lang="en-US" altLang="ko-KR" dirty="0"/>
                  <a:t>And performance measure P, if its performance at tasks in T, as measured by P, improves with experience </a:t>
                </a:r>
                <a:r>
                  <a:rPr lang="en-US" altLang="ko-KR" dirty="0" smtClean="0"/>
                  <a:t>E</a:t>
                </a:r>
              </a:p>
              <a:p>
                <a:r>
                  <a:rPr lang="en-US" altLang="ko-KR" dirty="0" smtClean="0"/>
                  <a:t>More experience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more thumbtack toss, more prior knowledge</a:t>
                </a:r>
              </a:p>
              <a:p>
                <a:pPr lvl="1"/>
                <a:r>
                  <a:rPr lang="en-US" altLang="ko-KR" dirty="0"/>
                  <a:t>Data: We have observed the sequence data of D with </a:t>
                </a:r>
                <a:r>
                  <a:rPr lang="en-US" altLang="ko-KR" dirty="0" err="1"/>
                  <a:t>a</a:t>
                </a:r>
                <a:r>
                  <a:rPr lang="en-US" altLang="ko-KR" baseline="-25000" dirty="0" err="1"/>
                  <a:t>H</a:t>
                </a:r>
                <a:r>
                  <a:rPr lang="en-US" altLang="ko-KR" dirty="0"/>
                  <a:t> and </a:t>
                </a:r>
                <a:r>
                  <a:rPr lang="en-US" altLang="ko-KR" dirty="0" err="1"/>
                  <a:t>a</a:t>
                </a:r>
                <a:r>
                  <a:rPr lang="en-US" altLang="ko-KR" baseline="-25000" dirty="0" err="1"/>
                  <a:t>T</a:t>
                </a:r>
                <a:endParaRPr lang="ko-KR" altLang="en-US" baseline="-25000" dirty="0"/>
              </a:p>
              <a:p>
                <a:pPr lvl="1"/>
                <a:r>
                  <a:rPr lang="en-US" altLang="ko-KR" dirty="0"/>
                  <a:t>Our hypothesis</a:t>
                </a:r>
              </a:p>
              <a:p>
                <a:pPr lvl="2"/>
                <a:r>
                  <a:rPr lang="en-US" altLang="ko-KR" dirty="0"/>
                  <a:t>The gambling result of thumbtack follows the binomial distribution of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Our first trial other than thumbtack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Rule based learning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Still, about choosing a better hypothesis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300192" y="94971"/>
            <a:ext cx="2592289" cy="2772694"/>
            <a:chOff x="6300192" y="94971"/>
            <a:chExt cx="2592289" cy="2772694"/>
          </a:xfrm>
        </p:grpSpPr>
        <p:sp>
          <p:nvSpPr>
            <p:cNvPr id="8" name="Rectangle 7"/>
            <p:cNvSpPr/>
            <p:nvPr/>
          </p:nvSpPr>
          <p:spPr>
            <a:xfrm>
              <a:off x="6300192" y="94971"/>
              <a:ext cx="259228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Supervised Learning</a:t>
              </a:r>
              <a:endParaRPr lang="ko-KR" altLang="en-US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0192" y="730881"/>
              <a:ext cx="2592288" cy="792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smtClean="0"/>
                <a:t>You</a:t>
              </a:r>
              <a:r>
                <a:rPr lang="en-US" altLang="ko-KR" dirty="0" smtClean="0"/>
                <a:t> know the true answers of some of instances</a:t>
              </a:r>
              <a:endParaRPr lang="ko-KR" altLang="en-US" dirty="0"/>
            </a:p>
          </p:txBody>
        </p:sp>
        <p:pic>
          <p:nvPicPr>
            <p:cNvPr id="10" name="Picture 2" descr="http://bayesgroup.ru/wp-content/uploads/2012/01/intro_fi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3" y="1577042"/>
              <a:ext cx="2592288" cy="1290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395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A Perfect World for Rule Based Learning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Imagine </a:t>
            </a:r>
          </a:p>
          <a:p>
            <a:pPr lvl="1"/>
            <a:r>
              <a:rPr lang="en-US" altLang="ko-KR" dirty="0" smtClean="0"/>
              <a:t>A perfect world with</a:t>
            </a:r>
          </a:p>
          <a:p>
            <a:pPr lvl="2"/>
            <a:r>
              <a:rPr lang="en-US" altLang="ko-KR" dirty="0" smtClean="0"/>
              <a:t>No observation errors, No inconsistent observations</a:t>
            </a:r>
          </a:p>
          <a:p>
            <a:pPr lvl="2"/>
            <a:r>
              <a:rPr lang="en-US" altLang="ko-KR" dirty="0" smtClean="0"/>
              <a:t>No stochastic elements in the system we observe</a:t>
            </a:r>
          </a:p>
          <a:p>
            <a:pPr lvl="2"/>
            <a:r>
              <a:rPr lang="en-US" altLang="ko-KR" dirty="0" smtClean="0"/>
              <a:t>Full information in the observations to regenerate the system </a:t>
            </a:r>
          </a:p>
          <a:p>
            <a:pPr lvl="1"/>
            <a:r>
              <a:rPr lang="en-US" altLang="ko-KR" dirty="0" smtClean="0"/>
              <a:t>A perfect world of “</a:t>
            </a:r>
            <a:r>
              <a:rPr lang="en-US" altLang="ko-KR" dirty="0" err="1" smtClean="0"/>
              <a:t>EnjoySport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Observation on the people</a:t>
            </a:r>
          </a:p>
          <a:p>
            <a:pPr lvl="1"/>
            <a:r>
              <a:rPr lang="en-US" altLang="ko-KR" dirty="0" smtClean="0"/>
              <a:t>Sky, Temp, Humid, Wind, Water, Forecast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EnjoySport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65757"/>
              </p:ext>
            </p:extLst>
          </p:nvPr>
        </p:nvGraphicFramePr>
        <p:xfrm>
          <a:off x="683568" y="4581128"/>
          <a:ext cx="792087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54"/>
                <a:gridCol w="1131554"/>
                <a:gridCol w="1131554"/>
                <a:gridCol w="1131554"/>
                <a:gridCol w="1131554"/>
                <a:gridCol w="1131554"/>
                <a:gridCol w="113155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Sky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Humid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Water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Forecst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EnjoySpt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Sunny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Warm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Warm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Sunny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Warm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Warm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Rainy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Warm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Sunny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Warm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5220072" y="1519703"/>
            <a:ext cx="2088232" cy="820688"/>
          </a:xfrm>
          <a:prstGeom prst="wedge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data is error-free, noise-free</a:t>
            </a:r>
            <a:endParaRPr lang="ko-KR" alt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7092280" y="2447318"/>
            <a:ext cx="1908720" cy="624608"/>
          </a:xfrm>
          <a:prstGeom prst="wedgeRectCallout">
            <a:avLst>
              <a:gd name="adj1" fmla="val -86017"/>
              <a:gd name="adj2" fmla="val 205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function is deterministic</a:t>
            </a:r>
            <a:endParaRPr lang="ko-KR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724128" y="3438164"/>
            <a:ext cx="3012444" cy="624608"/>
          </a:xfrm>
          <a:prstGeom prst="wedgeRectCallout">
            <a:avLst>
              <a:gd name="adj1" fmla="val -34266"/>
              <a:gd name="adj2" fmla="val -682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function is contained in hypotheses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3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Approximation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Machine Learning?</a:t>
            </a:r>
          </a:p>
          <a:p>
            <a:pPr lvl="1"/>
            <a:r>
              <a:rPr lang="en-US" altLang="ko-KR" dirty="0" smtClean="0"/>
              <a:t>The effort of producing a better approximate function</a:t>
            </a:r>
          </a:p>
          <a:p>
            <a:pPr lvl="1"/>
            <a:r>
              <a:rPr lang="en-US" altLang="ko-KR" dirty="0" smtClean="0"/>
              <a:t>Remember PAC Learning Theory?</a:t>
            </a:r>
          </a:p>
          <a:p>
            <a:r>
              <a:rPr lang="en-US" altLang="ko-KR" dirty="0" smtClean="0"/>
              <a:t>In the perfect world of </a:t>
            </a:r>
            <a:r>
              <a:rPr lang="en-US" altLang="ko-KR" dirty="0" err="1" smtClean="0"/>
              <a:t>EnjoySport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Instance </a:t>
            </a:r>
            <a:r>
              <a:rPr lang="en-US" altLang="ko-KR" b="1" i="1" dirty="0" smtClean="0"/>
              <a:t>X</a:t>
            </a:r>
          </a:p>
          <a:p>
            <a:pPr lvl="2"/>
            <a:r>
              <a:rPr lang="en-US" altLang="ko-KR" dirty="0" smtClean="0"/>
              <a:t>Features: O: &lt;Sunny, Warm, Normal, Strong, Warm, Same&gt;</a:t>
            </a:r>
          </a:p>
          <a:p>
            <a:pPr lvl="2"/>
            <a:r>
              <a:rPr lang="en-US" altLang="ko-KR" dirty="0" smtClean="0"/>
              <a:t>Label: Y: &lt;Yes&gt;</a:t>
            </a:r>
          </a:p>
          <a:p>
            <a:pPr lvl="1"/>
            <a:r>
              <a:rPr lang="en-US" altLang="ko-KR" dirty="0" smtClean="0"/>
              <a:t>Training Dataset </a:t>
            </a:r>
            <a:r>
              <a:rPr lang="en-US" altLang="ko-KR" b="1" i="1" dirty="0" smtClean="0"/>
              <a:t>D</a:t>
            </a:r>
          </a:p>
          <a:p>
            <a:pPr lvl="2"/>
            <a:r>
              <a:rPr lang="en-US" altLang="ko-KR" dirty="0" smtClean="0"/>
              <a:t>A collection of observations on the instance</a:t>
            </a:r>
          </a:p>
          <a:p>
            <a:pPr lvl="1"/>
            <a:r>
              <a:rPr lang="en-US" altLang="ko-KR" dirty="0" smtClean="0"/>
              <a:t>Hypotheses </a:t>
            </a:r>
            <a:r>
              <a:rPr lang="en-US" altLang="ko-KR" b="1" i="1" dirty="0" smtClean="0"/>
              <a:t>H</a:t>
            </a:r>
          </a:p>
          <a:p>
            <a:pPr lvl="2"/>
            <a:r>
              <a:rPr lang="en-US" altLang="ko-KR" dirty="0" smtClean="0"/>
              <a:t>Potentially possible function to turn X into Y</a:t>
            </a:r>
          </a:p>
          <a:p>
            <a:pPr lvl="2"/>
            <a:r>
              <a:rPr lang="en-US" altLang="ko-KR" b="1" i="1" dirty="0" smtClean="0"/>
              <a:t>h</a:t>
            </a:r>
            <a:r>
              <a:rPr lang="en-US" altLang="ko-KR" b="1" i="1" baseline="-25000" dirty="0" smtClean="0"/>
              <a:t>i</a:t>
            </a:r>
            <a:r>
              <a:rPr lang="en-US" altLang="ko-KR" dirty="0" smtClean="0"/>
              <a:t>: &lt;Sunny, Warm, ?, ?, ?, Same&gt; </a:t>
            </a:r>
            <a:r>
              <a:rPr lang="en-US" altLang="ko-KR" dirty="0" smtClean="0">
                <a:sym typeface="Wingdings" panose="05000000000000000000" pitchFamily="2" charset="2"/>
              </a:rPr>
              <a:t> Yes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How many hypotheses exist?</a:t>
            </a:r>
          </a:p>
          <a:p>
            <a:pPr lvl="1"/>
            <a:r>
              <a:rPr lang="en-US" altLang="ko-KR" dirty="0" smtClean="0"/>
              <a:t>Target Function </a:t>
            </a:r>
            <a:r>
              <a:rPr lang="en-US" altLang="ko-KR" b="1" i="1" dirty="0" smtClean="0"/>
              <a:t>c</a:t>
            </a:r>
          </a:p>
          <a:p>
            <a:pPr lvl="2"/>
            <a:r>
              <a:rPr lang="en-US" altLang="ko-KR" dirty="0" smtClean="0"/>
              <a:t>Unknown target function between the features and the label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6156176" y="3717032"/>
            <a:ext cx="2880320" cy="1008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Determine</a:t>
            </a:r>
          </a:p>
          <a:p>
            <a:pPr algn="ctr"/>
            <a:r>
              <a:rPr lang="en-US" altLang="ko-KR" dirty="0" smtClean="0"/>
              <a:t>A hypothesis </a:t>
            </a:r>
            <a:r>
              <a:rPr lang="en-US" altLang="ko-KR" b="1" i="1" dirty="0" smtClean="0"/>
              <a:t>h</a:t>
            </a:r>
            <a:r>
              <a:rPr lang="en-US" altLang="ko-KR" dirty="0" smtClean="0"/>
              <a:t> in </a:t>
            </a:r>
            <a:r>
              <a:rPr lang="en-US" altLang="ko-KR" b="1" i="1" dirty="0" smtClean="0"/>
              <a:t>H</a:t>
            </a:r>
            <a:r>
              <a:rPr lang="en-US" altLang="ko-KR" dirty="0" smtClean="0"/>
              <a:t> such that </a:t>
            </a:r>
            <a:r>
              <a:rPr lang="en-US" altLang="ko-KR" b="1" i="1" dirty="0" smtClean="0"/>
              <a:t>h(x)=c(x)</a:t>
            </a:r>
            <a:r>
              <a:rPr lang="en-US" altLang="ko-KR" dirty="0" smtClean="0"/>
              <a:t> for all </a:t>
            </a:r>
            <a:r>
              <a:rPr lang="en-US" altLang="ko-KR" b="1" i="1" dirty="0" smtClean="0"/>
              <a:t>x</a:t>
            </a:r>
            <a:r>
              <a:rPr lang="en-US" altLang="ko-KR" dirty="0" smtClean="0"/>
              <a:t> in </a:t>
            </a:r>
            <a:r>
              <a:rPr lang="en-US" altLang="ko-KR" b="1" i="1" dirty="0" smtClean="0"/>
              <a:t>X</a:t>
            </a:r>
            <a:endParaRPr lang="ko-KR" alt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6156176" y="5128592"/>
            <a:ext cx="2880320" cy="1008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Determine</a:t>
            </a:r>
          </a:p>
          <a:p>
            <a:pPr algn="ctr"/>
            <a:r>
              <a:rPr lang="en-US" altLang="ko-KR" dirty="0" smtClean="0"/>
              <a:t>A hypothesis </a:t>
            </a:r>
            <a:r>
              <a:rPr lang="en-US" altLang="ko-KR" b="1" i="1" dirty="0" smtClean="0"/>
              <a:t>h</a:t>
            </a:r>
            <a:r>
              <a:rPr lang="en-US" altLang="ko-KR" dirty="0" smtClean="0"/>
              <a:t> in </a:t>
            </a:r>
            <a:r>
              <a:rPr lang="en-US" altLang="ko-KR" b="1" i="1" dirty="0" smtClean="0"/>
              <a:t>H</a:t>
            </a:r>
            <a:r>
              <a:rPr lang="en-US" altLang="ko-KR" dirty="0" smtClean="0"/>
              <a:t> such that </a:t>
            </a:r>
            <a:r>
              <a:rPr lang="en-US" altLang="ko-KR" b="1" i="1" dirty="0" smtClean="0"/>
              <a:t>h(x)=c(x)</a:t>
            </a:r>
            <a:r>
              <a:rPr lang="en-US" altLang="ko-KR" dirty="0" smtClean="0"/>
              <a:t> for all </a:t>
            </a:r>
            <a:r>
              <a:rPr lang="en-US" altLang="ko-KR" b="1" i="1" dirty="0" smtClean="0"/>
              <a:t>x</a:t>
            </a:r>
            <a:r>
              <a:rPr lang="en-US" altLang="ko-KR" dirty="0" smtClean="0"/>
              <a:t> in </a:t>
            </a:r>
            <a:r>
              <a:rPr lang="en-US" altLang="ko-KR" b="1" i="1" dirty="0" smtClean="0"/>
              <a:t>D</a:t>
            </a:r>
            <a:endParaRPr lang="ko-KR" altLang="en-US" b="1" i="1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7596336" y="4725144"/>
            <a:ext cx="0" cy="4034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5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Graphical Representation of </a:t>
            </a:r>
            <a:br>
              <a:rPr lang="en-US" altLang="ko-KR" sz="4000" dirty="0" smtClean="0"/>
            </a:br>
            <a:r>
              <a:rPr lang="en-US" altLang="ko-KR" sz="4000" dirty="0" smtClean="0"/>
              <a:t>Function Approximation</a:t>
            </a:r>
            <a:endParaRPr lang="ko-KR" alt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827584" y="2060848"/>
            <a:ext cx="331236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4788024" y="2060848"/>
            <a:ext cx="331236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0245" y="1702206"/>
            <a:ext cx="138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Instances X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70366" y="170220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Hypotheses H</a:t>
            </a:r>
            <a:endParaRPr lang="ko-KR" altLang="en-US" b="1" dirty="0"/>
          </a:p>
        </p:txBody>
      </p:sp>
      <p:sp>
        <p:nvSpPr>
          <p:cNvPr id="9" name="Oval 8"/>
          <p:cNvSpPr/>
          <p:nvPr/>
        </p:nvSpPr>
        <p:spPr>
          <a:xfrm>
            <a:off x="1259632" y="234888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316392" y="242088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3563888" y="278092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1907704" y="292494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843808" y="3344933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1187624" y="394478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3563888" y="422108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152281" y="364502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5364088" y="242088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489661" y="242088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631881" y="242088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5796136" y="3068960"/>
            <a:ext cx="144016" cy="144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7164940" y="3084617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076056" y="368316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6345645" y="3683166"/>
            <a:ext cx="144016" cy="144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7543226" y="368316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5387103" y="4218175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6656692" y="4218175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7854273" y="4218175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Straight Arrow Connector 29"/>
          <p:cNvCxnSpPr>
            <a:stCxn id="26" idx="7"/>
            <a:endCxn id="23" idx="3"/>
          </p:cNvCxnSpPr>
          <p:nvPr/>
        </p:nvCxnSpPr>
        <p:spPr>
          <a:xfrm flipV="1">
            <a:off x="5510028" y="3806091"/>
            <a:ext cx="856708" cy="43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1"/>
            <a:endCxn id="22" idx="4"/>
          </p:cNvCxnSpPr>
          <p:nvPr/>
        </p:nvCxnSpPr>
        <p:spPr>
          <a:xfrm flipH="1" flipV="1">
            <a:off x="5148064" y="3827182"/>
            <a:ext cx="260130" cy="4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0"/>
            <a:endCxn id="20" idx="2"/>
          </p:cNvCxnSpPr>
          <p:nvPr/>
        </p:nvCxnSpPr>
        <p:spPr>
          <a:xfrm flipV="1">
            <a:off x="5148064" y="3140968"/>
            <a:ext cx="648072" cy="54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  <a:endCxn id="20" idx="5"/>
          </p:cNvCxnSpPr>
          <p:nvPr/>
        </p:nvCxnSpPr>
        <p:spPr>
          <a:xfrm flipH="1" flipV="1">
            <a:off x="5919061" y="3191885"/>
            <a:ext cx="447675" cy="51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23" idx="5"/>
          </p:cNvCxnSpPr>
          <p:nvPr/>
        </p:nvCxnSpPr>
        <p:spPr>
          <a:xfrm flipH="1" flipV="1">
            <a:off x="6468570" y="3806091"/>
            <a:ext cx="260130" cy="4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2"/>
            <a:endCxn id="23" idx="6"/>
          </p:cNvCxnSpPr>
          <p:nvPr/>
        </p:nvCxnSpPr>
        <p:spPr>
          <a:xfrm flipH="1" flipV="1">
            <a:off x="6489661" y="3755174"/>
            <a:ext cx="1364612" cy="53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1"/>
            <a:endCxn id="24" idx="4"/>
          </p:cNvCxnSpPr>
          <p:nvPr/>
        </p:nvCxnSpPr>
        <p:spPr>
          <a:xfrm flipH="1" flipV="1">
            <a:off x="7615234" y="3827182"/>
            <a:ext cx="260130" cy="4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0"/>
            <a:endCxn id="21" idx="4"/>
          </p:cNvCxnSpPr>
          <p:nvPr/>
        </p:nvCxnSpPr>
        <p:spPr>
          <a:xfrm flipH="1" flipV="1">
            <a:off x="7236948" y="3228633"/>
            <a:ext cx="378286" cy="45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7"/>
            <a:endCxn id="21" idx="2"/>
          </p:cNvCxnSpPr>
          <p:nvPr/>
        </p:nvCxnSpPr>
        <p:spPr>
          <a:xfrm flipV="1">
            <a:off x="6468570" y="3156625"/>
            <a:ext cx="696370" cy="54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0"/>
            <a:endCxn id="17" idx="4"/>
          </p:cNvCxnSpPr>
          <p:nvPr/>
        </p:nvCxnSpPr>
        <p:spPr>
          <a:xfrm flipH="1" flipV="1">
            <a:off x="5436096" y="2564904"/>
            <a:ext cx="43204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7"/>
            <a:endCxn id="18" idx="3"/>
          </p:cNvCxnSpPr>
          <p:nvPr/>
        </p:nvCxnSpPr>
        <p:spPr>
          <a:xfrm flipV="1">
            <a:off x="5919061" y="2543813"/>
            <a:ext cx="591691" cy="54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1" idx="2"/>
            <a:endCxn id="18" idx="5"/>
          </p:cNvCxnSpPr>
          <p:nvPr/>
        </p:nvCxnSpPr>
        <p:spPr>
          <a:xfrm flipH="1" flipV="1">
            <a:off x="6612586" y="2543813"/>
            <a:ext cx="552354" cy="61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1" idx="7"/>
            <a:endCxn id="19" idx="3"/>
          </p:cNvCxnSpPr>
          <p:nvPr/>
        </p:nvCxnSpPr>
        <p:spPr>
          <a:xfrm flipV="1">
            <a:off x="7287865" y="2543813"/>
            <a:ext cx="365107" cy="56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622478" y="2221233"/>
            <a:ext cx="1845651" cy="194130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Oval 68"/>
          <p:cNvSpPr/>
          <p:nvPr/>
        </p:nvSpPr>
        <p:spPr>
          <a:xfrm rot="1238395">
            <a:off x="1700374" y="2760917"/>
            <a:ext cx="1482732" cy="8316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69"/>
          <p:cNvSpPr/>
          <p:nvPr/>
        </p:nvSpPr>
        <p:spPr>
          <a:xfrm rot="18637234">
            <a:off x="1667994" y="2476636"/>
            <a:ext cx="1071204" cy="519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70"/>
          <p:cNvSpPr/>
          <p:nvPr/>
        </p:nvSpPr>
        <p:spPr>
          <a:xfrm>
            <a:off x="3395272" y="3717561"/>
            <a:ext cx="2915587" cy="347068"/>
          </a:xfrm>
          <a:custGeom>
            <a:avLst/>
            <a:gdLst>
              <a:gd name="connsiteX0" fmla="*/ 2915587 w 2915587"/>
              <a:gd name="connsiteY0" fmla="*/ 67455 h 347068"/>
              <a:gd name="connsiteX1" fmla="*/ 2001187 w 2915587"/>
              <a:gd name="connsiteY1" fmla="*/ 239842 h 347068"/>
              <a:gd name="connsiteX2" fmla="*/ 921895 w 2915587"/>
              <a:gd name="connsiteY2" fmla="*/ 337278 h 347068"/>
              <a:gd name="connsiteX3" fmla="*/ 0 w 2915587"/>
              <a:gd name="connsiteY3" fmla="*/ 0 h 34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5587" h="347068">
                <a:moveTo>
                  <a:pt x="2915587" y="67455"/>
                </a:moveTo>
                <a:cubicBezTo>
                  <a:pt x="2624528" y="131163"/>
                  <a:pt x="2333469" y="194871"/>
                  <a:pt x="2001187" y="239842"/>
                </a:cubicBezTo>
                <a:cubicBezTo>
                  <a:pt x="1668905" y="284813"/>
                  <a:pt x="1255426" y="377252"/>
                  <a:pt x="921895" y="337278"/>
                </a:cubicBezTo>
                <a:cubicBezTo>
                  <a:pt x="588364" y="297304"/>
                  <a:pt x="294182" y="148652"/>
                  <a:pt x="0" y="0"/>
                </a:cubicBezTo>
              </a:path>
            </a:pathLst>
          </a:custGeom>
          <a:noFill/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Freeform 71"/>
          <p:cNvSpPr/>
          <p:nvPr/>
        </p:nvSpPr>
        <p:spPr>
          <a:xfrm>
            <a:off x="2653259" y="2364713"/>
            <a:ext cx="3110459" cy="745746"/>
          </a:xfrm>
          <a:custGeom>
            <a:avLst/>
            <a:gdLst>
              <a:gd name="connsiteX0" fmla="*/ 3110459 w 3110459"/>
              <a:gd name="connsiteY0" fmla="*/ 745746 h 745746"/>
              <a:gd name="connsiteX1" fmla="*/ 2375941 w 3110459"/>
              <a:gd name="connsiteY1" fmla="*/ 453438 h 745746"/>
              <a:gd name="connsiteX2" fmla="*/ 876925 w 3110459"/>
              <a:gd name="connsiteY2" fmla="*/ 33713 h 745746"/>
              <a:gd name="connsiteX3" fmla="*/ 0 w 3110459"/>
              <a:gd name="connsiteY3" fmla="*/ 26218 h 74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0459" h="745746">
                <a:moveTo>
                  <a:pt x="3110459" y="745746"/>
                </a:moveTo>
                <a:cubicBezTo>
                  <a:pt x="2929328" y="658928"/>
                  <a:pt x="2748197" y="572110"/>
                  <a:pt x="2375941" y="453438"/>
                </a:cubicBezTo>
                <a:cubicBezTo>
                  <a:pt x="2003685" y="334766"/>
                  <a:pt x="1272915" y="104916"/>
                  <a:pt x="876925" y="33713"/>
                </a:cubicBezTo>
                <a:cubicBezTo>
                  <a:pt x="480935" y="-37490"/>
                  <a:pt x="0" y="26218"/>
                  <a:pt x="0" y="26218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reeform 72"/>
          <p:cNvSpPr/>
          <p:nvPr/>
        </p:nvSpPr>
        <p:spPr>
          <a:xfrm>
            <a:off x="3177915" y="3162925"/>
            <a:ext cx="3934918" cy="354057"/>
          </a:xfrm>
          <a:custGeom>
            <a:avLst/>
            <a:gdLst>
              <a:gd name="connsiteX0" fmla="*/ 3934918 w 3934918"/>
              <a:gd name="connsiteY0" fmla="*/ 0 h 354057"/>
              <a:gd name="connsiteX1" fmla="*/ 3147934 w 3934918"/>
              <a:gd name="connsiteY1" fmla="*/ 82445 h 354057"/>
              <a:gd name="connsiteX2" fmla="*/ 2630774 w 3934918"/>
              <a:gd name="connsiteY2" fmla="*/ 352268 h 354057"/>
              <a:gd name="connsiteX3" fmla="*/ 1753849 w 3934918"/>
              <a:gd name="connsiteY3" fmla="*/ 194872 h 354057"/>
              <a:gd name="connsiteX4" fmla="*/ 0 w 3934918"/>
              <a:gd name="connsiteY4" fmla="*/ 97436 h 35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4918" h="354057">
                <a:moveTo>
                  <a:pt x="3934918" y="0"/>
                </a:moveTo>
                <a:cubicBezTo>
                  <a:pt x="3650104" y="11867"/>
                  <a:pt x="3365291" y="23734"/>
                  <a:pt x="3147934" y="82445"/>
                </a:cubicBezTo>
                <a:cubicBezTo>
                  <a:pt x="2930577" y="141156"/>
                  <a:pt x="2863121" y="333530"/>
                  <a:pt x="2630774" y="352268"/>
                </a:cubicBezTo>
                <a:cubicBezTo>
                  <a:pt x="2398427" y="371006"/>
                  <a:pt x="2192311" y="237344"/>
                  <a:pt x="1753849" y="194872"/>
                </a:cubicBezTo>
                <a:cubicBezTo>
                  <a:pt x="1315387" y="152400"/>
                  <a:pt x="657693" y="124918"/>
                  <a:pt x="0" y="97436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81472" y="4653774"/>
            <a:ext cx="4217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r>
              <a:rPr lang="en-US" altLang="ko-KR" sz="1400" b="1" baseline="-25000" dirty="0" smtClean="0"/>
              <a:t>1</a:t>
            </a:r>
            <a:r>
              <a:rPr lang="en-US" altLang="ko-KR" sz="1400" b="1" dirty="0" smtClean="0"/>
              <a:t>: &lt;Sunny</a:t>
            </a:r>
            <a:r>
              <a:rPr lang="en-US" altLang="ko-KR" sz="1400" b="1" dirty="0"/>
              <a:t>, Warm, Normal, Strong, Warm, Same&gt;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81472" y="5016384"/>
            <a:ext cx="4043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: &lt;Sunny</a:t>
            </a:r>
            <a:r>
              <a:rPr lang="en-US" altLang="ko-KR" sz="1400" b="1" dirty="0"/>
              <a:t>, Warm, Normal, </a:t>
            </a:r>
            <a:r>
              <a:rPr lang="en-US" altLang="ko-KR" sz="1400" b="1" dirty="0" smtClean="0"/>
              <a:t>Light, </a:t>
            </a:r>
            <a:r>
              <a:rPr lang="en-US" altLang="ko-KR" sz="1400" b="1" dirty="0"/>
              <a:t>Warm, Same&gt;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90982" y="5373854"/>
            <a:ext cx="4324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r>
              <a:rPr lang="en-US" altLang="ko-KR" sz="1400" b="1" baseline="-25000" dirty="0" smtClean="0"/>
              <a:t>3</a:t>
            </a:r>
            <a:r>
              <a:rPr lang="en-US" altLang="ko-KR" sz="1400" b="1" dirty="0" smtClean="0"/>
              <a:t>: &lt;Sunny</a:t>
            </a:r>
            <a:r>
              <a:rPr lang="en-US" altLang="ko-KR" sz="1400" b="1" dirty="0"/>
              <a:t>, Warm, Normal, </a:t>
            </a:r>
            <a:r>
              <a:rPr lang="en-US" altLang="ko-KR" sz="1400" b="1" dirty="0" smtClean="0"/>
              <a:t>Strong, </a:t>
            </a:r>
            <a:r>
              <a:rPr lang="en-US" altLang="ko-KR" sz="1400" b="1" dirty="0"/>
              <a:t>Warm, </a:t>
            </a:r>
            <a:r>
              <a:rPr lang="en-US" altLang="ko-KR" sz="1400" b="1" dirty="0" smtClean="0"/>
              <a:t>Change&gt;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836281" y="265136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r>
              <a:rPr lang="en-US" altLang="ko-KR" b="1" baseline="-25000" dirty="0" smtClean="0"/>
              <a:t>1</a:t>
            </a:r>
            <a:endParaRPr lang="ko-KR" altLang="en-US" b="1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2513122" y="311839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r>
              <a:rPr lang="en-US" altLang="ko-KR" b="1" baseline="-25000" dirty="0" smtClean="0"/>
              <a:t>2</a:t>
            </a:r>
            <a:endParaRPr lang="ko-KR" altLang="en-US" b="1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070292" y="230823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r>
              <a:rPr lang="en-US" altLang="ko-KR" b="1" baseline="-25000" dirty="0" smtClean="0"/>
              <a:t>3</a:t>
            </a:r>
            <a:endParaRPr lang="ko-KR" altLang="en-US" b="1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5379052" y="4631271"/>
            <a:ext cx="2392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</a:t>
            </a:r>
            <a:r>
              <a:rPr lang="en-US" altLang="ko-KR" sz="1400" b="1" baseline="-25000" dirty="0" smtClean="0"/>
              <a:t>1</a:t>
            </a:r>
            <a:r>
              <a:rPr lang="en-US" altLang="ko-KR" sz="1400" b="1" dirty="0" smtClean="0"/>
              <a:t>: &lt;Sunny</a:t>
            </a:r>
            <a:r>
              <a:rPr lang="en-US" altLang="ko-KR" sz="1400" b="1" dirty="0"/>
              <a:t>, </a:t>
            </a:r>
            <a:r>
              <a:rPr lang="en-US" altLang="ko-KR" sz="1400" b="1" dirty="0" smtClean="0"/>
              <a:t>?, ?, ?, </a:t>
            </a:r>
            <a:r>
              <a:rPr lang="en-US" altLang="ko-KR" sz="1400" b="1" dirty="0"/>
              <a:t>Warm, </a:t>
            </a:r>
            <a:r>
              <a:rPr lang="en-US" altLang="ko-KR" sz="1400" b="1" dirty="0" smtClean="0"/>
              <a:t>?&gt;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379052" y="4993881"/>
            <a:ext cx="2741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</a:t>
            </a:r>
            <a:r>
              <a:rPr lang="en-US" altLang="ko-KR" sz="1400" b="1" baseline="-25000" dirty="0" smtClean="0"/>
              <a:t>2</a:t>
            </a:r>
            <a:r>
              <a:rPr lang="en-US" altLang="ko-KR" sz="1400" b="1" dirty="0" smtClean="0"/>
              <a:t>: &lt;Sunny</a:t>
            </a:r>
            <a:r>
              <a:rPr lang="en-US" altLang="ko-KR" sz="1400" b="1" dirty="0"/>
              <a:t>, </a:t>
            </a:r>
            <a:r>
              <a:rPr lang="en-US" altLang="ko-KR" sz="1400" b="1" dirty="0" smtClean="0"/>
              <a:t>?, ?, ?, </a:t>
            </a:r>
            <a:r>
              <a:rPr lang="en-US" altLang="ko-KR" sz="1400" b="1" dirty="0"/>
              <a:t>Warm, Same&gt;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388562" y="5351351"/>
            <a:ext cx="2855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</a:t>
            </a:r>
            <a:r>
              <a:rPr lang="en-US" altLang="ko-KR" sz="1400" b="1" baseline="-25000" dirty="0" smtClean="0"/>
              <a:t>3</a:t>
            </a:r>
            <a:r>
              <a:rPr lang="en-US" altLang="ko-KR" sz="1400" b="1" dirty="0" smtClean="0"/>
              <a:t>: &lt;Sunny</a:t>
            </a:r>
            <a:r>
              <a:rPr lang="en-US" altLang="ko-KR" sz="1400" b="1" dirty="0"/>
              <a:t>, </a:t>
            </a:r>
            <a:r>
              <a:rPr lang="en-US" altLang="ko-KR" sz="1400" b="1" dirty="0" smtClean="0"/>
              <a:t>?, ?, Strong, </a:t>
            </a:r>
            <a:r>
              <a:rPr lang="en-US" altLang="ko-KR" sz="1400" b="1" dirty="0"/>
              <a:t>Warm, </a:t>
            </a:r>
            <a:r>
              <a:rPr lang="en-US" altLang="ko-KR" sz="1400" b="1" dirty="0" smtClean="0"/>
              <a:t>?&gt;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822083" y="27636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</a:t>
            </a:r>
            <a:r>
              <a:rPr lang="en-US" altLang="ko-KR" b="1" baseline="-25000" dirty="0" smtClean="0"/>
              <a:t>3</a:t>
            </a:r>
            <a:endParaRPr lang="ko-KR" altLang="en-US" b="1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7059826" y="27438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</a:t>
            </a:r>
            <a:r>
              <a:rPr lang="en-US" altLang="ko-KR" b="1" baseline="-25000" dirty="0"/>
              <a:t>2</a:t>
            </a:r>
            <a:endParaRPr lang="ko-KR" altLang="en-US" b="1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6468570" y="343536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</a:t>
            </a:r>
            <a:r>
              <a:rPr lang="en-US" altLang="ko-KR" b="1" baseline="-25000" dirty="0" smtClean="0"/>
              <a:t>1</a:t>
            </a:r>
            <a:endParaRPr lang="ko-KR" altLang="en-US" b="1" baseline="-25000" dirty="0"/>
          </a:p>
        </p:txBody>
      </p:sp>
      <p:sp>
        <p:nvSpPr>
          <p:cNvPr id="89" name="Up Arrow 88"/>
          <p:cNvSpPr/>
          <p:nvPr/>
        </p:nvSpPr>
        <p:spPr>
          <a:xfrm>
            <a:off x="8316416" y="2071538"/>
            <a:ext cx="576064" cy="250959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054321" y="4621125"/>
            <a:ext cx="101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General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054321" y="158675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Specific</a:t>
            </a:r>
            <a:endParaRPr lang="ko-KR" altLang="en-US" b="1" dirty="0"/>
          </a:p>
        </p:txBody>
      </p: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457200" y="5856862"/>
            <a:ext cx="8435280" cy="66848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What would be the better function approximation?</a:t>
            </a:r>
          </a:p>
          <a:p>
            <a:pPr lvl="1"/>
            <a:r>
              <a:rPr lang="en-US" altLang="ko-KR" dirty="0" smtClean="0"/>
              <a:t>Generalization vs. Specialization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10429" y="3965632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X</a:t>
            </a:r>
            <a:r>
              <a:rPr lang="en-US" altLang="ko-KR" b="1" baseline="-25000" dirty="0" err="1" smtClean="0"/>
              <a:t>with_no</a:t>
            </a:r>
            <a:r>
              <a:rPr lang="en-US" altLang="ko-KR" b="1" dirty="0" smtClean="0"/>
              <a:t> </a:t>
            </a:r>
            <a:endParaRPr lang="ko-KR" alt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30857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>
            <a:endCxn id="64" idx="2"/>
          </p:cNvCxnSpPr>
          <p:nvPr/>
        </p:nvCxnSpPr>
        <p:spPr>
          <a:xfrm flipH="1">
            <a:off x="7065725" y="4859744"/>
            <a:ext cx="577383" cy="47626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 rot="18637234">
            <a:off x="6439667" y="1159094"/>
            <a:ext cx="356327" cy="27914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493" y="63818"/>
            <a:ext cx="8435280" cy="690183"/>
          </a:xfrm>
        </p:spPr>
        <p:txBody>
          <a:bodyPr/>
          <a:lstStyle/>
          <a:p>
            <a:r>
              <a:rPr lang="en-US" altLang="ko-KR" dirty="0" smtClean="0"/>
              <a:t>Find-S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836712"/>
                <a:ext cx="5004097" cy="568863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Find-S Algorithm</a:t>
                </a:r>
              </a:p>
              <a:p>
                <a:pPr lvl="1"/>
                <a:r>
                  <a:rPr lang="en-US" altLang="ko-KR" dirty="0" smtClean="0"/>
                  <a:t>Initialize h to the most specific in H</a:t>
                </a:r>
              </a:p>
              <a:p>
                <a:pPr lvl="1"/>
                <a:r>
                  <a:rPr lang="en-US" altLang="ko-KR" dirty="0" smtClean="0"/>
                  <a:t>For instance x in D</a:t>
                </a:r>
              </a:p>
              <a:p>
                <a:pPr lvl="2"/>
                <a:r>
                  <a:rPr lang="en-US" altLang="ko-KR" dirty="0" smtClean="0"/>
                  <a:t>if x is positive</a:t>
                </a:r>
              </a:p>
              <a:p>
                <a:pPr lvl="3"/>
                <a:r>
                  <a:rPr lang="en-US" altLang="ko-KR" dirty="0" smtClean="0"/>
                  <a:t>For feature f in O</a:t>
                </a:r>
              </a:p>
              <a:p>
                <a:pPr lvl="4"/>
                <a:r>
                  <a:rPr lang="en-US" altLang="ko-KR" dirty="0" smtClean="0"/>
                  <a:t>If f</a:t>
                </a:r>
                <a:r>
                  <a:rPr lang="en-US" altLang="ko-KR" baseline="-25000" dirty="0" smtClean="0"/>
                  <a:t>i</a:t>
                </a:r>
                <a:r>
                  <a:rPr lang="en-US" altLang="ko-KR" dirty="0" smtClean="0"/>
                  <a:t> in h == f</a:t>
                </a:r>
                <a:r>
                  <a:rPr lang="en-US" altLang="ko-KR" baseline="-25000" dirty="0" smtClean="0"/>
                  <a:t>i</a:t>
                </a:r>
                <a:r>
                  <a:rPr lang="en-US" altLang="ko-KR" dirty="0" smtClean="0"/>
                  <a:t> in x</a:t>
                </a:r>
              </a:p>
              <a:p>
                <a:pPr lvl="5"/>
                <a:r>
                  <a:rPr lang="en-US" altLang="ko-KR" dirty="0" smtClean="0"/>
                  <a:t>Do nothing</a:t>
                </a:r>
              </a:p>
              <a:p>
                <a:pPr lvl="4"/>
                <a:r>
                  <a:rPr lang="en-US" altLang="ko-KR" dirty="0" smtClean="0"/>
                  <a:t>Else</a:t>
                </a:r>
              </a:p>
              <a:p>
                <a:pPr lvl="5"/>
                <a:r>
                  <a:rPr lang="en-US" altLang="ko-KR" dirty="0" smtClean="0"/>
                  <a:t>f</a:t>
                </a:r>
                <a:r>
                  <a:rPr lang="en-US" altLang="ko-KR" baseline="-25000" dirty="0" smtClean="0"/>
                  <a:t>i</a:t>
                </a:r>
                <a:r>
                  <a:rPr lang="en-US" altLang="ko-KR" dirty="0" smtClean="0"/>
                  <a:t> in h = f</a:t>
                </a:r>
                <a:r>
                  <a:rPr lang="en-US" altLang="ko-KR" baseline="-25000" dirty="0" smtClean="0"/>
                  <a:t>i</a:t>
                </a:r>
                <a:r>
                  <a:rPr lang="en-US" altLang="ko-KR" dirty="0" smtClean="0"/>
                  <a:t> in h ∪ f</a:t>
                </a:r>
                <a:r>
                  <a:rPr lang="en-US" altLang="ko-KR" baseline="-25000" dirty="0" smtClean="0"/>
                  <a:t>i</a:t>
                </a:r>
                <a:r>
                  <a:rPr lang="en-US" altLang="ko-KR" dirty="0" smtClean="0"/>
                  <a:t> in x</a:t>
                </a:r>
              </a:p>
              <a:p>
                <a:pPr lvl="1"/>
                <a:r>
                  <a:rPr lang="en-US" altLang="ko-KR" dirty="0" smtClean="0"/>
                  <a:t>Return h</a:t>
                </a:r>
              </a:p>
              <a:p>
                <a:r>
                  <a:rPr lang="en-US" altLang="ko-KR" dirty="0" smtClean="0"/>
                  <a:t>Instances</a:t>
                </a:r>
              </a:p>
              <a:p>
                <a:pPr lvl="1"/>
                <a:r>
                  <a:rPr lang="en-US" altLang="ko-KR" dirty="0"/>
                  <a:t>x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: &lt;Sunny, Warm, Normal, Strong, Warm, Same&gt;</a:t>
                </a:r>
                <a:endParaRPr lang="ko-KR" altLang="en-US" dirty="0"/>
              </a:p>
              <a:p>
                <a:pPr lvl="1"/>
                <a:r>
                  <a:rPr lang="en-US" altLang="ko-KR" dirty="0"/>
                  <a:t>x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: &lt;Sunny, Warm, Normal, Light, Warm, Same&gt;</a:t>
                </a:r>
                <a:endParaRPr lang="ko-KR" altLang="en-US" dirty="0"/>
              </a:p>
              <a:p>
                <a:pPr lvl="1"/>
                <a:r>
                  <a:rPr lang="en-US" altLang="ko-KR" dirty="0" smtClean="0"/>
                  <a:t>x</a:t>
                </a:r>
                <a:r>
                  <a:rPr lang="en-US" altLang="ko-KR" baseline="-25000" dirty="0" smtClean="0"/>
                  <a:t>4</a:t>
                </a:r>
                <a:r>
                  <a:rPr lang="en-US" altLang="ko-KR" dirty="0" smtClean="0"/>
                  <a:t>: </a:t>
                </a:r>
                <a:r>
                  <a:rPr lang="en-US" altLang="ko-KR" dirty="0"/>
                  <a:t>&lt;Sunny, Warm, Normal, Strong, Warm, Change&gt;</a:t>
                </a:r>
                <a:endParaRPr lang="ko-KR" altLang="en-US" dirty="0"/>
              </a:p>
              <a:p>
                <a:r>
                  <a:rPr lang="en-US" altLang="ko-KR" dirty="0" smtClean="0"/>
                  <a:t>Hypotheses</a:t>
                </a:r>
              </a:p>
              <a:p>
                <a:pPr lvl="1"/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=&lt;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 smtClean="0"/>
                  <a:t>&gt;</a:t>
                </a:r>
              </a:p>
              <a:p>
                <a:pPr lvl="1"/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=&lt;Sunny, Warm, Normal, Strong, Warm, Same&gt;</a:t>
                </a:r>
              </a:p>
              <a:p>
                <a:pPr lvl="1"/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1,2,3</a:t>
                </a:r>
                <a:r>
                  <a:rPr lang="en-US" altLang="ko-KR" dirty="0" smtClean="0"/>
                  <a:t>=&lt;Sunny, Warm, Normal, ?, Warm, Same&gt;</a:t>
                </a:r>
              </a:p>
              <a:p>
                <a:pPr lvl="1"/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1,2,3,4</a:t>
                </a:r>
                <a:r>
                  <a:rPr lang="en-US" altLang="ko-KR" dirty="0" smtClean="0"/>
                  <a:t>=&lt;Sunny, Warm, Normal, ?, Warm, ?&gt;</a:t>
                </a:r>
              </a:p>
              <a:p>
                <a:r>
                  <a:rPr lang="en-US" altLang="ko-KR" dirty="0" smtClean="0"/>
                  <a:t>Any problems?</a:t>
                </a:r>
              </a:p>
              <a:p>
                <a:pPr lvl="1"/>
                <a:r>
                  <a:rPr lang="en-US" altLang="ko-KR" dirty="0" smtClean="0"/>
                  <a:t>Many possible </a:t>
                </a:r>
                <a:r>
                  <a:rPr lang="en-US" altLang="ko-KR" dirty="0" err="1" smtClean="0"/>
                  <a:t>hs</a:t>
                </a:r>
                <a:r>
                  <a:rPr lang="en-US" altLang="ko-KR" dirty="0" smtClean="0"/>
                  <a:t>, and can’t determine the converge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36712"/>
                <a:ext cx="5004097" cy="5688632"/>
              </a:xfrm>
              <a:blipFill rotWithShape="0">
                <a:blip r:embed="rId2"/>
                <a:stretch>
                  <a:fillRect t="-1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436096" y="404664"/>
            <a:ext cx="331236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98757" y="46022"/>
            <a:ext cx="138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Instances X</a:t>
            </a:r>
            <a:endParaRPr lang="ko-KR" altLang="en-US" b="1" dirty="0"/>
          </a:p>
        </p:txBody>
      </p:sp>
      <p:sp>
        <p:nvSpPr>
          <p:cNvPr id="7" name="Oval 6"/>
          <p:cNvSpPr/>
          <p:nvPr/>
        </p:nvSpPr>
        <p:spPr>
          <a:xfrm>
            <a:off x="5868144" y="692696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924904" y="76470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8172400" y="112474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16216" y="126876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452320" y="1688749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96136" y="228860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8172400" y="256490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6760793" y="1988840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230990" y="565049"/>
            <a:ext cx="1845651" cy="194130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rot="1238395">
            <a:off x="6308886" y="1104733"/>
            <a:ext cx="1482732" cy="8316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rot="18637234">
            <a:off x="6276506" y="820452"/>
            <a:ext cx="1071204" cy="519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44793" y="99517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r>
              <a:rPr lang="en-US" altLang="ko-KR" b="1" baseline="-25000" dirty="0" smtClean="0"/>
              <a:t>1</a:t>
            </a:r>
            <a:endParaRPr lang="ko-KR" alt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7121634" y="146221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r>
              <a:rPr lang="en-US" altLang="ko-KR" b="1" baseline="-25000" dirty="0" smtClean="0"/>
              <a:t>2</a:t>
            </a:r>
            <a:endParaRPr lang="ko-KR" altLang="en-US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78804" y="65204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r>
              <a:rPr lang="en-US" altLang="ko-KR" b="1" baseline="-25000" dirty="0"/>
              <a:t>4</a:t>
            </a:r>
            <a:endParaRPr lang="ko-KR" alt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618941" y="230944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</a:t>
            </a:r>
            <a:r>
              <a:rPr lang="en-US" altLang="ko-KR" b="1" baseline="-25000" dirty="0" smtClean="0"/>
              <a:t>3</a:t>
            </a:r>
            <a:endParaRPr lang="ko-KR" altLang="en-US" b="1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5436096" y="3420542"/>
            <a:ext cx="3312368" cy="284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34520" y="305121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Hypotheses H</a:t>
            </a:r>
            <a:endParaRPr lang="ko-KR" altLang="en-US" b="1" dirty="0"/>
          </a:p>
        </p:txBody>
      </p:sp>
      <p:sp>
        <p:nvSpPr>
          <p:cNvPr id="24" name="Oval 23"/>
          <p:cNvSpPr/>
          <p:nvPr/>
        </p:nvSpPr>
        <p:spPr>
          <a:xfrm>
            <a:off x="6012160" y="410085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7137733" y="4100854"/>
            <a:ext cx="144016" cy="144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8279953" y="4100854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6444208" y="4748926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7813012" y="4764583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5724128" y="5363132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/>
          <p:cNvSpPr/>
          <p:nvPr/>
        </p:nvSpPr>
        <p:spPr>
          <a:xfrm>
            <a:off x="6993717" y="5363132"/>
            <a:ext cx="144016" cy="1440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8191298" y="5363132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6035175" y="5898141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7304764" y="5898141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8502345" y="5898141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Straight Arrow Connector 34"/>
          <p:cNvCxnSpPr>
            <a:stCxn id="32" idx="7"/>
            <a:endCxn id="30" idx="3"/>
          </p:cNvCxnSpPr>
          <p:nvPr/>
        </p:nvCxnSpPr>
        <p:spPr>
          <a:xfrm flipV="1">
            <a:off x="6158100" y="5486057"/>
            <a:ext cx="856708" cy="43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1"/>
            <a:endCxn id="29" idx="4"/>
          </p:cNvCxnSpPr>
          <p:nvPr/>
        </p:nvCxnSpPr>
        <p:spPr>
          <a:xfrm flipH="1" flipV="1">
            <a:off x="5796136" y="5507148"/>
            <a:ext cx="260130" cy="4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0"/>
            <a:endCxn id="27" idx="2"/>
          </p:cNvCxnSpPr>
          <p:nvPr/>
        </p:nvCxnSpPr>
        <p:spPr>
          <a:xfrm flipV="1">
            <a:off x="5796136" y="4820934"/>
            <a:ext cx="648072" cy="54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1"/>
            <a:endCxn id="27" idx="5"/>
          </p:cNvCxnSpPr>
          <p:nvPr/>
        </p:nvCxnSpPr>
        <p:spPr>
          <a:xfrm flipH="1" flipV="1">
            <a:off x="6567133" y="4871851"/>
            <a:ext cx="447675" cy="51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0"/>
            <a:endCxn id="30" idx="5"/>
          </p:cNvCxnSpPr>
          <p:nvPr/>
        </p:nvCxnSpPr>
        <p:spPr>
          <a:xfrm flipH="1" flipV="1">
            <a:off x="7116642" y="5486057"/>
            <a:ext cx="260130" cy="4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0" idx="6"/>
          </p:cNvCxnSpPr>
          <p:nvPr/>
        </p:nvCxnSpPr>
        <p:spPr>
          <a:xfrm flipH="1" flipV="1">
            <a:off x="7137733" y="5435140"/>
            <a:ext cx="1364612" cy="53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1"/>
            <a:endCxn id="31" idx="4"/>
          </p:cNvCxnSpPr>
          <p:nvPr/>
        </p:nvCxnSpPr>
        <p:spPr>
          <a:xfrm flipH="1" flipV="1">
            <a:off x="8263306" y="5507148"/>
            <a:ext cx="260130" cy="4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0"/>
            <a:endCxn id="28" idx="4"/>
          </p:cNvCxnSpPr>
          <p:nvPr/>
        </p:nvCxnSpPr>
        <p:spPr>
          <a:xfrm flipH="1" flipV="1">
            <a:off x="7885020" y="4908599"/>
            <a:ext cx="378286" cy="45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7"/>
            <a:endCxn id="28" idx="2"/>
          </p:cNvCxnSpPr>
          <p:nvPr/>
        </p:nvCxnSpPr>
        <p:spPr>
          <a:xfrm flipV="1">
            <a:off x="7116642" y="4836591"/>
            <a:ext cx="696370" cy="54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0"/>
            <a:endCxn id="24" idx="4"/>
          </p:cNvCxnSpPr>
          <p:nvPr/>
        </p:nvCxnSpPr>
        <p:spPr>
          <a:xfrm flipH="1" flipV="1">
            <a:off x="6084168" y="4244870"/>
            <a:ext cx="43204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7"/>
            <a:endCxn id="25" idx="3"/>
          </p:cNvCxnSpPr>
          <p:nvPr/>
        </p:nvCxnSpPr>
        <p:spPr>
          <a:xfrm flipV="1">
            <a:off x="6567133" y="4223779"/>
            <a:ext cx="591691" cy="54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2"/>
            <a:endCxn id="25" idx="5"/>
          </p:cNvCxnSpPr>
          <p:nvPr/>
        </p:nvCxnSpPr>
        <p:spPr>
          <a:xfrm flipH="1" flipV="1">
            <a:off x="7260658" y="4223779"/>
            <a:ext cx="552354" cy="61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7"/>
            <a:endCxn id="26" idx="3"/>
          </p:cNvCxnSpPr>
          <p:nvPr/>
        </p:nvCxnSpPr>
        <p:spPr>
          <a:xfrm flipV="1">
            <a:off x="7935937" y="4223779"/>
            <a:ext cx="365107" cy="56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07898" y="442383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</a:t>
            </a:r>
            <a:r>
              <a:rPr lang="en-US" altLang="ko-KR" b="1" baseline="-25000" dirty="0" smtClean="0"/>
              <a:t>1,2,3</a:t>
            </a:r>
            <a:endParaRPr lang="ko-KR" altLang="en-US" b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7249980" y="392135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</a:t>
            </a:r>
            <a:r>
              <a:rPr lang="en-US" altLang="ko-KR" b="1" baseline="-25000" dirty="0" smtClean="0"/>
              <a:t>1</a:t>
            </a:r>
            <a:endParaRPr lang="ko-KR" altLang="en-US" b="1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7116821" y="355865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Arrow Connector 51"/>
          <p:cNvCxnSpPr>
            <a:stCxn id="24" idx="0"/>
            <a:endCxn id="51" idx="2"/>
          </p:cNvCxnSpPr>
          <p:nvPr/>
        </p:nvCxnSpPr>
        <p:spPr>
          <a:xfrm flipV="1">
            <a:off x="6084168" y="3630664"/>
            <a:ext cx="1032653" cy="47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5" idx="0"/>
            <a:endCxn id="51" idx="4"/>
          </p:cNvCxnSpPr>
          <p:nvPr/>
        </p:nvCxnSpPr>
        <p:spPr>
          <a:xfrm flipH="1" flipV="1">
            <a:off x="7188829" y="3702672"/>
            <a:ext cx="20912" cy="39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2"/>
            <a:endCxn id="51" idx="6"/>
          </p:cNvCxnSpPr>
          <p:nvPr/>
        </p:nvCxnSpPr>
        <p:spPr>
          <a:xfrm flipH="1" flipV="1">
            <a:off x="7260837" y="3630664"/>
            <a:ext cx="1019116" cy="54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97497" y="34698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</a:t>
            </a:r>
            <a:r>
              <a:rPr lang="en-US" altLang="ko-KR" b="1" baseline="-25000" dirty="0" smtClean="0"/>
              <a:t>0</a:t>
            </a:r>
            <a:endParaRPr lang="ko-KR" altLang="en-US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668821" y="496667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</a:t>
            </a:r>
            <a:r>
              <a:rPr lang="en-US" altLang="ko-KR" b="1" baseline="-25000" dirty="0" smtClean="0"/>
              <a:t>1,2,3,4</a:t>
            </a:r>
            <a:endParaRPr lang="ko-KR" altLang="en-US" b="1" baseline="-25000" dirty="0"/>
          </a:p>
        </p:txBody>
      </p:sp>
      <p:cxnSp>
        <p:nvCxnSpPr>
          <p:cNvPr id="67" name="Straight Arrow Connector 66"/>
          <p:cNvCxnSpPr>
            <a:stCxn id="62" idx="3"/>
          </p:cNvCxnSpPr>
          <p:nvPr/>
        </p:nvCxnSpPr>
        <p:spPr>
          <a:xfrm>
            <a:off x="7111393" y="3654499"/>
            <a:ext cx="26340" cy="40827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255409" y="4282952"/>
            <a:ext cx="448706" cy="55150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6760564" y="1356610"/>
            <a:ext cx="1544164" cy="2713220"/>
          </a:xfrm>
          <a:custGeom>
            <a:avLst/>
            <a:gdLst>
              <a:gd name="connsiteX0" fmla="*/ 727023 w 1544164"/>
              <a:gd name="connsiteY0" fmla="*/ 2713220 h 2713220"/>
              <a:gd name="connsiteX1" fmla="*/ 1543987 w 1544164"/>
              <a:gd name="connsiteY1" fmla="*/ 2196059 h 2713220"/>
              <a:gd name="connsiteX2" fmla="*/ 667062 w 1544164"/>
              <a:gd name="connsiteY2" fmla="*/ 1154242 h 2713220"/>
              <a:gd name="connsiteX3" fmla="*/ 0 w 1544164"/>
              <a:gd name="connsiteY3" fmla="*/ 0 h 271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4164" h="2713220">
                <a:moveTo>
                  <a:pt x="727023" y="2713220"/>
                </a:moveTo>
                <a:cubicBezTo>
                  <a:pt x="1140501" y="2584554"/>
                  <a:pt x="1553980" y="2455889"/>
                  <a:pt x="1543987" y="2196059"/>
                </a:cubicBezTo>
                <a:cubicBezTo>
                  <a:pt x="1533994" y="1936229"/>
                  <a:pt x="924393" y="1520252"/>
                  <a:pt x="667062" y="1154242"/>
                </a:cubicBezTo>
                <a:cubicBezTo>
                  <a:pt x="409731" y="788232"/>
                  <a:pt x="204865" y="394116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Freeform 74"/>
          <p:cNvSpPr/>
          <p:nvPr/>
        </p:nvSpPr>
        <p:spPr>
          <a:xfrm>
            <a:off x="7794885" y="1611443"/>
            <a:ext cx="1118312" cy="3272581"/>
          </a:xfrm>
          <a:custGeom>
            <a:avLst/>
            <a:gdLst>
              <a:gd name="connsiteX0" fmla="*/ 187377 w 1118312"/>
              <a:gd name="connsiteY0" fmla="*/ 3260360 h 3272581"/>
              <a:gd name="connsiteX1" fmla="*/ 1116767 w 1118312"/>
              <a:gd name="connsiteY1" fmla="*/ 2855626 h 3272581"/>
              <a:gd name="connsiteX2" fmla="*/ 397240 w 1118312"/>
              <a:gd name="connsiteY2" fmla="*/ 517160 h 3272581"/>
              <a:gd name="connsiteX3" fmla="*/ 0 w 1118312"/>
              <a:gd name="connsiteY3" fmla="*/ 0 h 327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312" h="3272581">
                <a:moveTo>
                  <a:pt x="187377" y="3260360"/>
                </a:moveTo>
                <a:cubicBezTo>
                  <a:pt x="634583" y="3286593"/>
                  <a:pt x="1081790" y="3312826"/>
                  <a:pt x="1116767" y="2855626"/>
                </a:cubicBezTo>
                <a:cubicBezTo>
                  <a:pt x="1151744" y="2398426"/>
                  <a:pt x="583368" y="993098"/>
                  <a:pt x="397240" y="517160"/>
                </a:cubicBezTo>
                <a:cubicBezTo>
                  <a:pt x="211112" y="41222"/>
                  <a:pt x="105556" y="20611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75"/>
          <p:cNvSpPr/>
          <p:nvPr/>
        </p:nvSpPr>
        <p:spPr>
          <a:xfrm>
            <a:off x="5717167" y="2413416"/>
            <a:ext cx="1253259" cy="3005528"/>
          </a:xfrm>
          <a:custGeom>
            <a:avLst/>
            <a:gdLst>
              <a:gd name="connsiteX0" fmla="*/ 1253259 w 1253259"/>
              <a:gd name="connsiteY0" fmla="*/ 3005528 h 3005528"/>
              <a:gd name="connsiteX1" fmla="*/ 218938 w 1253259"/>
              <a:gd name="connsiteY1" fmla="*/ 2368446 h 3005528"/>
              <a:gd name="connsiteX2" fmla="*/ 54046 w 1253259"/>
              <a:gd name="connsiteY2" fmla="*/ 1131758 h 3005528"/>
              <a:gd name="connsiteX3" fmla="*/ 923476 w 1253259"/>
              <a:gd name="connsiteY3" fmla="*/ 0 h 300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259" h="3005528">
                <a:moveTo>
                  <a:pt x="1253259" y="3005528"/>
                </a:moveTo>
                <a:cubicBezTo>
                  <a:pt x="836033" y="2843134"/>
                  <a:pt x="418807" y="2680741"/>
                  <a:pt x="218938" y="2368446"/>
                </a:cubicBezTo>
                <a:cubicBezTo>
                  <a:pt x="19069" y="2056151"/>
                  <a:pt x="-63377" y="1526499"/>
                  <a:pt x="54046" y="1131758"/>
                </a:cubicBezTo>
                <a:cubicBezTo>
                  <a:pt x="171469" y="737017"/>
                  <a:pt x="547472" y="368508"/>
                  <a:pt x="923476" y="0"/>
                </a:cubicBezTo>
              </a:path>
            </a:pathLst>
          </a:custGeom>
          <a:noFill/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562074"/>
          </a:xfrm>
        </p:spPr>
        <p:txBody>
          <a:bodyPr/>
          <a:lstStyle/>
          <a:p>
            <a:r>
              <a:rPr lang="en-US" altLang="ko-KR" dirty="0" smtClean="0"/>
              <a:t>Version Space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112" y="908720"/>
                <a:ext cx="8435280" cy="27649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Many hypotheses possible, and No way to find the convergence</a:t>
                </a:r>
              </a:p>
              <a:p>
                <a:r>
                  <a:rPr lang="en-US" altLang="ko-KR" dirty="0" smtClean="0"/>
                  <a:t>Need to setup the perimeter of the possible hypothesis</a:t>
                </a:r>
              </a:p>
              <a:p>
                <a:r>
                  <a:rPr lang="en-US" altLang="ko-KR" dirty="0" smtClean="0"/>
                  <a:t>The set of the possible hypotheses == Version Space, </a:t>
                </a:r>
                <a:r>
                  <a:rPr lang="en-US" altLang="ko-KR" b="1" i="1" dirty="0" smtClean="0"/>
                  <a:t>VS</a:t>
                </a:r>
              </a:p>
              <a:p>
                <a:pPr lvl="1"/>
                <a:r>
                  <a:rPr lang="en-US" altLang="ko-KR" dirty="0" smtClean="0"/>
                  <a:t>General Boundary, </a:t>
                </a:r>
                <a:r>
                  <a:rPr lang="en-US" altLang="ko-KR" b="1" i="1" dirty="0" smtClean="0"/>
                  <a:t>G</a:t>
                </a:r>
              </a:p>
              <a:p>
                <a:pPr lvl="2"/>
                <a:r>
                  <a:rPr lang="en-US" altLang="ko-KR" dirty="0" smtClean="0"/>
                  <a:t>Is the set of the maximally general hypotheses of the version space</a:t>
                </a:r>
              </a:p>
              <a:p>
                <a:pPr lvl="1"/>
                <a:r>
                  <a:rPr lang="en-US" altLang="ko-KR" dirty="0" smtClean="0"/>
                  <a:t>Specific Boundary, </a:t>
                </a:r>
                <a:r>
                  <a:rPr lang="en-US" altLang="ko-KR" b="1" i="1" dirty="0" smtClean="0"/>
                  <a:t>S</a:t>
                </a:r>
              </a:p>
              <a:p>
                <a:pPr lvl="2"/>
                <a:r>
                  <a:rPr lang="en-US" altLang="ko-KR" dirty="0"/>
                  <a:t>Is the set of the maximally </a:t>
                </a:r>
                <a:r>
                  <a:rPr lang="en-US" altLang="ko-KR" dirty="0" smtClean="0"/>
                  <a:t>specific </a:t>
                </a:r>
                <a:r>
                  <a:rPr lang="en-US" altLang="ko-KR" dirty="0"/>
                  <a:t>hypotheses of the version </a:t>
                </a:r>
                <a:r>
                  <a:rPr lang="en-US" altLang="ko-KR" dirty="0" smtClean="0"/>
                  <a:t>space</a:t>
                </a:r>
              </a:p>
              <a:p>
                <a:pPr lvl="1"/>
                <a:r>
                  <a:rPr lang="en-US" altLang="ko-KR" dirty="0" smtClean="0"/>
                  <a:t>Every hypothesis, </a:t>
                </a:r>
                <a:r>
                  <a:rPr lang="en-US" altLang="ko-KR" b="1" i="1" dirty="0" smtClean="0"/>
                  <a:t>h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satisifies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VS</a:t>
                </a:r>
                <a:r>
                  <a:rPr lang="en-US" altLang="ko-KR" baseline="-25000" dirty="0" smtClean="0"/>
                  <a:t>H,D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𝑔𝑒𝑛𝑒𝑟𝑎𝑙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112" y="908720"/>
                <a:ext cx="8435280" cy="2764904"/>
              </a:xfrm>
              <a:blipFill rotWithShape="0">
                <a:blip r:embed="rId2"/>
                <a:stretch>
                  <a:fillRect t="-3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28377"/>
              </p:ext>
            </p:extLst>
          </p:nvPr>
        </p:nvGraphicFramePr>
        <p:xfrm>
          <a:off x="683568" y="5312832"/>
          <a:ext cx="792087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54"/>
                <a:gridCol w="1131554"/>
                <a:gridCol w="1131554"/>
                <a:gridCol w="1131554"/>
                <a:gridCol w="1131554"/>
                <a:gridCol w="1131554"/>
                <a:gridCol w="1131554"/>
              </a:tblGrid>
              <a:tr h="182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Sky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Temp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Humid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Wind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Forecst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EnjoySpt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Sunny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Normal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Sunny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Warm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Rainy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Cold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Sunny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Warm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58540" y="3612030"/>
            <a:ext cx="3816424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S: {&lt;Sunny, Warm, ?, Strong, ?, ?&gt;}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262496" y="4753744"/>
            <a:ext cx="4608512" cy="403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G: {&lt;Sunny, ?,?,?,?,?&gt;, &lt;?,Warm, ?, ?, ?, ?&gt;}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79598" y="4182887"/>
            <a:ext cx="2483768" cy="403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&lt;Sunny, ?,?,Strong,?,?&gt;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325379" y="4182887"/>
            <a:ext cx="2483768" cy="403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&lt;Sunny, Warm,?,?,?,?&gt;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264696" y="4182887"/>
            <a:ext cx="2483768" cy="403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&lt;?, </a:t>
            </a:r>
            <a:r>
              <a:rPr lang="en-US" altLang="ko-KR" dirty="0" err="1" smtClean="0"/>
              <a:t>Warm,?,Strong</a:t>
            </a:r>
            <a:r>
              <a:rPr lang="en-US" altLang="ko-KR" dirty="0" smtClean="0"/>
              <a:t>,?,?&gt;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8" idx="0"/>
            <a:endCxn id="6" idx="1"/>
          </p:cNvCxnSpPr>
          <p:nvPr/>
        </p:nvCxnSpPr>
        <p:spPr>
          <a:xfrm flipV="1">
            <a:off x="1621482" y="3813754"/>
            <a:ext cx="1037058" cy="36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6" idx="2"/>
          </p:cNvCxnSpPr>
          <p:nvPr/>
        </p:nvCxnSpPr>
        <p:spPr>
          <a:xfrm flipH="1" flipV="1">
            <a:off x="4566752" y="4015478"/>
            <a:ext cx="511" cy="1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6" idx="3"/>
          </p:cNvCxnSpPr>
          <p:nvPr/>
        </p:nvCxnSpPr>
        <p:spPr>
          <a:xfrm flipH="1" flipV="1">
            <a:off x="6474964" y="3813754"/>
            <a:ext cx="1031616" cy="36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0" idx="2"/>
          </p:cNvCxnSpPr>
          <p:nvPr/>
        </p:nvCxnSpPr>
        <p:spPr>
          <a:xfrm flipV="1">
            <a:off x="6871008" y="4586335"/>
            <a:ext cx="635572" cy="36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9" idx="2"/>
          </p:cNvCxnSpPr>
          <p:nvPr/>
        </p:nvCxnSpPr>
        <p:spPr>
          <a:xfrm flipV="1">
            <a:off x="4566752" y="4586335"/>
            <a:ext cx="511" cy="1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  <a:endCxn id="8" idx="2"/>
          </p:cNvCxnSpPr>
          <p:nvPr/>
        </p:nvCxnSpPr>
        <p:spPr>
          <a:xfrm flipH="1" flipV="1">
            <a:off x="1621482" y="4586335"/>
            <a:ext cx="641014" cy="36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89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8131</TotalTime>
  <Words>3419</Words>
  <Application>Microsoft Office PowerPoint</Application>
  <PresentationFormat>화면 슬라이드 쇼(4:3)</PresentationFormat>
  <Paragraphs>855</Paragraphs>
  <Slides>35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발표 템플릿</vt:lpstr>
      <vt:lpstr>Fundamentals of  Machine Learning</vt:lpstr>
      <vt:lpstr>Weekly Objectives</vt:lpstr>
      <vt:lpstr>Rule based machine learning</vt:lpstr>
      <vt:lpstr>From the Last Week</vt:lpstr>
      <vt:lpstr>A Perfect World for Rule Based Learning</vt:lpstr>
      <vt:lpstr>Function Approximation</vt:lpstr>
      <vt:lpstr>Graphical Representation of  Function Approximation</vt:lpstr>
      <vt:lpstr>Find-S Algorithm</vt:lpstr>
      <vt:lpstr>Version Space</vt:lpstr>
      <vt:lpstr>Candidate Elimination Algorithm</vt:lpstr>
      <vt:lpstr>Progress of Candidate Elimination Algorithm</vt:lpstr>
      <vt:lpstr>Progress of Candidate Elimination Algorithm</vt:lpstr>
      <vt:lpstr>Progress of Candidate Elimination Algorithm</vt:lpstr>
      <vt:lpstr>How to classify  the next instance?</vt:lpstr>
      <vt:lpstr>Is this working?</vt:lpstr>
      <vt:lpstr>Decision tree</vt:lpstr>
      <vt:lpstr>Because we live with noises…</vt:lpstr>
      <vt:lpstr>Credit Approval Dataset</vt:lpstr>
      <vt:lpstr>Entropy</vt:lpstr>
      <vt:lpstr>Information Gain</vt:lpstr>
      <vt:lpstr>Top-Down Induction Algorithm</vt:lpstr>
      <vt:lpstr>If you want more….</vt:lpstr>
      <vt:lpstr>Problem of Decision Tree</vt:lpstr>
      <vt:lpstr>Why we are not interested in these?</vt:lpstr>
      <vt:lpstr>Linear Regression</vt:lpstr>
      <vt:lpstr>How about statistical approach?</vt:lpstr>
      <vt:lpstr>Finding 𝜽 in Linear Regression </vt:lpstr>
      <vt:lpstr>Optimized θ</vt:lpstr>
      <vt:lpstr>If you want more….</vt:lpstr>
      <vt:lpstr>Too Brittle to Be Used Naively</vt:lpstr>
      <vt:lpstr>Acknowledgement</vt:lpstr>
      <vt:lpstr>Further Readings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Il-Chul Moon</dc:creator>
  <cp:lastModifiedBy>Gyeong Jo Hwang</cp:lastModifiedBy>
  <cp:revision>273</cp:revision>
  <dcterms:created xsi:type="dcterms:W3CDTF">2012-08-30T19:51:26Z</dcterms:created>
  <dcterms:modified xsi:type="dcterms:W3CDTF">2017-01-18T17:36:10Z</dcterms:modified>
</cp:coreProperties>
</file>